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5.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6.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7.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25.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26.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27.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notesSlides/notesSlide28.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notesSlides/notesSlide29.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notesSlides/notesSlide30.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notesSlides/notesSlide31.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32.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notesSlides/notesSlide3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34.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35.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notesSlides/notesSlide36.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notesSlides/notesSlide37.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38.xml" ContentType="application/vnd.openxmlformats-officedocument.presentationml.notesSlide+xml"/>
  <Override PartName="/ppt/charts/chart3.xml" ContentType="application/vnd.openxmlformats-officedocument.drawingml.chart+xml"/>
  <Override PartName="/ppt/tags/tag201.xml" ContentType="application/vnd.openxmlformats-officedocument.presentationml.tags+xml"/>
  <Override PartName="/ppt/tags/tag202.xml" ContentType="application/vnd.openxmlformats-officedocument.presentationml.tags+xml"/>
  <Override PartName="/ppt/notesSlides/notesSlide39.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tags/tag203.xml" ContentType="application/vnd.openxmlformats-officedocument.presentationml.tags+xml"/>
  <Override PartName="/ppt/tags/tag204.xml" ContentType="application/vnd.openxmlformats-officedocument.presentationml.tags+xml"/>
  <Override PartName="/ppt/notesSlides/notesSlide40.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notesSlides/notesSlide41.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notesSlides/notesSlide42.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notesSlides/notesSlide43.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notesSlides/notesSlide44.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notesSlides/notesSlide45.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notesSlides/notesSlide46.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notesSlides/notesSlide47.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notesSlides/notesSlide48.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notesSlides/notesSlide49.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notesSlides/notesSlide50.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notesSlides/notesSlide51.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52.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notesSlides/notesSlide53.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notesSlides/notesSlide54.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charts/chart5.xml" ContentType="application/vnd.openxmlformats-officedocument.drawingml.chart+xml"/>
  <Override PartName="/ppt/theme/themeOverride4.xml" ContentType="application/vnd.openxmlformats-officedocument.themeOverr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105"/>
  </p:notesMasterIdLst>
  <p:sldIdLst>
    <p:sldId id="502" r:id="rId4"/>
    <p:sldId id="504" r:id="rId5"/>
    <p:sldId id="507" r:id="rId6"/>
    <p:sldId id="508" r:id="rId7"/>
    <p:sldId id="556" r:id="rId8"/>
    <p:sldId id="557" r:id="rId9"/>
    <p:sldId id="558" r:id="rId10"/>
    <p:sldId id="509" r:id="rId11"/>
    <p:sldId id="510" r:id="rId12"/>
    <p:sldId id="560" r:id="rId13"/>
    <p:sldId id="513" r:id="rId14"/>
    <p:sldId id="514" r:id="rId15"/>
    <p:sldId id="515" r:id="rId16"/>
    <p:sldId id="517" r:id="rId17"/>
    <p:sldId id="518" r:id="rId18"/>
    <p:sldId id="519" r:id="rId19"/>
    <p:sldId id="520" r:id="rId20"/>
    <p:sldId id="521" r:id="rId21"/>
    <p:sldId id="522" r:id="rId22"/>
    <p:sldId id="524" r:id="rId23"/>
    <p:sldId id="525" r:id="rId24"/>
    <p:sldId id="526" r:id="rId25"/>
    <p:sldId id="527" r:id="rId26"/>
    <p:sldId id="528" r:id="rId27"/>
    <p:sldId id="529" r:id="rId28"/>
    <p:sldId id="530" r:id="rId29"/>
    <p:sldId id="531" r:id="rId30"/>
    <p:sldId id="532" r:id="rId31"/>
    <p:sldId id="533" r:id="rId32"/>
    <p:sldId id="534" r:id="rId33"/>
    <p:sldId id="535" r:id="rId34"/>
    <p:sldId id="536" r:id="rId35"/>
    <p:sldId id="537" r:id="rId36"/>
    <p:sldId id="561" r:id="rId37"/>
    <p:sldId id="539" r:id="rId38"/>
    <p:sldId id="540" r:id="rId39"/>
    <p:sldId id="551" r:id="rId40"/>
    <p:sldId id="550" r:id="rId41"/>
    <p:sldId id="549" r:id="rId42"/>
    <p:sldId id="548" r:id="rId43"/>
    <p:sldId id="547" r:id="rId44"/>
    <p:sldId id="565" r:id="rId45"/>
    <p:sldId id="562" r:id="rId46"/>
    <p:sldId id="567" r:id="rId47"/>
    <p:sldId id="575" r:id="rId48"/>
    <p:sldId id="629" r:id="rId49"/>
    <p:sldId id="630" r:id="rId50"/>
    <p:sldId id="631" r:id="rId51"/>
    <p:sldId id="632" r:id="rId52"/>
    <p:sldId id="633" r:id="rId53"/>
    <p:sldId id="634" r:id="rId54"/>
    <p:sldId id="635" r:id="rId55"/>
    <p:sldId id="636" r:id="rId56"/>
    <p:sldId id="637" r:id="rId57"/>
    <p:sldId id="638" r:id="rId58"/>
    <p:sldId id="639" r:id="rId59"/>
    <p:sldId id="640" r:id="rId60"/>
    <p:sldId id="641" r:id="rId61"/>
    <p:sldId id="642" r:id="rId62"/>
    <p:sldId id="643" r:id="rId63"/>
    <p:sldId id="644" r:id="rId64"/>
    <p:sldId id="645" r:id="rId65"/>
    <p:sldId id="682" r:id="rId66"/>
    <p:sldId id="683" r:id="rId67"/>
    <p:sldId id="684" r:id="rId68"/>
    <p:sldId id="685" r:id="rId69"/>
    <p:sldId id="686" r:id="rId70"/>
    <p:sldId id="687" r:id="rId71"/>
    <p:sldId id="646" r:id="rId72"/>
    <p:sldId id="647" r:id="rId73"/>
    <p:sldId id="648" r:id="rId74"/>
    <p:sldId id="653" r:id="rId75"/>
    <p:sldId id="654" r:id="rId76"/>
    <p:sldId id="655" r:id="rId77"/>
    <p:sldId id="656" r:id="rId78"/>
    <p:sldId id="657" r:id="rId79"/>
    <p:sldId id="658" r:id="rId80"/>
    <p:sldId id="659" r:id="rId81"/>
    <p:sldId id="660" r:id="rId82"/>
    <p:sldId id="661" r:id="rId83"/>
    <p:sldId id="662" r:id="rId84"/>
    <p:sldId id="663" r:id="rId85"/>
    <p:sldId id="664" r:id="rId86"/>
    <p:sldId id="665" r:id="rId87"/>
    <p:sldId id="666" r:id="rId88"/>
    <p:sldId id="667" r:id="rId89"/>
    <p:sldId id="668" r:id="rId90"/>
    <p:sldId id="669" r:id="rId91"/>
    <p:sldId id="670" r:id="rId92"/>
    <p:sldId id="688" r:id="rId93"/>
    <p:sldId id="689" r:id="rId94"/>
    <p:sldId id="671" r:id="rId95"/>
    <p:sldId id="672" r:id="rId96"/>
    <p:sldId id="673" r:id="rId97"/>
    <p:sldId id="674" r:id="rId98"/>
    <p:sldId id="675" r:id="rId99"/>
    <p:sldId id="676" r:id="rId100"/>
    <p:sldId id="677" r:id="rId101"/>
    <p:sldId id="680" r:id="rId102"/>
    <p:sldId id="681" r:id="rId103"/>
    <p:sldId id="628" r:id="rId104"/>
  </p:sldIdLst>
  <p:sldSz cx="12192000" cy="6858000"/>
  <p:notesSz cx="7559675" cy="10691813"/>
  <p:defaultTextStyle>
    <a:defPPr>
      <a:defRPr lang="zh-CN"/>
    </a:defPPr>
    <a:lvl1pPr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298">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C0504D"/>
    <a:srgbClr val="4BACC6"/>
    <a:srgbClr val="025483"/>
    <a:srgbClr val="4F81BD"/>
    <a:srgbClr val="003399"/>
    <a:srgbClr val="7396AA"/>
    <a:srgbClr val="948A5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0967" autoAdjust="0"/>
  </p:normalViewPr>
  <p:slideViewPr>
    <p:cSldViewPr>
      <p:cViewPr varScale="1">
        <p:scale>
          <a:sx n="66" d="100"/>
          <a:sy n="66" d="100"/>
        </p:scale>
        <p:origin x="-834" y="-108"/>
      </p:cViewPr>
      <p:guideLst>
        <p:guide orient="horz" pos="2298"/>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8" d="100"/>
        <a:sy n="108" d="100"/>
      </p:scale>
      <p:origin x="0" y="-50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viewProps" Target="viewProp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ableStyles" Target="tableStyle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harts/_rels/chart1.xml.rels><?xml version="1.0" encoding="UTF-8" standalone="yes"?>
<Relationships xmlns="http://schemas.openxmlformats.org/package/2006/relationships"><Relationship Id="rId2" Type="http://schemas.openxmlformats.org/officeDocument/2006/relationships/oleObject" Target="file:///D:\Documents\&#32531;&#23384;&#25991;&#20214;\QQ\411185541\FileRecv\&#22270;&#34920;.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Desktop\&#38379;&#32769;&#24072;PPT\&#26032;&#24314;%20Microsoft%20Excel%20&#24037;&#20316;&#34920;.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C:\Users\Administrator\Desktop\&#26032;&#24314;%20Microsoft%20Excel%20&#24037;&#20316;&#34920;.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Sheet1!$A$1:$A$3</c:f>
              <c:strCache>
                <c:ptCount val="3"/>
                <c:pt idx="0">
                  <c:v>国际化战略发展规划</c:v>
                </c:pt>
                <c:pt idx="1">
                  <c:v>国际化战略发展目标</c:v>
                </c:pt>
                <c:pt idx="2">
                  <c:v>中长期规划和实施方案</c:v>
                </c:pt>
              </c:strCache>
            </c:strRef>
          </c:cat>
          <c:val>
            <c:numRef>
              <c:f>Sheet1!$B$1:$B$3</c:f>
              <c:numCache>
                <c:formatCode>0%</c:formatCode>
                <c:ptCount val="3"/>
                <c:pt idx="0">
                  <c:v>0.95000000000000062</c:v>
                </c:pt>
                <c:pt idx="1">
                  <c:v>0.93</c:v>
                </c:pt>
                <c:pt idx="2" formatCode="0.00%">
                  <c:v>0.89700000000000002</c:v>
                </c:pt>
              </c:numCache>
            </c:numRef>
          </c:val>
          <c:extLst xmlns:c16r2="http://schemas.microsoft.com/office/drawing/2015/06/chart">
            <c:ext xmlns:c16="http://schemas.microsoft.com/office/drawing/2014/chart" uri="{C3380CC4-5D6E-409C-BE32-E72D297353CC}">
              <c16:uniqueId val="{00000000-99F8-4D9D-8797-86AA2E4660A3}"/>
            </c:ext>
          </c:extLst>
        </c:ser>
        <c:dLbls>
          <c:showLegendKey val="0"/>
          <c:showVal val="0"/>
          <c:showCatName val="0"/>
          <c:showSerName val="0"/>
          <c:showPercent val="0"/>
          <c:showBubbleSize val="0"/>
        </c:dLbls>
        <c:gapWidth val="182"/>
        <c:axId val="199913472"/>
        <c:axId val="199915008"/>
      </c:barChart>
      <c:catAx>
        <c:axId val="199913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黑体" panose="02010609060101010101" pitchFamily="49" charset="-122"/>
                <a:ea typeface="黑体" panose="02010609060101010101" pitchFamily="49" charset="-122"/>
                <a:cs typeface="+mn-cs"/>
              </a:defRPr>
            </a:pPr>
            <a:endParaRPr lang="zh-CN"/>
          </a:p>
        </c:txPr>
        <c:crossAx val="199915008"/>
        <c:crosses val="autoZero"/>
        <c:auto val="1"/>
        <c:lblAlgn val="ctr"/>
        <c:lblOffset val="100"/>
        <c:noMultiLvlLbl val="0"/>
      </c:catAx>
      <c:valAx>
        <c:axId val="199915008"/>
        <c:scaling>
          <c:orientation val="minMax"/>
        </c:scaling>
        <c:delete val="1"/>
        <c:axPos val="t"/>
        <c:numFmt formatCode="0%" sourceLinked="1"/>
        <c:majorTickMark val="none"/>
        <c:minorTickMark val="none"/>
        <c:tickLblPos val="none"/>
        <c:crossAx val="199913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0-4431-40B9-8CDD-791D6965697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4431-40B9-8CDD-791D69656977}"/>
              </c:ext>
            </c:extLst>
          </c:dPt>
          <c:dLbls>
            <c:dLbl>
              <c:idx val="0"/>
              <c:layout>
                <c:manualLayout>
                  <c:x val="-0.16569274934383202"/>
                  <c:y val="-1.5861767279090118E-2"/>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黑体" panose="02010609060101010101" pitchFamily="49" charset="-122"/>
                        <a:ea typeface="黑体" panose="02010609060101010101" pitchFamily="49" charset="-122"/>
                        <a:cs typeface="+mn-cs"/>
                      </a:defRPr>
                    </a:pPr>
                    <a:r>
                      <a:rPr lang="en-US" altLang="zh-CN" dirty="0" smtClean="0"/>
                      <a:t>47.8%</a:t>
                    </a:r>
                    <a:endParaRPr lang="en-US" altLang="zh-CN" dirty="0"/>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4431-40B9-8CDD-791D69656977}"/>
                </c:ext>
              </c:extLst>
            </c:dLbl>
            <c:dLbl>
              <c:idx val="1"/>
              <c:layout>
                <c:manualLayout>
                  <c:x val="0.18930232939632549"/>
                  <c:y val="-9.6700933216681256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黑体" panose="02010609060101010101" pitchFamily="49" charset="-122"/>
                      <a:ea typeface="黑体" panose="02010609060101010101" pitchFamily="49" charset="-122"/>
                      <a:cs typeface="+mn-cs"/>
                    </a:defRPr>
                  </a:pPr>
                  <a:endParaRPr lang="zh-CN"/>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4431-40B9-8CDD-791D6965697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黑体" panose="02010609060101010101" pitchFamily="49" charset="-122"/>
                    <a:ea typeface="黑体" panose="02010609060101010101" pitchFamily="49" charset="-122"/>
                    <a:cs typeface="+mn-cs"/>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val>
            <c:numRef>
              <c:f>Sheet1!$D$12:$D$13</c:f>
              <c:numCache>
                <c:formatCode>0.00%</c:formatCode>
                <c:ptCount val="2"/>
                <c:pt idx="0">
                  <c:v>0.48700000000000032</c:v>
                </c:pt>
                <c:pt idx="1">
                  <c:v>0.51300000000000001</c:v>
                </c:pt>
              </c:numCache>
            </c:numRef>
          </c:val>
          <c:extLst xmlns:c16r2="http://schemas.microsoft.com/office/drawing/2015/06/chart">
            <c:ext xmlns:c16="http://schemas.microsoft.com/office/drawing/2014/chart" uri="{C3380CC4-5D6E-409C-BE32-E72D297353CC}">
              <c16:uniqueId val="{00000002-4431-40B9-8CDD-791D6965697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zh-CN"/>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列1</c:v>
                </c:pt>
              </c:strCache>
            </c:strRef>
          </c:tx>
          <c:explosion val="25"/>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xmlns:c16r2="http://schemas.microsoft.com/office/drawing/2015/06/chart">
              <c:ext xmlns:c16="http://schemas.microsoft.com/office/drawing/2014/chart" uri="{C3380CC4-5D6E-409C-BE32-E72D297353CC}">
                <c16:uniqueId val="{00000001-90EB-459B-B21C-839546B6A097}"/>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xmlns:c16r2="http://schemas.microsoft.com/office/drawing/2015/06/chart">
              <c:ext xmlns:c16="http://schemas.microsoft.com/office/drawing/2014/chart" uri="{C3380CC4-5D6E-409C-BE32-E72D297353CC}">
                <c16:uniqueId val="{00000003-90EB-459B-B21C-839546B6A097}"/>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xmlns:c16r2="http://schemas.microsoft.com/office/drawing/2015/06/chart">
              <c:ext xmlns:c16="http://schemas.microsoft.com/office/drawing/2014/chart" uri="{C3380CC4-5D6E-409C-BE32-E72D297353CC}">
                <c16:uniqueId val="{00000005-90EB-459B-B21C-839546B6A097}"/>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xmlns:c16r2="http://schemas.microsoft.com/office/drawing/2015/06/chart">
              <c:ext xmlns:c16="http://schemas.microsoft.com/office/drawing/2014/chart" uri="{C3380CC4-5D6E-409C-BE32-E72D297353CC}">
                <c16:uniqueId val="{00000007-90EB-459B-B21C-839546B6A097}"/>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zh-CN"/>
                </a:p>
              </c:txPr>
              <c:dLblPos val="inEnd"/>
              <c:showLegendKey val="0"/>
              <c:showVal val="1"/>
              <c:showCatName val="1"/>
              <c:showSerName val="0"/>
              <c:showPercent val="0"/>
              <c:showBubbleSize val="0"/>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zh-CN"/>
                </a:p>
              </c:txPr>
              <c:dLblPos val="inEnd"/>
              <c:showLegendKey val="0"/>
              <c:showVal val="1"/>
              <c:showCatName val="1"/>
              <c:showSerName val="0"/>
              <c:showPercent val="0"/>
              <c:showBubbleSize val="0"/>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zh-CN"/>
                </a:p>
              </c:txPr>
              <c:dLblPos val="inEnd"/>
              <c:showLegendKey val="0"/>
              <c:showVal val="1"/>
              <c:showCatName val="1"/>
              <c:showSerName val="0"/>
              <c:showPercent val="0"/>
              <c:showBubbleSize val="0"/>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zh-CN"/>
                </a:p>
              </c:txPr>
              <c:dLblPos val="inEnd"/>
              <c:showLegendKey val="0"/>
              <c:showVal val="1"/>
              <c:showCatName val="1"/>
              <c:showSerName val="0"/>
              <c:showPercent val="0"/>
              <c:showBubbleSize val="0"/>
            </c:dLbl>
            <c:spPr>
              <a:solidFill>
                <a:prstClr val="white">
                  <a:alpha val="90000"/>
                </a:prstClr>
              </a:solidFill>
              <a:ln w="12700" cap="flat" cmpd="sng" algn="ctr">
                <a:solidFill>
                  <a:srgbClr val="B50729"/>
                </a:solidFill>
                <a:round/>
              </a:ln>
              <a:effectLst>
                <a:outerShdw blurRad="50800" dist="38100" dir="2700000" algn="tl" rotWithShape="0">
                  <a:srgbClr val="B50729">
                    <a:lumMod val="75000"/>
                    <a:alpha val="40000"/>
                  </a:srgbClr>
                </a:outerShdw>
              </a:effectLst>
            </c:spPr>
            <c:dLblPos val="inEnd"/>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北京、上海和广州</c:v>
                </c:pt>
                <c:pt idx="1">
                  <c:v>杭州</c:v>
                </c:pt>
                <c:pt idx="2">
                  <c:v>南京</c:v>
                </c:pt>
                <c:pt idx="3">
                  <c:v>武汉</c:v>
                </c:pt>
              </c:strCache>
            </c:strRef>
          </c:cat>
          <c:val>
            <c:numRef>
              <c:f>Sheet1!$B$2:$B$5</c:f>
              <c:numCache>
                <c:formatCode>General</c:formatCode>
                <c:ptCount val="4"/>
                <c:pt idx="0">
                  <c:v>6</c:v>
                </c:pt>
                <c:pt idx="1">
                  <c:v>1</c:v>
                </c:pt>
                <c:pt idx="2">
                  <c:v>1</c:v>
                </c:pt>
                <c:pt idx="3">
                  <c:v>2</c:v>
                </c:pt>
              </c:numCache>
            </c:numRef>
          </c:val>
          <c:extLst xmlns:c16r2="http://schemas.microsoft.com/office/drawing/2015/06/chart">
            <c:ext xmlns:c16="http://schemas.microsoft.com/office/drawing/2014/chart" uri="{C3380CC4-5D6E-409C-BE32-E72D297353CC}">
              <c16:uniqueId val="{00000008-90EB-459B-B21C-839546B6A097}"/>
            </c:ext>
          </c:extLst>
        </c:ser>
        <c:dLbls>
          <c:showLegendKey val="0"/>
          <c:showVal val="1"/>
          <c:showCatName val="1"/>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北上广高校</c:v>
                </c:pt>
              </c:strCache>
            </c:strRef>
          </c:tx>
          <c:invertIfNegative val="0"/>
          <c:cat>
            <c:strRef>
              <c:f>Sheet1!$A$2:$A$7</c:f>
              <c:strCache>
                <c:ptCount val="6"/>
                <c:pt idx="0">
                  <c:v>学生国际化</c:v>
                </c:pt>
                <c:pt idx="1">
                  <c:v>教师国际化</c:v>
                </c:pt>
                <c:pt idx="2">
                  <c:v>科研国际化</c:v>
                </c:pt>
                <c:pt idx="3">
                  <c:v>教学国际化</c:v>
                </c:pt>
                <c:pt idx="4">
                  <c:v>文化交流</c:v>
                </c:pt>
                <c:pt idx="5">
                  <c:v>国际显示度</c:v>
                </c:pt>
              </c:strCache>
            </c:strRef>
          </c:cat>
          <c:val>
            <c:numRef>
              <c:f>Sheet1!$B$2:$B$7</c:f>
              <c:numCache>
                <c:formatCode>General</c:formatCode>
                <c:ptCount val="6"/>
                <c:pt idx="0">
                  <c:v>7</c:v>
                </c:pt>
                <c:pt idx="1">
                  <c:v>5</c:v>
                </c:pt>
                <c:pt idx="2">
                  <c:v>5</c:v>
                </c:pt>
                <c:pt idx="3">
                  <c:v>4</c:v>
                </c:pt>
                <c:pt idx="4">
                  <c:v>8</c:v>
                </c:pt>
                <c:pt idx="5">
                  <c:v>6</c:v>
                </c:pt>
              </c:numCache>
            </c:numRef>
          </c:val>
          <c:extLst xmlns:c16r2="http://schemas.microsoft.com/office/drawing/2015/06/chart">
            <c:ext xmlns:c16="http://schemas.microsoft.com/office/drawing/2014/chart" uri="{C3380CC4-5D6E-409C-BE32-E72D297353CC}">
              <c16:uniqueId val="{00000000-CACF-4C81-A46A-57C56872B8F5}"/>
            </c:ext>
          </c:extLst>
        </c:ser>
        <c:ser>
          <c:idx val="1"/>
          <c:order val="1"/>
          <c:tx>
            <c:strRef>
              <c:f>Sheet1!$C$1</c:f>
              <c:strCache>
                <c:ptCount val="1"/>
                <c:pt idx="0">
                  <c:v>其他高校</c:v>
                </c:pt>
              </c:strCache>
            </c:strRef>
          </c:tx>
          <c:invertIfNegative val="0"/>
          <c:cat>
            <c:strRef>
              <c:f>Sheet1!$A$2:$A$7</c:f>
              <c:strCache>
                <c:ptCount val="6"/>
                <c:pt idx="0">
                  <c:v>学生国际化</c:v>
                </c:pt>
                <c:pt idx="1">
                  <c:v>教师国际化</c:v>
                </c:pt>
                <c:pt idx="2">
                  <c:v>科研国际化</c:v>
                </c:pt>
                <c:pt idx="3">
                  <c:v>教学国际化</c:v>
                </c:pt>
                <c:pt idx="4">
                  <c:v>文化交流</c:v>
                </c:pt>
                <c:pt idx="5">
                  <c:v>国际显示度</c:v>
                </c:pt>
              </c:strCache>
            </c:strRef>
          </c:cat>
          <c:val>
            <c:numRef>
              <c:f>Sheet1!$C$2:$C$7</c:f>
              <c:numCache>
                <c:formatCode>General</c:formatCode>
                <c:ptCount val="6"/>
                <c:pt idx="0">
                  <c:v>3</c:v>
                </c:pt>
                <c:pt idx="1">
                  <c:v>5</c:v>
                </c:pt>
                <c:pt idx="2">
                  <c:v>5</c:v>
                </c:pt>
                <c:pt idx="3">
                  <c:v>6</c:v>
                </c:pt>
                <c:pt idx="4">
                  <c:v>2</c:v>
                </c:pt>
                <c:pt idx="5">
                  <c:v>4</c:v>
                </c:pt>
              </c:numCache>
            </c:numRef>
          </c:val>
          <c:extLst xmlns:c16r2="http://schemas.microsoft.com/office/drawing/2015/06/chart">
            <c:ext xmlns:c16="http://schemas.microsoft.com/office/drawing/2014/chart" uri="{C3380CC4-5D6E-409C-BE32-E72D297353CC}">
              <c16:uniqueId val="{00000001-CACF-4C81-A46A-57C56872B8F5}"/>
            </c:ext>
          </c:extLst>
        </c:ser>
        <c:dLbls>
          <c:showLegendKey val="0"/>
          <c:showVal val="0"/>
          <c:showCatName val="0"/>
          <c:showSerName val="0"/>
          <c:showPercent val="0"/>
          <c:showBubbleSize val="0"/>
        </c:dLbls>
        <c:gapWidth val="150"/>
        <c:shape val="cylinder"/>
        <c:axId val="43296640"/>
        <c:axId val="43298176"/>
        <c:axId val="0"/>
      </c:bar3DChart>
      <c:catAx>
        <c:axId val="43296640"/>
        <c:scaling>
          <c:orientation val="minMax"/>
        </c:scaling>
        <c:delete val="0"/>
        <c:axPos val="b"/>
        <c:numFmt formatCode="General" sourceLinked="0"/>
        <c:majorTickMark val="out"/>
        <c:minorTickMark val="none"/>
        <c:tickLblPos val="nextTo"/>
        <c:crossAx val="43298176"/>
        <c:crosses val="autoZero"/>
        <c:auto val="1"/>
        <c:lblAlgn val="ctr"/>
        <c:lblOffset val="100"/>
        <c:noMultiLvlLbl val="0"/>
      </c:catAx>
      <c:valAx>
        <c:axId val="43298176"/>
        <c:scaling>
          <c:orientation val="minMax"/>
        </c:scaling>
        <c:delete val="0"/>
        <c:axPos val="l"/>
        <c:majorGridlines>
          <c:spPr>
            <a:ln>
              <a:solidFill>
                <a:srgbClr val="4F81BD"/>
              </a:solidFill>
            </a:ln>
          </c:spPr>
        </c:majorGridlines>
        <c:numFmt formatCode="General" sourceLinked="1"/>
        <c:majorTickMark val="out"/>
        <c:minorTickMark val="none"/>
        <c:tickLblPos val="nextTo"/>
        <c:crossAx val="43296640"/>
        <c:crosses val="autoZero"/>
        <c:crossBetween val="between"/>
      </c:valAx>
    </c:plotArea>
    <c:legend>
      <c:legendPos val="r"/>
      <c:layout/>
      <c:overlay val="0"/>
      <c:txPr>
        <a:bodyPr/>
        <a:lstStyle/>
        <a:p>
          <a:pPr>
            <a:defRPr b="1"/>
          </a:pPr>
          <a:endParaRPr lang="zh-CN"/>
        </a:p>
      </c:txPr>
    </c:legend>
    <c:plotVisOnly val="1"/>
    <c:dispBlanksAs val="gap"/>
    <c:showDLblsOverMax val="0"/>
  </c:chart>
  <c:spPr>
    <a:noFill/>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798063670094542"/>
          <c:y val="3.9489419897612094E-2"/>
          <c:w val="0.67068287967815277"/>
          <c:h val="0.91330251657196826"/>
        </c:manualLayout>
      </c:layout>
      <c:barChart>
        <c:barDir val="bar"/>
        <c:grouping val="clustered"/>
        <c:varyColors val="0"/>
        <c:ser>
          <c:idx val="0"/>
          <c:order val="0"/>
          <c:tx>
            <c:strRef>
              <c:f>Sheet2!$D$75</c:f>
              <c:strCache>
                <c:ptCount val="1"/>
                <c:pt idx="0">
                  <c:v>国际教师比例</c:v>
                </c:pt>
              </c:strCache>
            </c:strRef>
          </c:tx>
          <c:invertIfNegative val="0"/>
          <c:dLbls>
            <c:spPr>
              <a:noFill/>
              <a:ln>
                <a:noFill/>
              </a:ln>
              <a:effectLst/>
            </c:spPr>
            <c:txPr>
              <a:bodyPr wrap="square" lIns="38100" tIns="19050" rIns="38100" bIns="19050" anchor="ctr">
                <a:spAutoFit/>
              </a:bodyPr>
              <a:lstStyle/>
              <a:p>
                <a:pPr>
                  <a:defRPr sz="1400"/>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Sheet2!$A$105:$A$115</c:f>
              <c:strCache>
                <c:ptCount val="11"/>
                <c:pt idx="0">
                  <c:v>国际教师平均比例</c:v>
                </c:pt>
                <c:pt idx="1">
                  <c:v>圣安德鲁斯大学</c:v>
                </c:pt>
                <c:pt idx="2">
                  <c:v>巴黎综合理工大学</c:v>
                </c:pt>
                <c:pt idx="3">
                  <c:v>奥克兰大学</c:v>
                </c:pt>
                <c:pt idx="4">
                  <c:v>香港城市大学</c:v>
                </c:pt>
                <c:pt idx="5">
                  <c:v>亚琛工业大学</c:v>
                </c:pt>
                <c:pt idx="6">
                  <c:v>维也纳大学</c:v>
                </c:pt>
                <c:pt idx="7">
                  <c:v>早稻田大学</c:v>
                </c:pt>
                <c:pt idx="8">
                  <c:v>悉尼大学</c:v>
                </c:pt>
                <c:pt idx="9">
                  <c:v>蒙特利尔大学</c:v>
                </c:pt>
                <c:pt idx="10">
                  <c:v>密歇根州立大学</c:v>
                </c:pt>
              </c:strCache>
            </c:strRef>
          </c:cat>
          <c:val>
            <c:numRef>
              <c:f>Sheet2!$D$76:$D$86</c:f>
              <c:numCache>
                <c:formatCode>0.00%</c:formatCode>
                <c:ptCount val="11"/>
                <c:pt idx="0">
                  <c:v>0.34550000000000008</c:v>
                </c:pt>
                <c:pt idx="1">
                  <c:v>0.41300000000000014</c:v>
                </c:pt>
                <c:pt idx="2">
                  <c:v>0.43230000000000024</c:v>
                </c:pt>
                <c:pt idx="3">
                  <c:v>0.31500000000000017</c:v>
                </c:pt>
                <c:pt idx="4" formatCode="0%">
                  <c:v>0.65000000000000036</c:v>
                </c:pt>
                <c:pt idx="5">
                  <c:v>0.1198</c:v>
                </c:pt>
                <c:pt idx="6">
                  <c:v>0.38900000000000018</c:v>
                </c:pt>
                <c:pt idx="7">
                  <c:v>0.13300000000000001</c:v>
                </c:pt>
                <c:pt idx="8">
                  <c:v>0.47350000000000014</c:v>
                </c:pt>
                <c:pt idx="9">
                  <c:v>0.31390000000000018</c:v>
                </c:pt>
                <c:pt idx="10">
                  <c:v>0.21550000000000008</c:v>
                </c:pt>
              </c:numCache>
            </c:numRef>
          </c:val>
          <c:extLst xmlns:c16r2="http://schemas.microsoft.com/office/drawing/2015/06/chart">
            <c:ext xmlns:c16="http://schemas.microsoft.com/office/drawing/2014/chart" uri="{C3380CC4-5D6E-409C-BE32-E72D297353CC}">
              <c16:uniqueId val="{00000000-BBBC-414A-8906-6CFC523AB701}"/>
            </c:ext>
          </c:extLst>
        </c:ser>
        <c:dLbls>
          <c:showLegendKey val="0"/>
          <c:showVal val="0"/>
          <c:showCatName val="0"/>
          <c:showSerName val="0"/>
          <c:showPercent val="0"/>
          <c:showBubbleSize val="0"/>
        </c:dLbls>
        <c:gapWidth val="150"/>
        <c:axId val="200394624"/>
        <c:axId val="200396160"/>
      </c:barChart>
      <c:catAx>
        <c:axId val="200394624"/>
        <c:scaling>
          <c:orientation val="minMax"/>
        </c:scaling>
        <c:delete val="0"/>
        <c:axPos val="l"/>
        <c:numFmt formatCode="General" sourceLinked="0"/>
        <c:majorTickMark val="out"/>
        <c:minorTickMark val="none"/>
        <c:tickLblPos val="nextTo"/>
        <c:txPr>
          <a:bodyPr/>
          <a:lstStyle/>
          <a:p>
            <a:pPr>
              <a:defRPr sz="1400"/>
            </a:pPr>
            <a:endParaRPr lang="zh-CN"/>
          </a:p>
        </c:txPr>
        <c:crossAx val="200396160"/>
        <c:crosses val="autoZero"/>
        <c:auto val="1"/>
        <c:lblAlgn val="ctr"/>
        <c:lblOffset val="100"/>
        <c:noMultiLvlLbl val="0"/>
      </c:catAx>
      <c:valAx>
        <c:axId val="200396160"/>
        <c:scaling>
          <c:orientation val="minMax"/>
        </c:scaling>
        <c:delete val="1"/>
        <c:axPos val="b"/>
        <c:numFmt formatCode="0.00%" sourceLinked="1"/>
        <c:majorTickMark val="out"/>
        <c:minorTickMark val="none"/>
        <c:tickLblPos val="none"/>
        <c:crossAx val="200394624"/>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1">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A84ECCA-3D9A-4286-BCFC-3717E8C6711F}" type="doc">
      <dgm:prSet loTypeId="urn:microsoft.com/office/officeart/2005/8/layout/radial6#2" loCatId="relationship" qsTypeId="urn:microsoft.com/office/officeart/2005/8/quickstyle/simple1#2" qsCatId="simple" csTypeId="urn:microsoft.com/office/officeart/2005/8/colors/accent1_1#1" csCatId="accent1" phldr="1"/>
      <dgm:spPr/>
      <dgm:t>
        <a:bodyPr/>
        <a:lstStyle/>
        <a:p>
          <a:endParaRPr lang="zh-CN" altLang="en-US"/>
        </a:p>
      </dgm:t>
    </dgm:pt>
    <dgm:pt modelId="{0A975F73-CB78-423A-A797-182D8F3B8674}">
      <dgm:prSet phldrT="[文本]" custT="1"/>
      <dgm:spPr>
        <a:solidFill>
          <a:srgbClr val="FF9900"/>
        </a:solidFill>
        <a:ln>
          <a:solidFill>
            <a:srgbClr val="FF9900"/>
          </a:solidFill>
        </a:ln>
      </dgm:spPr>
      <dgm:t>
        <a:bodyPr/>
        <a:lstStyle/>
        <a:p>
          <a:r>
            <a:rPr lang="zh-CN" altLang="en-US" sz="2400" b="1" dirty="0" smtClean="0">
              <a:latin typeface="微软雅黑" panose="020B0503020204020204" pitchFamily="34" charset="-122"/>
              <a:ea typeface="微软雅黑" panose="020B0503020204020204" pitchFamily="34" charset="-122"/>
            </a:rPr>
            <a:t>高等学校社会职能</a:t>
          </a:r>
          <a:endParaRPr lang="zh-CN" altLang="en-US" sz="2400" b="1" dirty="0">
            <a:latin typeface="微软雅黑" panose="020B0503020204020204" pitchFamily="34" charset="-122"/>
            <a:ea typeface="微软雅黑" panose="020B0503020204020204" pitchFamily="34" charset="-122"/>
          </a:endParaRPr>
        </a:p>
      </dgm:t>
    </dgm:pt>
    <dgm:pt modelId="{AB170FD4-B111-4AE2-ACD1-17DBEC918A43}" type="parTrans" cxnId="{86DCFE00-FE24-4B6F-92B7-BFF01AE56969}">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C3CB983C-1191-4F53-AACB-909E2CA4D243}" type="sibTrans" cxnId="{86DCFE00-FE24-4B6F-92B7-BFF01AE56969}">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79CB41DD-095A-4AC3-8EE1-B2A0CE400873}">
      <dgm:prSet phldrT="[文本]" custT="1"/>
      <dgm:spPr/>
      <dgm:t>
        <a:bodyPr/>
        <a:lstStyle/>
        <a:p>
          <a:r>
            <a:rPr lang="zh-CN" sz="2400" b="1" dirty="0" smtClean="0">
              <a:latin typeface="微软雅黑" panose="020B0503020204020204" pitchFamily="34" charset="-122"/>
              <a:ea typeface="微软雅黑" panose="020B0503020204020204" pitchFamily="34" charset="-122"/>
            </a:rPr>
            <a:t>人才培养</a:t>
          </a:r>
          <a:endParaRPr lang="zh-CN" altLang="en-US" sz="2400" b="1" dirty="0">
            <a:latin typeface="微软雅黑" panose="020B0503020204020204" pitchFamily="34" charset="-122"/>
            <a:ea typeface="微软雅黑" panose="020B0503020204020204" pitchFamily="34" charset="-122"/>
          </a:endParaRPr>
        </a:p>
      </dgm:t>
    </dgm:pt>
    <dgm:pt modelId="{0668CC06-0824-4A73-BD20-E123D722E429}" type="parTrans" cxnId="{EB10FB7D-282A-4086-B7C2-1507E291F67F}">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3D5EF26E-0DEB-4B47-AE7D-241EE32276DB}" type="sibTrans" cxnId="{EB10FB7D-282A-4086-B7C2-1507E291F67F}">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4E27DA5C-7FED-4B0D-A653-AD94A4B5BA2F}">
      <dgm:prSet custT="1"/>
      <dgm:spPr/>
      <dgm:t>
        <a:bodyPr/>
        <a:lstStyle/>
        <a:p>
          <a:r>
            <a:rPr lang="zh-CN" sz="2400" b="1" dirty="0" smtClean="0">
              <a:latin typeface="微软雅黑" panose="020B0503020204020204" pitchFamily="34" charset="-122"/>
              <a:ea typeface="微软雅黑" panose="020B0503020204020204" pitchFamily="34" charset="-122"/>
            </a:rPr>
            <a:t>社会服务</a:t>
          </a:r>
          <a:endParaRPr lang="zh-CN" altLang="en-US" sz="2400" b="1" dirty="0">
            <a:latin typeface="微软雅黑" panose="020B0503020204020204" pitchFamily="34" charset="-122"/>
            <a:ea typeface="微软雅黑" panose="020B0503020204020204" pitchFamily="34" charset="-122"/>
          </a:endParaRPr>
        </a:p>
      </dgm:t>
    </dgm:pt>
    <dgm:pt modelId="{57664E69-A6E5-4CA9-A548-41A316FE0806}" type="parTrans" cxnId="{64F016D2-B038-45CF-A571-5E35C5D758C6}">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A0746675-884D-44F6-B94E-DB8397D31D93}" type="sibTrans" cxnId="{64F016D2-B038-45CF-A571-5E35C5D758C6}">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61D2B5EC-6320-4C32-AEBA-C9F353BDABF6}">
      <dgm:prSet custT="1"/>
      <dgm:spPr/>
      <dgm:t>
        <a:bodyPr/>
        <a:lstStyle/>
        <a:p>
          <a:r>
            <a:rPr lang="zh-CN" sz="2400" b="1" dirty="0" smtClean="0">
              <a:latin typeface="微软雅黑" panose="020B0503020204020204" pitchFamily="34" charset="-122"/>
              <a:ea typeface="微软雅黑" panose="020B0503020204020204" pitchFamily="34" charset="-122"/>
            </a:rPr>
            <a:t>科学研究</a:t>
          </a:r>
          <a:endParaRPr lang="zh-CN" altLang="en-US" sz="2400" b="1" dirty="0">
            <a:latin typeface="微软雅黑" panose="020B0503020204020204" pitchFamily="34" charset="-122"/>
            <a:ea typeface="微软雅黑" panose="020B0503020204020204" pitchFamily="34" charset="-122"/>
          </a:endParaRPr>
        </a:p>
      </dgm:t>
    </dgm:pt>
    <dgm:pt modelId="{80F7868C-9979-4041-AB81-143E5D23FDB3}" type="parTrans" cxnId="{CBC12A0A-AB8D-4BB7-B1A7-EABC484ADCFE}">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0B1F2FAA-9A8A-46D6-9566-C3E25D5130D0}" type="sibTrans" cxnId="{CBC12A0A-AB8D-4BB7-B1A7-EABC484ADCFE}">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9C3CA6AD-8F7D-4527-8699-A6D1079BE127}">
      <dgm:prSet phldrT="[文本]" custT="1"/>
      <dgm:spPr/>
      <dgm:t>
        <a:bodyPr/>
        <a:lstStyle/>
        <a:p>
          <a:r>
            <a:rPr lang="zh-CN" altLang="en-US" sz="2400" b="1" dirty="0" smtClean="0">
              <a:solidFill>
                <a:schemeClr val="tx1"/>
              </a:solidFill>
              <a:latin typeface="微软雅黑" panose="020B0503020204020204" pitchFamily="34" charset="-122"/>
              <a:ea typeface="微软雅黑" panose="020B0503020204020204" pitchFamily="34" charset="-122"/>
            </a:rPr>
            <a:t>文化传承</a:t>
          </a:r>
          <a:endParaRPr lang="zh-CN" altLang="en-US" sz="2400" b="1" dirty="0">
            <a:latin typeface="微软雅黑" panose="020B0503020204020204" pitchFamily="34" charset="-122"/>
            <a:ea typeface="微软雅黑" panose="020B0503020204020204" pitchFamily="34" charset="-122"/>
          </a:endParaRPr>
        </a:p>
      </dgm:t>
    </dgm:pt>
    <dgm:pt modelId="{19C8719B-885F-4079-8194-D0657CF5F143}" type="parTrans" cxnId="{BD701ED2-75E6-4C36-99EA-BA73423E611C}">
      <dgm:prSet/>
      <dgm:spPr/>
      <dgm:t>
        <a:bodyPr/>
        <a:lstStyle/>
        <a:p>
          <a:endParaRPr lang="zh-CN" altLang="en-US" sz="2000"/>
        </a:p>
      </dgm:t>
    </dgm:pt>
    <dgm:pt modelId="{4EC3208B-41D8-49A3-B9ED-92BCD519FC4E}" type="sibTrans" cxnId="{BD701ED2-75E6-4C36-99EA-BA73423E611C}">
      <dgm:prSet/>
      <dgm:spPr/>
      <dgm:t>
        <a:bodyPr/>
        <a:lstStyle/>
        <a:p>
          <a:endParaRPr lang="zh-CN" altLang="en-US" sz="2000"/>
        </a:p>
      </dgm:t>
    </dgm:pt>
    <dgm:pt modelId="{59F20AB9-FD61-47B8-AB26-0D5485985E92}">
      <dgm:prSet phldrT="[文本]" custT="1"/>
      <dgm:spPr/>
      <dgm:t>
        <a:bodyPr/>
        <a:lstStyle/>
        <a:p>
          <a:r>
            <a:rPr lang="zh-CN" altLang="en-US" sz="2400" b="1" dirty="0" smtClean="0">
              <a:solidFill>
                <a:schemeClr val="tx1"/>
              </a:solidFill>
              <a:latin typeface="微软雅黑" panose="020B0503020204020204" pitchFamily="34" charset="-122"/>
              <a:ea typeface="微软雅黑" panose="020B0503020204020204" pitchFamily="34" charset="-122"/>
            </a:rPr>
            <a:t>国际交流</a:t>
          </a:r>
          <a:endParaRPr lang="zh-CN" altLang="en-US" sz="2400" b="1" dirty="0">
            <a:latin typeface="微软雅黑" panose="020B0503020204020204" pitchFamily="34" charset="-122"/>
            <a:ea typeface="微软雅黑" panose="020B0503020204020204" pitchFamily="34" charset="-122"/>
          </a:endParaRPr>
        </a:p>
      </dgm:t>
    </dgm:pt>
    <dgm:pt modelId="{436303A7-B690-43A7-B150-22BF7BA1DF1A}" type="parTrans" cxnId="{E29571B4-A24F-4A5D-9EC9-B0FA46683E1C}">
      <dgm:prSet/>
      <dgm:spPr/>
      <dgm:t>
        <a:bodyPr/>
        <a:lstStyle/>
        <a:p>
          <a:endParaRPr lang="zh-CN" altLang="en-US" sz="2000"/>
        </a:p>
      </dgm:t>
    </dgm:pt>
    <dgm:pt modelId="{5FE74C2D-027B-4F5C-AE7C-4349D24D1AD6}" type="sibTrans" cxnId="{E29571B4-A24F-4A5D-9EC9-B0FA46683E1C}">
      <dgm:prSet/>
      <dgm:spPr/>
      <dgm:t>
        <a:bodyPr/>
        <a:lstStyle/>
        <a:p>
          <a:endParaRPr lang="zh-CN" altLang="en-US" sz="2000"/>
        </a:p>
      </dgm:t>
    </dgm:pt>
    <dgm:pt modelId="{A46BD68C-5234-4F94-8355-BC54AC263D96}" type="pres">
      <dgm:prSet presAssocID="{0A84ECCA-3D9A-4286-BCFC-3717E8C6711F}" presName="Name0" presStyleCnt="0">
        <dgm:presLayoutVars>
          <dgm:chMax val="1"/>
          <dgm:dir/>
          <dgm:animLvl val="ctr"/>
          <dgm:resizeHandles val="exact"/>
        </dgm:presLayoutVars>
      </dgm:prSet>
      <dgm:spPr/>
      <dgm:t>
        <a:bodyPr/>
        <a:lstStyle/>
        <a:p>
          <a:endParaRPr lang="zh-CN" altLang="en-US"/>
        </a:p>
      </dgm:t>
    </dgm:pt>
    <dgm:pt modelId="{78F780A9-A3F4-47C3-BFF4-0FA7C7A942ED}" type="pres">
      <dgm:prSet presAssocID="{0A975F73-CB78-423A-A797-182D8F3B8674}" presName="centerShape" presStyleLbl="node0" presStyleIdx="0" presStyleCnt="1" custScaleX="115107" custScaleY="118547"/>
      <dgm:spPr/>
      <dgm:t>
        <a:bodyPr/>
        <a:lstStyle/>
        <a:p>
          <a:endParaRPr lang="zh-CN" altLang="en-US"/>
        </a:p>
      </dgm:t>
    </dgm:pt>
    <dgm:pt modelId="{0D6EA917-9B80-4E29-9DAA-74569B34EA2A}" type="pres">
      <dgm:prSet presAssocID="{79CB41DD-095A-4AC3-8EE1-B2A0CE400873}" presName="node" presStyleLbl="node1" presStyleIdx="0" presStyleCnt="5" custScaleX="192399" custScaleY="65794">
        <dgm:presLayoutVars>
          <dgm:bulletEnabled val="1"/>
        </dgm:presLayoutVars>
      </dgm:prSet>
      <dgm:spPr>
        <a:prstGeom prst="roundRect">
          <a:avLst/>
        </a:prstGeom>
      </dgm:spPr>
      <dgm:t>
        <a:bodyPr/>
        <a:lstStyle/>
        <a:p>
          <a:endParaRPr lang="zh-CN" altLang="en-US"/>
        </a:p>
      </dgm:t>
    </dgm:pt>
    <dgm:pt modelId="{C371E5ED-B919-4CFB-A4C0-99786B22821E}" type="pres">
      <dgm:prSet presAssocID="{79CB41DD-095A-4AC3-8EE1-B2A0CE400873}" presName="dummy" presStyleCnt="0"/>
      <dgm:spPr/>
      <dgm:t>
        <a:bodyPr/>
        <a:lstStyle/>
        <a:p>
          <a:endParaRPr lang="zh-CN" altLang="en-US"/>
        </a:p>
      </dgm:t>
    </dgm:pt>
    <dgm:pt modelId="{2A261D05-B6FF-4294-8FAC-EF2114B8607C}" type="pres">
      <dgm:prSet presAssocID="{3D5EF26E-0DEB-4B47-AE7D-241EE32276DB}" presName="sibTrans" presStyleLbl="sibTrans2D1" presStyleIdx="0" presStyleCnt="5"/>
      <dgm:spPr/>
      <dgm:t>
        <a:bodyPr/>
        <a:lstStyle/>
        <a:p>
          <a:endParaRPr lang="zh-CN" altLang="en-US"/>
        </a:p>
      </dgm:t>
    </dgm:pt>
    <dgm:pt modelId="{31CA7E9B-8B95-407D-89F1-4D58350F8B09}" type="pres">
      <dgm:prSet presAssocID="{61D2B5EC-6320-4C32-AEBA-C9F353BDABF6}" presName="node" presStyleLbl="node1" presStyleIdx="1" presStyleCnt="5" custScaleX="135776" custScaleY="67888">
        <dgm:presLayoutVars>
          <dgm:bulletEnabled val="1"/>
        </dgm:presLayoutVars>
      </dgm:prSet>
      <dgm:spPr>
        <a:prstGeom prst="roundRect">
          <a:avLst/>
        </a:prstGeom>
      </dgm:spPr>
      <dgm:t>
        <a:bodyPr/>
        <a:lstStyle/>
        <a:p>
          <a:endParaRPr lang="zh-CN" altLang="en-US"/>
        </a:p>
      </dgm:t>
    </dgm:pt>
    <dgm:pt modelId="{7124C9D5-68BA-4FF9-9FDF-886DE68CC1C9}" type="pres">
      <dgm:prSet presAssocID="{61D2B5EC-6320-4C32-AEBA-C9F353BDABF6}" presName="dummy" presStyleCnt="0"/>
      <dgm:spPr/>
      <dgm:t>
        <a:bodyPr/>
        <a:lstStyle/>
        <a:p>
          <a:endParaRPr lang="zh-CN" altLang="en-US"/>
        </a:p>
      </dgm:t>
    </dgm:pt>
    <dgm:pt modelId="{75DA155E-8C80-4AB1-B388-578F3CD2EAE2}" type="pres">
      <dgm:prSet presAssocID="{0B1F2FAA-9A8A-46D6-9566-C3E25D5130D0}" presName="sibTrans" presStyleLbl="sibTrans2D1" presStyleIdx="1" presStyleCnt="5"/>
      <dgm:spPr/>
      <dgm:t>
        <a:bodyPr/>
        <a:lstStyle/>
        <a:p>
          <a:endParaRPr lang="zh-CN" altLang="en-US"/>
        </a:p>
      </dgm:t>
    </dgm:pt>
    <dgm:pt modelId="{F0620D0B-4931-4617-90D8-2AD79EB46E35}" type="pres">
      <dgm:prSet presAssocID="{4E27DA5C-7FED-4B0D-A653-AD94A4B5BA2F}" presName="node" presStyleLbl="node1" presStyleIdx="2" presStyleCnt="5" custScaleX="135776" custScaleY="67888">
        <dgm:presLayoutVars>
          <dgm:bulletEnabled val="1"/>
        </dgm:presLayoutVars>
      </dgm:prSet>
      <dgm:spPr>
        <a:prstGeom prst="roundRect">
          <a:avLst/>
        </a:prstGeom>
      </dgm:spPr>
      <dgm:t>
        <a:bodyPr/>
        <a:lstStyle/>
        <a:p>
          <a:endParaRPr lang="zh-CN" altLang="en-US"/>
        </a:p>
      </dgm:t>
    </dgm:pt>
    <dgm:pt modelId="{07E701DF-5D01-4B84-AA37-DBF5268EDC2D}" type="pres">
      <dgm:prSet presAssocID="{4E27DA5C-7FED-4B0D-A653-AD94A4B5BA2F}" presName="dummy" presStyleCnt="0"/>
      <dgm:spPr/>
      <dgm:t>
        <a:bodyPr/>
        <a:lstStyle/>
        <a:p>
          <a:endParaRPr lang="zh-CN" altLang="en-US"/>
        </a:p>
      </dgm:t>
    </dgm:pt>
    <dgm:pt modelId="{109673E5-A65A-4BFF-AEF4-B2E271F7B908}" type="pres">
      <dgm:prSet presAssocID="{A0746675-884D-44F6-B94E-DB8397D31D93}" presName="sibTrans" presStyleLbl="sibTrans2D1" presStyleIdx="2" presStyleCnt="5"/>
      <dgm:spPr/>
      <dgm:t>
        <a:bodyPr/>
        <a:lstStyle/>
        <a:p>
          <a:endParaRPr lang="zh-CN" altLang="en-US"/>
        </a:p>
      </dgm:t>
    </dgm:pt>
    <dgm:pt modelId="{24FD6855-2658-46B9-B323-5C91398DF8E8}" type="pres">
      <dgm:prSet presAssocID="{9C3CA6AD-8F7D-4527-8699-A6D1079BE127}" presName="node" presStyleLbl="node1" presStyleIdx="3" presStyleCnt="5" custScaleX="135776" custScaleY="67888">
        <dgm:presLayoutVars>
          <dgm:bulletEnabled val="1"/>
        </dgm:presLayoutVars>
      </dgm:prSet>
      <dgm:spPr>
        <a:prstGeom prst="roundRect">
          <a:avLst/>
        </a:prstGeom>
      </dgm:spPr>
      <dgm:t>
        <a:bodyPr/>
        <a:lstStyle/>
        <a:p>
          <a:endParaRPr lang="zh-CN" altLang="en-US"/>
        </a:p>
      </dgm:t>
    </dgm:pt>
    <dgm:pt modelId="{91D54068-F691-477C-BAFA-4CCDEC1DDDFD}" type="pres">
      <dgm:prSet presAssocID="{9C3CA6AD-8F7D-4527-8699-A6D1079BE127}" presName="dummy" presStyleCnt="0"/>
      <dgm:spPr/>
    </dgm:pt>
    <dgm:pt modelId="{F81A1CDB-D771-41CD-B804-EC4006290771}" type="pres">
      <dgm:prSet presAssocID="{4EC3208B-41D8-49A3-B9ED-92BCD519FC4E}" presName="sibTrans" presStyleLbl="sibTrans2D1" presStyleIdx="3" presStyleCnt="5"/>
      <dgm:spPr/>
      <dgm:t>
        <a:bodyPr/>
        <a:lstStyle/>
        <a:p>
          <a:endParaRPr lang="zh-CN" altLang="en-US"/>
        </a:p>
      </dgm:t>
    </dgm:pt>
    <dgm:pt modelId="{50AACF05-1E56-4734-8D08-755FB41B56EC}" type="pres">
      <dgm:prSet presAssocID="{59F20AB9-FD61-47B8-AB26-0D5485985E92}" presName="node" presStyleLbl="node1" presStyleIdx="4" presStyleCnt="5" custScaleX="135776" custScaleY="67888">
        <dgm:presLayoutVars>
          <dgm:bulletEnabled val="1"/>
        </dgm:presLayoutVars>
      </dgm:prSet>
      <dgm:spPr>
        <a:prstGeom prst="roundRect">
          <a:avLst/>
        </a:prstGeom>
      </dgm:spPr>
      <dgm:t>
        <a:bodyPr/>
        <a:lstStyle/>
        <a:p>
          <a:endParaRPr lang="zh-CN" altLang="en-US"/>
        </a:p>
      </dgm:t>
    </dgm:pt>
    <dgm:pt modelId="{C013E56F-9452-4330-8A36-9D0CC8F0A8BE}" type="pres">
      <dgm:prSet presAssocID="{59F20AB9-FD61-47B8-AB26-0D5485985E92}" presName="dummy" presStyleCnt="0"/>
      <dgm:spPr/>
    </dgm:pt>
    <dgm:pt modelId="{8DAA0F6B-EDCF-402E-BCB6-4337516329DC}" type="pres">
      <dgm:prSet presAssocID="{5FE74C2D-027B-4F5C-AE7C-4349D24D1AD6}" presName="sibTrans" presStyleLbl="sibTrans2D1" presStyleIdx="4" presStyleCnt="5"/>
      <dgm:spPr/>
      <dgm:t>
        <a:bodyPr/>
        <a:lstStyle/>
        <a:p>
          <a:endParaRPr lang="zh-CN" altLang="en-US"/>
        </a:p>
      </dgm:t>
    </dgm:pt>
  </dgm:ptLst>
  <dgm:cxnLst>
    <dgm:cxn modelId="{379ED8C8-EDC9-443A-B892-29CAF031E554}" type="presOf" srcId="{A0746675-884D-44F6-B94E-DB8397D31D93}" destId="{109673E5-A65A-4BFF-AEF4-B2E271F7B908}" srcOrd="0" destOrd="0" presId="urn:microsoft.com/office/officeart/2005/8/layout/radial6#2"/>
    <dgm:cxn modelId="{D3CC9110-02DE-48C2-B6E1-72067D5BFD6D}" type="presOf" srcId="{9C3CA6AD-8F7D-4527-8699-A6D1079BE127}" destId="{24FD6855-2658-46B9-B323-5C91398DF8E8}" srcOrd="0" destOrd="0" presId="urn:microsoft.com/office/officeart/2005/8/layout/radial6#2"/>
    <dgm:cxn modelId="{F2CC2938-9E95-4161-AF42-D1BE8E64D673}" type="presOf" srcId="{79CB41DD-095A-4AC3-8EE1-B2A0CE400873}" destId="{0D6EA917-9B80-4E29-9DAA-74569B34EA2A}" srcOrd="0" destOrd="0" presId="urn:microsoft.com/office/officeart/2005/8/layout/radial6#2"/>
    <dgm:cxn modelId="{9D31BE3D-2661-464A-8F42-3D93AF641843}" type="presOf" srcId="{0A84ECCA-3D9A-4286-BCFC-3717E8C6711F}" destId="{A46BD68C-5234-4F94-8355-BC54AC263D96}" srcOrd="0" destOrd="0" presId="urn:microsoft.com/office/officeart/2005/8/layout/radial6#2"/>
    <dgm:cxn modelId="{E29571B4-A24F-4A5D-9EC9-B0FA46683E1C}" srcId="{0A975F73-CB78-423A-A797-182D8F3B8674}" destId="{59F20AB9-FD61-47B8-AB26-0D5485985E92}" srcOrd="4" destOrd="0" parTransId="{436303A7-B690-43A7-B150-22BF7BA1DF1A}" sibTransId="{5FE74C2D-027B-4F5C-AE7C-4349D24D1AD6}"/>
    <dgm:cxn modelId="{BD701ED2-75E6-4C36-99EA-BA73423E611C}" srcId="{0A975F73-CB78-423A-A797-182D8F3B8674}" destId="{9C3CA6AD-8F7D-4527-8699-A6D1079BE127}" srcOrd="3" destOrd="0" parTransId="{19C8719B-885F-4079-8194-D0657CF5F143}" sibTransId="{4EC3208B-41D8-49A3-B9ED-92BCD519FC4E}"/>
    <dgm:cxn modelId="{8279F616-7D03-4E28-94EB-275082AF6B06}" type="presOf" srcId="{3D5EF26E-0DEB-4B47-AE7D-241EE32276DB}" destId="{2A261D05-B6FF-4294-8FAC-EF2114B8607C}" srcOrd="0" destOrd="0" presId="urn:microsoft.com/office/officeart/2005/8/layout/radial6#2"/>
    <dgm:cxn modelId="{1A3AB4D8-5168-4604-9A50-21AC6E4579D7}" type="presOf" srcId="{59F20AB9-FD61-47B8-AB26-0D5485985E92}" destId="{50AACF05-1E56-4734-8D08-755FB41B56EC}" srcOrd="0" destOrd="0" presId="urn:microsoft.com/office/officeart/2005/8/layout/radial6#2"/>
    <dgm:cxn modelId="{64F016D2-B038-45CF-A571-5E35C5D758C6}" srcId="{0A975F73-CB78-423A-A797-182D8F3B8674}" destId="{4E27DA5C-7FED-4B0D-A653-AD94A4B5BA2F}" srcOrd="2" destOrd="0" parTransId="{57664E69-A6E5-4CA9-A548-41A316FE0806}" sibTransId="{A0746675-884D-44F6-B94E-DB8397D31D93}"/>
    <dgm:cxn modelId="{B1638C8E-749C-4ED7-A6D3-D7385311A4E3}" type="presOf" srcId="{4E27DA5C-7FED-4B0D-A653-AD94A4B5BA2F}" destId="{F0620D0B-4931-4617-90D8-2AD79EB46E35}" srcOrd="0" destOrd="0" presId="urn:microsoft.com/office/officeart/2005/8/layout/radial6#2"/>
    <dgm:cxn modelId="{AE18D9A9-892E-44AA-BE30-AB1E4947AE00}" type="presOf" srcId="{61D2B5EC-6320-4C32-AEBA-C9F353BDABF6}" destId="{31CA7E9B-8B95-407D-89F1-4D58350F8B09}" srcOrd="0" destOrd="0" presId="urn:microsoft.com/office/officeart/2005/8/layout/radial6#2"/>
    <dgm:cxn modelId="{54FF72C6-535D-46BB-9ED4-6F50A5E903AE}" type="presOf" srcId="{0A975F73-CB78-423A-A797-182D8F3B8674}" destId="{78F780A9-A3F4-47C3-BFF4-0FA7C7A942ED}" srcOrd="0" destOrd="0" presId="urn:microsoft.com/office/officeart/2005/8/layout/radial6#2"/>
    <dgm:cxn modelId="{7AC663A3-F1CD-43FD-BDA6-C6C7E6CEBAA6}" type="presOf" srcId="{5FE74C2D-027B-4F5C-AE7C-4349D24D1AD6}" destId="{8DAA0F6B-EDCF-402E-BCB6-4337516329DC}" srcOrd="0" destOrd="0" presId="urn:microsoft.com/office/officeart/2005/8/layout/radial6#2"/>
    <dgm:cxn modelId="{CBC12A0A-AB8D-4BB7-B1A7-EABC484ADCFE}" srcId="{0A975F73-CB78-423A-A797-182D8F3B8674}" destId="{61D2B5EC-6320-4C32-AEBA-C9F353BDABF6}" srcOrd="1" destOrd="0" parTransId="{80F7868C-9979-4041-AB81-143E5D23FDB3}" sibTransId="{0B1F2FAA-9A8A-46D6-9566-C3E25D5130D0}"/>
    <dgm:cxn modelId="{EB10FB7D-282A-4086-B7C2-1507E291F67F}" srcId="{0A975F73-CB78-423A-A797-182D8F3B8674}" destId="{79CB41DD-095A-4AC3-8EE1-B2A0CE400873}" srcOrd="0" destOrd="0" parTransId="{0668CC06-0824-4A73-BD20-E123D722E429}" sibTransId="{3D5EF26E-0DEB-4B47-AE7D-241EE32276DB}"/>
    <dgm:cxn modelId="{C2204FFD-778E-4B7E-ACDD-1516E8D3ABF8}" type="presOf" srcId="{4EC3208B-41D8-49A3-B9ED-92BCD519FC4E}" destId="{F81A1CDB-D771-41CD-B804-EC4006290771}" srcOrd="0" destOrd="0" presId="urn:microsoft.com/office/officeart/2005/8/layout/radial6#2"/>
    <dgm:cxn modelId="{ACFF9ADC-2483-46BE-8C7B-192258DCB1E5}" type="presOf" srcId="{0B1F2FAA-9A8A-46D6-9566-C3E25D5130D0}" destId="{75DA155E-8C80-4AB1-B388-578F3CD2EAE2}" srcOrd="0" destOrd="0" presId="urn:microsoft.com/office/officeart/2005/8/layout/radial6#2"/>
    <dgm:cxn modelId="{86DCFE00-FE24-4B6F-92B7-BFF01AE56969}" srcId="{0A84ECCA-3D9A-4286-BCFC-3717E8C6711F}" destId="{0A975F73-CB78-423A-A797-182D8F3B8674}" srcOrd="0" destOrd="0" parTransId="{AB170FD4-B111-4AE2-ACD1-17DBEC918A43}" sibTransId="{C3CB983C-1191-4F53-AACB-909E2CA4D243}"/>
    <dgm:cxn modelId="{131F09BF-1AD6-44BB-8481-C321CE5294EC}" type="presParOf" srcId="{A46BD68C-5234-4F94-8355-BC54AC263D96}" destId="{78F780A9-A3F4-47C3-BFF4-0FA7C7A942ED}" srcOrd="0" destOrd="0" presId="urn:microsoft.com/office/officeart/2005/8/layout/radial6#2"/>
    <dgm:cxn modelId="{6BDFC2DA-F629-4EA4-AB17-46261EDB536B}" type="presParOf" srcId="{A46BD68C-5234-4F94-8355-BC54AC263D96}" destId="{0D6EA917-9B80-4E29-9DAA-74569B34EA2A}" srcOrd="1" destOrd="0" presId="urn:microsoft.com/office/officeart/2005/8/layout/radial6#2"/>
    <dgm:cxn modelId="{5B5EA487-63E7-4510-A487-D1E4445B9535}" type="presParOf" srcId="{A46BD68C-5234-4F94-8355-BC54AC263D96}" destId="{C371E5ED-B919-4CFB-A4C0-99786B22821E}" srcOrd="2" destOrd="0" presId="urn:microsoft.com/office/officeart/2005/8/layout/radial6#2"/>
    <dgm:cxn modelId="{2E6E7C28-6E48-4F93-B151-36F624D6793E}" type="presParOf" srcId="{A46BD68C-5234-4F94-8355-BC54AC263D96}" destId="{2A261D05-B6FF-4294-8FAC-EF2114B8607C}" srcOrd="3" destOrd="0" presId="urn:microsoft.com/office/officeart/2005/8/layout/radial6#2"/>
    <dgm:cxn modelId="{3CD426AE-68BB-4DA5-9A33-5700484217F7}" type="presParOf" srcId="{A46BD68C-5234-4F94-8355-BC54AC263D96}" destId="{31CA7E9B-8B95-407D-89F1-4D58350F8B09}" srcOrd="4" destOrd="0" presId="urn:microsoft.com/office/officeart/2005/8/layout/radial6#2"/>
    <dgm:cxn modelId="{88E77F9B-30CA-410E-BA8D-C3F472C9857A}" type="presParOf" srcId="{A46BD68C-5234-4F94-8355-BC54AC263D96}" destId="{7124C9D5-68BA-4FF9-9FDF-886DE68CC1C9}" srcOrd="5" destOrd="0" presId="urn:microsoft.com/office/officeart/2005/8/layout/radial6#2"/>
    <dgm:cxn modelId="{99C39FE4-E386-4297-BDE7-17D82F6EDCEB}" type="presParOf" srcId="{A46BD68C-5234-4F94-8355-BC54AC263D96}" destId="{75DA155E-8C80-4AB1-B388-578F3CD2EAE2}" srcOrd="6" destOrd="0" presId="urn:microsoft.com/office/officeart/2005/8/layout/radial6#2"/>
    <dgm:cxn modelId="{E050ED2B-E920-4B41-BCCF-DF9F0C8294AB}" type="presParOf" srcId="{A46BD68C-5234-4F94-8355-BC54AC263D96}" destId="{F0620D0B-4931-4617-90D8-2AD79EB46E35}" srcOrd="7" destOrd="0" presId="urn:microsoft.com/office/officeart/2005/8/layout/radial6#2"/>
    <dgm:cxn modelId="{7D536372-BE37-4CF5-9FA7-5D64DD9E18A5}" type="presParOf" srcId="{A46BD68C-5234-4F94-8355-BC54AC263D96}" destId="{07E701DF-5D01-4B84-AA37-DBF5268EDC2D}" srcOrd="8" destOrd="0" presId="urn:microsoft.com/office/officeart/2005/8/layout/radial6#2"/>
    <dgm:cxn modelId="{C1215076-64BF-408F-95D8-5907277C72F2}" type="presParOf" srcId="{A46BD68C-5234-4F94-8355-BC54AC263D96}" destId="{109673E5-A65A-4BFF-AEF4-B2E271F7B908}" srcOrd="9" destOrd="0" presId="urn:microsoft.com/office/officeart/2005/8/layout/radial6#2"/>
    <dgm:cxn modelId="{99C7417B-F9E4-47DB-93A9-ECCF4BD5ED58}" type="presParOf" srcId="{A46BD68C-5234-4F94-8355-BC54AC263D96}" destId="{24FD6855-2658-46B9-B323-5C91398DF8E8}" srcOrd="10" destOrd="0" presId="urn:microsoft.com/office/officeart/2005/8/layout/radial6#2"/>
    <dgm:cxn modelId="{D9EDDFC9-3FD6-4E07-86D9-99E862F175DE}" type="presParOf" srcId="{A46BD68C-5234-4F94-8355-BC54AC263D96}" destId="{91D54068-F691-477C-BAFA-4CCDEC1DDDFD}" srcOrd="11" destOrd="0" presId="urn:microsoft.com/office/officeart/2005/8/layout/radial6#2"/>
    <dgm:cxn modelId="{FA41E4D7-3C03-4907-B7A4-193402F83087}" type="presParOf" srcId="{A46BD68C-5234-4F94-8355-BC54AC263D96}" destId="{F81A1CDB-D771-41CD-B804-EC4006290771}" srcOrd="12" destOrd="0" presId="urn:microsoft.com/office/officeart/2005/8/layout/radial6#2"/>
    <dgm:cxn modelId="{5FF8423C-C009-4AAD-8D64-5005809ED4F4}" type="presParOf" srcId="{A46BD68C-5234-4F94-8355-BC54AC263D96}" destId="{50AACF05-1E56-4734-8D08-755FB41B56EC}" srcOrd="13" destOrd="0" presId="urn:microsoft.com/office/officeart/2005/8/layout/radial6#2"/>
    <dgm:cxn modelId="{A4577E9F-84A7-4DD2-8F67-1FD086AC84EC}" type="presParOf" srcId="{A46BD68C-5234-4F94-8355-BC54AC263D96}" destId="{C013E56F-9452-4330-8A36-9D0CC8F0A8BE}" srcOrd="14" destOrd="0" presId="urn:microsoft.com/office/officeart/2005/8/layout/radial6#2"/>
    <dgm:cxn modelId="{9EABE6EF-46DA-4355-A937-96E9DC1890E9}" type="presParOf" srcId="{A46BD68C-5234-4F94-8355-BC54AC263D96}" destId="{8DAA0F6B-EDCF-402E-BCB6-4337516329DC}" srcOrd="15" destOrd="0" presId="urn:microsoft.com/office/officeart/2005/8/layout/radial6#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84ECCA-3D9A-4286-BCFC-3717E8C6711F}" type="doc">
      <dgm:prSet loTypeId="urn:microsoft.com/office/officeart/2005/8/layout/target1" loCatId="relationship" qsTypeId="urn:microsoft.com/office/officeart/2005/8/quickstyle/simple1#3" qsCatId="simple" csTypeId="urn:microsoft.com/office/officeart/2005/8/colors/accent1_3#1" csCatId="accent1" phldr="1"/>
      <dgm:spPr/>
      <dgm:t>
        <a:bodyPr/>
        <a:lstStyle/>
        <a:p>
          <a:endParaRPr lang="zh-CN" altLang="en-US"/>
        </a:p>
      </dgm:t>
    </dgm:pt>
    <dgm:pt modelId="{79CB41DD-095A-4AC3-8EE1-B2A0CE400873}">
      <dgm:prSet phldrT="[文本]" custT="1"/>
      <dgm:spPr/>
      <dgm:t>
        <a:bodyPr/>
        <a:lstStyle/>
        <a:p>
          <a:r>
            <a:rPr lang="zh-CN" sz="2400" b="1" dirty="0" smtClean="0">
              <a:latin typeface="微软雅黑" panose="020B0503020204020204" pitchFamily="34" charset="-122"/>
              <a:ea typeface="微软雅黑" panose="020B0503020204020204" pitchFamily="34" charset="-122"/>
            </a:rPr>
            <a:t>引导性原则</a:t>
          </a:r>
          <a:endParaRPr lang="zh-CN" altLang="en-US" sz="2400" b="1" dirty="0">
            <a:latin typeface="微软雅黑" panose="020B0503020204020204" pitchFamily="34" charset="-122"/>
            <a:ea typeface="微软雅黑" panose="020B0503020204020204" pitchFamily="34" charset="-122"/>
          </a:endParaRPr>
        </a:p>
      </dgm:t>
    </dgm:pt>
    <dgm:pt modelId="{0668CC06-0824-4A73-BD20-E123D722E429}" type="parTrans" cxnId="{EB10FB7D-282A-4086-B7C2-1507E291F67F}">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3D5EF26E-0DEB-4B47-AE7D-241EE32276DB}" type="sibTrans" cxnId="{EB10FB7D-282A-4086-B7C2-1507E291F67F}">
      <dgm:prSet/>
      <dgm:spPr/>
      <dgm:t>
        <a:bodyPr/>
        <a:lstStyle/>
        <a:p>
          <a:endParaRPr lang="zh-CN" altLang="en-US" sz="2400" b="1">
            <a:latin typeface="微软雅黑" panose="020B0503020204020204" pitchFamily="34" charset="-122"/>
            <a:ea typeface="微软雅黑" panose="020B0503020204020204" pitchFamily="34" charset="-122"/>
          </a:endParaRPr>
        </a:p>
      </dgm:t>
    </dgm:pt>
    <dgm:pt modelId="{56622F9D-1EBE-41A6-9E65-BEC6F07AE65E}">
      <dgm:prSet phldrT="[文本]" custT="1"/>
      <dgm:spPr/>
      <dgm:t>
        <a:bodyPr/>
        <a:lstStyle/>
        <a:p>
          <a:r>
            <a:rPr lang="zh-CN" altLang="en-US" sz="2400" b="1" dirty="0" smtClean="0">
              <a:latin typeface="微软雅黑" panose="020B0503020204020204" pitchFamily="34" charset="-122"/>
              <a:ea typeface="微软雅黑" panose="020B0503020204020204" pitchFamily="34" charset="-122"/>
            </a:rPr>
            <a:t>科学性原则</a:t>
          </a:r>
          <a:endParaRPr lang="zh-CN" altLang="en-US" sz="2400" b="1" dirty="0">
            <a:latin typeface="微软雅黑" panose="020B0503020204020204" pitchFamily="34" charset="-122"/>
            <a:ea typeface="微软雅黑" panose="020B0503020204020204" pitchFamily="34" charset="-122"/>
          </a:endParaRPr>
        </a:p>
      </dgm:t>
    </dgm:pt>
    <dgm:pt modelId="{F59AC82A-A848-4C10-B8B9-5E3EB48A6CE3}" type="parTrans" cxnId="{7B0EB690-4699-4066-8460-91E7239D871C}">
      <dgm:prSet/>
      <dgm:spPr/>
      <dgm:t>
        <a:bodyPr/>
        <a:lstStyle/>
        <a:p>
          <a:endParaRPr lang="zh-CN" altLang="en-US" b="1"/>
        </a:p>
      </dgm:t>
    </dgm:pt>
    <dgm:pt modelId="{6FBD38EE-E95B-4138-9786-7825BC9C22CA}" type="sibTrans" cxnId="{7B0EB690-4699-4066-8460-91E7239D871C}">
      <dgm:prSet/>
      <dgm:spPr/>
      <dgm:t>
        <a:bodyPr/>
        <a:lstStyle/>
        <a:p>
          <a:endParaRPr lang="zh-CN" altLang="en-US" b="1"/>
        </a:p>
      </dgm:t>
    </dgm:pt>
    <dgm:pt modelId="{0D4A068A-CB21-425F-ADDB-B6D90AF2AD67}">
      <dgm:prSet phldrT="[文本]" custT="1"/>
      <dgm:spPr/>
      <dgm:t>
        <a:bodyPr/>
        <a:lstStyle/>
        <a:p>
          <a:pPr algn="l"/>
          <a:r>
            <a:rPr lang="zh-CN" altLang="en-US" sz="2400" b="1" dirty="0" smtClean="0">
              <a:latin typeface="微软雅黑" panose="020B0503020204020204" pitchFamily="34" charset="-122"/>
              <a:ea typeface="微软雅黑" panose="020B0503020204020204" pitchFamily="34" charset="-122"/>
            </a:rPr>
            <a:t>可行性原则（可操作原则）</a:t>
          </a:r>
          <a:endParaRPr lang="zh-CN" altLang="en-US" sz="2400" b="1" dirty="0">
            <a:latin typeface="微软雅黑" panose="020B0503020204020204" pitchFamily="34" charset="-122"/>
            <a:ea typeface="微软雅黑" panose="020B0503020204020204" pitchFamily="34" charset="-122"/>
          </a:endParaRPr>
        </a:p>
      </dgm:t>
    </dgm:pt>
    <dgm:pt modelId="{BBF8D114-9B81-40C6-B62F-C7C650A452CF}" type="parTrans" cxnId="{D518D34B-1F45-4B32-AA82-35A1C951D182}">
      <dgm:prSet/>
      <dgm:spPr/>
      <dgm:t>
        <a:bodyPr/>
        <a:lstStyle/>
        <a:p>
          <a:endParaRPr lang="zh-CN" altLang="en-US" b="1"/>
        </a:p>
      </dgm:t>
    </dgm:pt>
    <dgm:pt modelId="{FA567D8F-440E-42C3-B418-487DEA799F38}" type="sibTrans" cxnId="{D518D34B-1F45-4B32-AA82-35A1C951D182}">
      <dgm:prSet/>
      <dgm:spPr/>
      <dgm:t>
        <a:bodyPr/>
        <a:lstStyle/>
        <a:p>
          <a:endParaRPr lang="zh-CN" altLang="en-US" b="1"/>
        </a:p>
      </dgm:t>
    </dgm:pt>
    <dgm:pt modelId="{85317F99-CE37-41D3-B9BB-DC720DFED555}" type="pres">
      <dgm:prSet presAssocID="{0A84ECCA-3D9A-4286-BCFC-3717E8C6711F}" presName="composite" presStyleCnt="0">
        <dgm:presLayoutVars>
          <dgm:chMax val="5"/>
          <dgm:dir/>
          <dgm:resizeHandles val="exact"/>
        </dgm:presLayoutVars>
      </dgm:prSet>
      <dgm:spPr/>
      <dgm:t>
        <a:bodyPr/>
        <a:lstStyle/>
        <a:p>
          <a:endParaRPr lang="zh-CN" altLang="en-US"/>
        </a:p>
      </dgm:t>
    </dgm:pt>
    <dgm:pt modelId="{803D9AD4-C3B5-4F7F-8898-F437E2EE8F58}" type="pres">
      <dgm:prSet presAssocID="{79CB41DD-095A-4AC3-8EE1-B2A0CE400873}" presName="circle1" presStyleLbl="lnNode1" presStyleIdx="0" presStyleCnt="3"/>
      <dgm:spPr/>
      <dgm:t>
        <a:bodyPr/>
        <a:lstStyle/>
        <a:p>
          <a:endParaRPr lang="zh-CN" altLang="en-US"/>
        </a:p>
      </dgm:t>
    </dgm:pt>
    <dgm:pt modelId="{DFE21802-1454-4075-B1A3-B14497814FFC}" type="pres">
      <dgm:prSet presAssocID="{79CB41DD-095A-4AC3-8EE1-B2A0CE400873}" presName="text1" presStyleLbl="revTx" presStyleIdx="0" presStyleCnt="3" custScaleX="172373" custLinFactNeighborX="32421" custLinFactNeighborY="6783">
        <dgm:presLayoutVars>
          <dgm:bulletEnabled val="1"/>
        </dgm:presLayoutVars>
      </dgm:prSet>
      <dgm:spPr/>
      <dgm:t>
        <a:bodyPr/>
        <a:lstStyle/>
        <a:p>
          <a:endParaRPr lang="zh-CN" altLang="en-US"/>
        </a:p>
      </dgm:t>
    </dgm:pt>
    <dgm:pt modelId="{DFC2C0C6-24F9-4D49-A5B4-69BD9E07B39C}" type="pres">
      <dgm:prSet presAssocID="{79CB41DD-095A-4AC3-8EE1-B2A0CE400873}" presName="line1" presStyleLbl="callout" presStyleIdx="0" presStyleCnt="6"/>
      <dgm:spPr>
        <a:ln w="28575">
          <a:prstDash val="dash"/>
        </a:ln>
      </dgm:spPr>
      <dgm:t>
        <a:bodyPr/>
        <a:lstStyle/>
        <a:p>
          <a:endParaRPr lang="zh-CN" altLang="en-US"/>
        </a:p>
      </dgm:t>
    </dgm:pt>
    <dgm:pt modelId="{399D592A-8D90-4A36-A2E7-98F3CCCAD8A8}" type="pres">
      <dgm:prSet presAssocID="{79CB41DD-095A-4AC3-8EE1-B2A0CE400873}" presName="d1" presStyleLbl="callout" presStyleIdx="1" presStyleCnt="6"/>
      <dgm:spPr>
        <a:ln w="28575">
          <a:prstDash val="dash"/>
        </a:ln>
      </dgm:spPr>
      <dgm:t>
        <a:bodyPr/>
        <a:lstStyle/>
        <a:p>
          <a:endParaRPr lang="zh-CN" altLang="en-US"/>
        </a:p>
      </dgm:t>
    </dgm:pt>
    <dgm:pt modelId="{8D6C5BDC-8626-4373-905A-61193D5674BD}" type="pres">
      <dgm:prSet presAssocID="{56622F9D-1EBE-41A6-9E65-BEC6F07AE65E}" presName="circle2" presStyleLbl="lnNode1" presStyleIdx="1" presStyleCnt="3"/>
      <dgm:spPr/>
      <dgm:t>
        <a:bodyPr/>
        <a:lstStyle/>
        <a:p>
          <a:endParaRPr lang="zh-CN" altLang="en-US"/>
        </a:p>
      </dgm:t>
    </dgm:pt>
    <dgm:pt modelId="{296B8544-764C-4EFE-A26C-F3D917C445CC}" type="pres">
      <dgm:prSet presAssocID="{56622F9D-1EBE-41A6-9E65-BEC6F07AE65E}" presName="text2" presStyleLbl="revTx" presStyleIdx="1" presStyleCnt="3" custScaleX="138021" custLinFactNeighborX="21117" custLinFactNeighborY="6441">
        <dgm:presLayoutVars>
          <dgm:bulletEnabled val="1"/>
        </dgm:presLayoutVars>
      </dgm:prSet>
      <dgm:spPr/>
      <dgm:t>
        <a:bodyPr/>
        <a:lstStyle/>
        <a:p>
          <a:endParaRPr lang="zh-CN" altLang="en-US"/>
        </a:p>
      </dgm:t>
    </dgm:pt>
    <dgm:pt modelId="{E861D98B-370E-42D3-8AD2-C204370EC24B}" type="pres">
      <dgm:prSet presAssocID="{56622F9D-1EBE-41A6-9E65-BEC6F07AE65E}" presName="line2" presStyleLbl="callout" presStyleIdx="2" presStyleCnt="6"/>
      <dgm:spPr>
        <a:ln w="28575">
          <a:prstDash val="dash"/>
        </a:ln>
      </dgm:spPr>
      <dgm:t>
        <a:bodyPr/>
        <a:lstStyle/>
        <a:p>
          <a:endParaRPr lang="zh-CN" altLang="en-US"/>
        </a:p>
      </dgm:t>
    </dgm:pt>
    <dgm:pt modelId="{8C208BEF-E962-4156-9153-C1625B1354D4}" type="pres">
      <dgm:prSet presAssocID="{56622F9D-1EBE-41A6-9E65-BEC6F07AE65E}" presName="d2" presStyleLbl="callout" presStyleIdx="3" presStyleCnt="6"/>
      <dgm:spPr>
        <a:ln w="28575">
          <a:prstDash val="dash"/>
        </a:ln>
      </dgm:spPr>
      <dgm:t>
        <a:bodyPr/>
        <a:lstStyle/>
        <a:p>
          <a:endParaRPr lang="zh-CN" altLang="en-US"/>
        </a:p>
      </dgm:t>
    </dgm:pt>
    <dgm:pt modelId="{0C075B74-DA98-4D14-B932-41F0CB1E9B9D}" type="pres">
      <dgm:prSet presAssocID="{0D4A068A-CB21-425F-ADDB-B6D90AF2AD67}" presName="circle3" presStyleLbl="lnNode1" presStyleIdx="2" presStyleCnt="3"/>
      <dgm:spPr/>
      <dgm:t>
        <a:bodyPr/>
        <a:lstStyle/>
        <a:p>
          <a:endParaRPr lang="zh-CN" altLang="en-US"/>
        </a:p>
      </dgm:t>
    </dgm:pt>
    <dgm:pt modelId="{348DACE4-F388-49B1-B269-4AD3246451DE}" type="pres">
      <dgm:prSet presAssocID="{0D4A068A-CB21-425F-ADDB-B6D90AF2AD67}" presName="text3" presStyleLbl="revTx" presStyleIdx="2" presStyleCnt="3" custScaleX="258889" custLinFactNeighborX="85112" custLinFactNeighborY="5273">
        <dgm:presLayoutVars>
          <dgm:bulletEnabled val="1"/>
        </dgm:presLayoutVars>
      </dgm:prSet>
      <dgm:spPr/>
      <dgm:t>
        <a:bodyPr/>
        <a:lstStyle/>
        <a:p>
          <a:endParaRPr lang="zh-CN" altLang="en-US"/>
        </a:p>
      </dgm:t>
    </dgm:pt>
    <dgm:pt modelId="{7BD0853B-B6A0-418A-8070-07A918D2AF2B}" type="pres">
      <dgm:prSet presAssocID="{0D4A068A-CB21-425F-ADDB-B6D90AF2AD67}" presName="line3" presStyleLbl="callout" presStyleIdx="4" presStyleCnt="6"/>
      <dgm:spPr>
        <a:ln w="28575">
          <a:prstDash val="dash"/>
        </a:ln>
      </dgm:spPr>
      <dgm:t>
        <a:bodyPr/>
        <a:lstStyle/>
        <a:p>
          <a:endParaRPr lang="zh-CN" altLang="en-US"/>
        </a:p>
      </dgm:t>
    </dgm:pt>
    <dgm:pt modelId="{417C266D-0AED-4B85-874A-B8F2EF0E3740}" type="pres">
      <dgm:prSet presAssocID="{0D4A068A-CB21-425F-ADDB-B6D90AF2AD67}" presName="d3" presStyleLbl="callout" presStyleIdx="5" presStyleCnt="6"/>
      <dgm:spPr>
        <a:ln w="28575">
          <a:prstDash val="dash"/>
        </a:ln>
      </dgm:spPr>
      <dgm:t>
        <a:bodyPr/>
        <a:lstStyle/>
        <a:p>
          <a:endParaRPr lang="zh-CN" altLang="en-US"/>
        </a:p>
      </dgm:t>
    </dgm:pt>
  </dgm:ptLst>
  <dgm:cxnLst>
    <dgm:cxn modelId="{149DCC3C-A4C8-41EA-A671-A13FFA0587D8}" type="presOf" srcId="{56622F9D-1EBE-41A6-9E65-BEC6F07AE65E}" destId="{296B8544-764C-4EFE-A26C-F3D917C445CC}" srcOrd="0" destOrd="0" presId="urn:microsoft.com/office/officeart/2005/8/layout/target1"/>
    <dgm:cxn modelId="{7B0EB690-4699-4066-8460-91E7239D871C}" srcId="{0A84ECCA-3D9A-4286-BCFC-3717E8C6711F}" destId="{56622F9D-1EBE-41A6-9E65-BEC6F07AE65E}" srcOrd="1" destOrd="0" parTransId="{F59AC82A-A848-4C10-B8B9-5E3EB48A6CE3}" sibTransId="{6FBD38EE-E95B-4138-9786-7825BC9C22CA}"/>
    <dgm:cxn modelId="{75679F2C-A904-4CC8-A598-7E756B682EB6}" type="presOf" srcId="{79CB41DD-095A-4AC3-8EE1-B2A0CE400873}" destId="{DFE21802-1454-4075-B1A3-B14497814FFC}" srcOrd="0" destOrd="0" presId="urn:microsoft.com/office/officeart/2005/8/layout/target1"/>
    <dgm:cxn modelId="{E2CE8D0F-74FF-47EE-AB4F-756E504C72F9}" type="presOf" srcId="{0D4A068A-CB21-425F-ADDB-B6D90AF2AD67}" destId="{348DACE4-F388-49B1-B269-4AD3246451DE}" srcOrd="0" destOrd="0" presId="urn:microsoft.com/office/officeart/2005/8/layout/target1"/>
    <dgm:cxn modelId="{3DD9478B-30AA-413A-A8CA-0EF939D045B8}" type="presOf" srcId="{0A84ECCA-3D9A-4286-BCFC-3717E8C6711F}" destId="{85317F99-CE37-41D3-B9BB-DC720DFED555}" srcOrd="0" destOrd="0" presId="urn:microsoft.com/office/officeart/2005/8/layout/target1"/>
    <dgm:cxn modelId="{D518D34B-1F45-4B32-AA82-35A1C951D182}" srcId="{0A84ECCA-3D9A-4286-BCFC-3717E8C6711F}" destId="{0D4A068A-CB21-425F-ADDB-B6D90AF2AD67}" srcOrd="2" destOrd="0" parTransId="{BBF8D114-9B81-40C6-B62F-C7C650A452CF}" sibTransId="{FA567D8F-440E-42C3-B418-487DEA799F38}"/>
    <dgm:cxn modelId="{EB10FB7D-282A-4086-B7C2-1507E291F67F}" srcId="{0A84ECCA-3D9A-4286-BCFC-3717E8C6711F}" destId="{79CB41DD-095A-4AC3-8EE1-B2A0CE400873}" srcOrd="0" destOrd="0" parTransId="{0668CC06-0824-4A73-BD20-E123D722E429}" sibTransId="{3D5EF26E-0DEB-4B47-AE7D-241EE32276DB}"/>
    <dgm:cxn modelId="{EA4B2181-6A01-41A6-A9BB-6F8D01F2676A}" type="presParOf" srcId="{85317F99-CE37-41D3-B9BB-DC720DFED555}" destId="{803D9AD4-C3B5-4F7F-8898-F437E2EE8F58}" srcOrd="0" destOrd="0" presId="urn:microsoft.com/office/officeart/2005/8/layout/target1"/>
    <dgm:cxn modelId="{23188EE7-4C2F-4372-80DC-4BF9D9B14E53}" type="presParOf" srcId="{85317F99-CE37-41D3-B9BB-DC720DFED555}" destId="{DFE21802-1454-4075-B1A3-B14497814FFC}" srcOrd="1" destOrd="0" presId="urn:microsoft.com/office/officeart/2005/8/layout/target1"/>
    <dgm:cxn modelId="{140420E4-1C78-46D4-85FE-C46CB2BAFA1C}" type="presParOf" srcId="{85317F99-CE37-41D3-B9BB-DC720DFED555}" destId="{DFC2C0C6-24F9-4D49-A5B4-69BD9E07B39C}" srcOrd="2" destOrd="0" presId="urn:microsoft.com/office/officeart/2005/8/layout/target1"/>
    <dgm:cxn modelId="{E1093770-DE7E-48A7-B6F4-0A39AC26FA44}" type="presParOf" srcId="{85317F99-CE37-41D3-B9BB-DC720DFED555}" destId="{399D592A-8D90-4A36-A2E7-98F3CCCAD8A8}" srcOrd="3" destOrd="0" presId="urn:microsoft.com/office/officeart/2005/8/layout/target1"/>
    <dgm:cxn modelId="{3FC5F010-D3D8-4E39-80F5-4D82D5DB793E}" type="presParOf" srcId="{85317F99-CE37-41D3-B9BB-DC720DFED555}" destId="{8D6C5BDC-8626-4373-905A-61193D5674BD}" srcOrd="4" destOrd="0" presId="urn:microsoft.com/office/officeart/2005/8/layout/target1"/>
    <dgm:cxn modelId="{1E1C5F95-DB17-42B7-BACF-1CB4426139D9}" type="presParOf" srcId="{85317F99-CE37-41D3-B9BB-DC720DFED555}" destId="{296B8544-764C-4EFE-A26C-F3D917C445CC}" srcOrd="5" destOrd="0" presId="urn:microsoft.com/office/officeart/2005/8/layout/target1"/>
    <dgm:cxn modelId="{DD907906-EF17-40DA-AE99-0F722F1E026A}" type="presParOf" srcId="{85317F99-CE37-41D3-B9BB-DC720DFED555}" destId="{E861D98B-370E-42D3-8AD2-C204370EC24B}" srcOrd="6" destOrd="0" presId="urn:microsoft.com/office/officeart/2005/8/layout/target1"/>
    <dgm:cxn modelId="{898DBB6D-CE49-4459-AFE2-971DF5DAC67F}" type="presParOf" srcId="{85317F99-CE37-41D3-B9BB-DC720DFED555}" destId="{8C208BEF-E962-4156-9153-C1625B1354D4}" srcOrd="7" destOrd="0" presId="urn:microsoft.com/office/officeart/2005/8/layout/target1"/>
    <dgm:cxn modelId="{FAC5B848-972D-4D84-AFA7-38F3ADFA2FA6}" type="presParOf" srcId="{85317F99-CE37-41D3-B9BB-DC720DFED555}" destId="{0C075B74-DA98-4D14-B932-41F0CB1E9B9D}" srcOrd="8" destOrd="0" presId="urn:microsoft.com/office/officeart/2005/8/layout/target1"/>
    <dgm:cxn modelId="{52354F35-C869-45E4-A7E7-A29876A4A37B}" type="presParOf" srcId="{85317F99-CE37-41D3-B9BB-DC720DFED555}" destId="{348DACE4-F388-49B1-B269-4AD3246451DE}" srcOrd="9" destOrd="0" presId="urn:microsoft.com/office/officeart/2005/8/layout/target1"/>
    <dgm:cxn modelId="{D752C77D-E48F-4BBD-AFBE-9C5832036D5B}" type="presParOf" srcId="{85317F99-CE37-41D3-B9BB-DC720DFED555}" destId="{7BD0853B-B6A0-418A-8070-07A918D2AF2B}" srcOrd="10" destOrd="0" presId="urn:microsoft.com/office/officeart/2005/8/layout/target1"/>
    <dgm:cxn modelId="{55BC0197-6BD3-4113-AB8A-7E1846A33705}" type="presParOf" srcId="{85317F99-CE37-41D3-B9BB-DC720DFED555}" destId="{417C266D-0AED-4B85-874A-B8F2EF0E3740}" srcOrd="11" destOrd="0" presId="urn:microsoft.com/office/officeart/2005/8/layout/targe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46966E-92E8-4994-977E-2B294F6BDD53}" type="doc">
      <dgm:prSet loTypeId="urn:microsoft.com/office/officeart/2005/8/layout/hierarchy2#1" loCatId="hierarchy" qsTypeId="urn:microsoft.com/office/officeart/2005/8/quickstyle/simple3#1" qsCatId="simple" csTypeId="urn:microsoft.com/office/officeart/2005/8/colors/colorful1#1" csCatId="colorful" phldr="1"/>
      <dgm:spPr/>
      <dgm:t>
        <a:bodyPr/>
        <a:lstStyle/>
        <a:p>
          <a:endParaRPr lang="zh-CN" altLang="en-US"/>
        </a:p>
      </dgm:t>
    </dgm:pt>
    <dgm:pt modelId="{2AF3311A-5A0E-4CC4-BD50-6D6F9C3A03D1}">
      <dgm:prSet phldrT="[文本]" custT="1"/>
      <dgm:spPr/>
      <dgm:t>
        <a:bodyPr/>
        <a:lstStyle/>
        <a:p>
          <a:r>
            <a:rPr lang="zh-CN" altLang="en-US" sz="2000" b="1" dirty="0" smtClean="0">
              <a:latin typeface="+mn-ea"/>
              <a:ea typeface="+mn-ea"/>
            </a:rPr>
            <a:t>学生国际化</a:t>
          </a:r>
          <a:endParaRPr lang="zh-CN" altLang="en-US" sz="2000" dirty="0">
            <a:latin typeface="+mn-ea"/>
            <a:ea typeface="+mn-ea"/>
          </a:endParaRPr>
        </a:p>
      </dgm:t>
    </dgm:pt>
    <dgm:pt modelId="{EFD55D1E-F4DD-4E33-B765-75ED1036E6AF}" type="parTrans" cxnId="{E795B2BD-F45B-41A8-AB36-E42F0B742CB2}">
      <dgm:prSet/>
      <dgm:spPr/>
      <dgm:t>
        <a:bodyPr/>
        <a:lstStyle/>
        <a:p>
          <a:endParaRPr lang="zh-CN" altLang="en-US" sz="1600">
            <a:latin typeface="+mn-ea"/>
            <a:ea typeface="+mn-ea"/>
          </a:endParaRPr>
        </a:p>
      </dgm:t>
    </dgm:pt>
    <dgm:pt modelId="{9A7A8D5B-4480-48E1-8B8C-F00A18770480}" type="sibTrans" cxnId="{E795B2BD-F45B-41A8-AB36-E42F0B742CB2}">
      <dgm:prSet/>
      <dgm:spPr/>
      <dgm:t>
        <a:bodyPr/>
        <a:lstStyle/>
        <a:p>
          <a:endParaRPr lang="zh-CN" altLang="en-US" sz="1600">
            <a:latin typeface="+mn-ea"/>
            <a:ea typeface="+mn-ea"/>
          </a:endParaRPr>
        </a:p>
      </dgm:t>
    </dgm:pt>
    <dgm:pt modelId="{8A95E257-C62F-47FD-ACD5-0304C747A02C}">
      <dgm:prSet phldrT="[文本]" custT="1"/>
      <dgm:spPr/>
      <dgm:t>
        <a:bodyPr/>
        <a:lstStyle/>
        <a:p>
          <a:r>
            <a:rPr lang="zh-CN" altLang="en-US" sz="1600" dirty="0" smtClean="0">
              <a:latin typeface="+mn-ea"/>
              <a:ea typeface="+mn-ea"/>
            </a:rPr>
            <a:t>来华留学生</a:t>
          </a:r>
          <a:endParaRPr lang="zh-CN" altLang="en-US" sz="1600" dirty="0">
            <a:latin typeface="+mn-ea"/>
            <a:ea typeface="+mn-ea"/>
          </a:endParaRPr>
        </a:p>
      </dgm:t>
    </dgm:pt>
    <dgm:pt modelId="{F70A6F7D-44A3-4BB3-B181-10996BE155FB}" type="parTrans" cxnId="{053949F8-913C-4868-BCE3-E7172B84EA38}">
      <dgm:prSet custT="1"/>
      <dgm:spPr/>
      <dgm:t>
        <a:bodyPr/>
        <a:lstStyle/>
        <a:p>
          <a:endParaRPr lang="zh-CN" altLang="en-US" sz="1600">
            <a:latin typeface="+mn-ea"/>
            <a:ea typeface="+mn-ea"/>
          </a:endParaRPr>
        </a:p>
      </dgm:t>
    </dgm:pt>
    <dgm:pt modelId="{E8B7D941-66C8-4AF0-8DAF-23E99906C9BC}" type="sibTrans" cxnId="{053949F8-913C-4868-BCE3-E7172B84EA38}">
      <dgm:prSet/>
      <dgm:spPr/>
      <dgm:t>
        <a:bodyPr/>
        <a:lstStyle/>
        <a:p>
          <a:endParaRPr lang="zh-CN" altLang="en-US" sz="1600">
            <a:latin typeface="+mn-ea"/>
            <a:ea typeface="+mn-ea"/>
          </a:endParaRPr>
        </a:p>
      </dgm:t>
    </dgm:pt>
    <dgm:pt modelId="{764DEDA2-32B4-4A57-A95B-8ACA2ADDE594}">
      <dgm:prSet phldrT="[文本]" custT="1"/>
      <dgm:spPr/>
      <dgm:t>
        <a:bodyPr/>
        <a:lstStyle/>
        <a:p>
          <a:r>
            <a:rPr lang="zh-CN" altLang="en-US" sz="1600" dirty="0" smtClean="0">
              <a:latin typeface="+mn-ea"/>
              <a:ea typeface="+mn-ea"/>
            </a:rPr>
            <a:t>专业及人数</a:t>
          </a:r>
          <a:endParaRPr lang="zh-CN" altLang="en-US" sz="1600" dirty="0">
            <a:latin typeface="+mn-ea"/>
            <a:ea typeface="+mn-ea"/>
          </a:endParaRPr>
        </a:p>
      </dgm:t>
    </dgm:pt>
    <dgm:pt modelId="{90E0C5F6-2D96-488A-A103-5BCBD4551330}" type="parTrans" cxnId="{5CA97B53-7033-4AC9-BDDF-B0BE0847FB56}">
      <dgm:prSet custT="1"/>
      <dgm:spPr/>
      <dgm:t>
        <a:bodyPr/>
        <a:lstStyle/>
        <a:p>
          <a:endParaRPr lang="zh-CN" altLang="en-US" sz="1600">
            <a:latin typeface="+mn-ea"/>
            <a:ea typeface="+mn-ea"/>
          </a:endParaRPr>
        </a:p>
      </dgm:t>
    </dgm:pt>
    <dgm:pt modelId="{9548FC73-8BF2-43F1-A498-419C1F398D92}" type="sibTrans" cxnId="{5CA97B53-7033-4AC9-BDDF-B0BE0847FB56}">
      <dgm:prSet/>
      <dgm:spPr/>
      <dgm:t>
        <a:bodyPr/>
        <a:lstStyle/>
        <a:p>
          <a:endParaRPr lang="zh-CN" altLang="en-US" sz="1600">
            <a:latin typeface="+mn-ea"/>
            <a:ea typeface="+mn-ea"/>
          </a:endParaRPr>
        </a:p>
      </dgm:t>
    </dgm:pt>
    <dgm:pt modelId="{89D2FD2D-66C6-4293-A3A5-77E720F8F66F}">
      <dgm:prSet phldrT="[文本]" custT="1"/>
      <dgm:spPr/>
      <dgm:t>
        <a:bodyPr/>
        <a:lstStyle/>
        <a:p>
          <a:r>
            <a:rPr lang="zh-CN" altLang="en-US" sz="1600" dirty="0" smtClean="0">
              <a:latin typeface="+mn-ea"/>
              <a:ea typeface="+mn-ea"/>
            </a:rPr>
            <a:t>就业国际化</a:t>
          </a:r>
          <a:endParaRPr lang="zh-CN" altLang="en-US" sz="1600" dirty="0">
            <a:latin typeface="+mn-ea"/>
            <a:ea typeface="+mn-ea"/>
          </a:endParaRPr>
        </a:p>
      </dgm:t>
    </dgm:pt>
    <dgm:pt modelId="{D00AD8C4-F446-4FFF-8B77-277BAAB5B268}" type="parTrans" cxnId="{9244CE60-8215-48EC-9F37-37C2A5471EFA}">
      <dgm:prSet custT="1"/>
      <dgm:spPr/>
      <dgm:t>
        <a:bodyPr/>
        <a:lstStyle/>
        <a:p>
          <a:endParaRPr lang="zh-CN" altLang="en-US" sz="1600">
            <a:latin typeface="+mn-ea"/>
            <a:ea typeface="+mn-ea"/>
          </a:endParaRPr>
        </a:p>
      </dgm:t>
    </dgm:pt>
    <dgm:pt modelId="{92A626CC-8DB3-4E3C-808F-0D7539E64066}" type="sibTrans" cxnId="{9244CE60-8215-48EC-9F37-37C2A5471EFA}">
      <dgm:prSet/>
      <dgm:spPr/>
      <dgm:t>
        <a:bodyPr/>
        <a:lstStyle/>
        <a:p>
          <a:endParaRPr lang="zh-CN" altLang="en-US" sz="1600">
            <a:latin typeface="+mn-ea"/>
            <a:ea typeface="+mn-ea"/>
          </a:endParaRPr>
        </a:p>
      </dgm:t>
    </dgm:pt>
    <dgm:pt modelId="{17E27902-F9EB-400C-86E6-4221D349F9CD}">
      <dgm:prSet phldrT="[文本]" custT="1"/>
      <dgm:spPr/>
      <dgm:t>
        <a:bodyPr/>
        <a:lstStyle/>
        <a:p>
          <a:r>
            <a:rPr lang="zh-CN" altLang="en-US" sz="1600" dirty="0" smtClean="0">
              <a:latin typeface="+mn-ea"/>
              <a:ea typeface="+mn-ea"/>
            </a:rPr>
            <a:t>应届毕业生海外升学人数及比例</a:t>
          </a:r>
          <a:endParaRPr lang="zh-CN" altLang="en-US" sz="1600" dirty="0">
            <a:latin typeface="+mn-ea"/>
            <a:ea typeface="+mn-ea"/>
          </a:endParaRPr>
        </a:p>
      </dgm:t>
    </dgm:pt>
    <dgm:pt modelId="{79A6115E-057A-43F1-8E41-A17D18138558}" type="parTrans" cxnId="{090BAE84-5D3D-48F7-B58F-E4CB69E269FC}">
      <dgm:prSet custT="1"/>
      <dgm:spPr/>
      <dgm:t>
        <a:bodyPr/>
        <a:lstStyle/>
        <a:p>
          <a:endParaRPr lang="zh-CN" altLang="en-US" sz="1600">
            <a:latin typeface="+mn-ea"/>
            <a:ea typeface="+mn-ea"/>
          </a:endParaRPr>
        </a:p>
      </dgm:t>
    </dgm:pt>
    <dgm:pt modelId="{6CB2D992-1F74-42ED-85A6-FDF047183589}" type="sibTrans" cxnId="{090BAE84-5D3D-48F7-B58F-E4CB69E269FC}">
      <dgm:prSet/>
      <dgm:spPr/>
      <dgm:t>
        <a:bodyPr/>
        <a:lstStyle/>
        <a:p>
          <a:endParaRPr lang="zh-CN" altLang="en-US" sz="1600">
            <a:latin typeface="+mn-ea"/>
            <a:ea typeface="+mn-ea"/>
          </a:endParaRPr>
        </a:p>
      </dgm:t>
    </dgm:pt>
    <dgm:pt modelId="{EAE8CE78-6882-4C23-BA57-60DACE05AB8E}">
      <dgm:prSet custT="1"/>
      <dgm:spPr/>
      <dgm:t>
        <a:bodyPr/>
        <a:lstStyle/>
        <a:p>
          <a:r>
            <a:rPr lang="zh-CN" altLang="en-US" sz="1600" dirty="0" smtClean="0">
              <a:latin typeface="+mn-ea"/>
              <a:ea typeface="+mn-ea"/>
            </a:rPr>
            <a:t>派出学生</a:t>
          </a:r>
          <a:endParaRPr lang="zh-CN" altLang="en-US" sz="1600" dirty="0">
            <a:latin typeface="+mn-ea"/>
            <a:ea typeface="+mn-ea"/>
          </a:endParaRPr>
        </a:p>
      </dgm:t>
    </dgm:pt>
    <dgm:pt modelId="{DEA534AC-23F1-4BD6-9FAD-E91BEA373CF4}" type="parTrans" cxnId="{1D4E14C9-66C2-4B9D-9DFD-031A4A831FC1}">
      <dgm:prSet custT="1"/>
      <dgm:spPr/>
      <dgm:t>
        <a:bodyPr/>
        <a:lstStyle/>
        <a:p>
          <a:endParaRPr lang="zh-CN" altLang="en-US" sz="1600">
            <a:latin typeface="+mn-ea"/>
            <a:ea typeface="+mn-ea"/>
          </a:endParaRPr>
        </a:p>
      </dgm:t>
    </dgm:pt>
    <dgm:pt modelId="{1C69692A-DF8E-4357-9D47-F6DB5C03A5C8}" type="sibTrans" cxnId="{1D4E14C9-66C2-4B9D-9DFD-031A4A831FC1}">
      <dgm:prSet/>
      <dgm:spPr/>
      <dgm:t>
        <a:bodyPr/>
        <a:lstStyle/>
        <a:p>
          <a:endParaRPr lang="zh-CN" altLang="en-US" sz="1600">
            <a:latin typeface="+mn-ea"/>
            <a:ea typeface="+mn-ea"/>
          </a:endParaRPr>
        </a:p>
      </dgm:t>
    </dgm:pt>
    <dgm:pt modelId="{DA8F2C94-991D-4D13-905F-6E1C2AF3F959}">
      <dgm:prSet custT="1"/>
      <dgm:spPr/>
      <dgm:t>
        <a:bodyPr/>
        <a:lstStyle/>
        <a:p>
          <a:r>
            <a:rPr lang="zh-CN" altLang="en-US" sz="1600" dirty="0" smtClean="0">
              <a:latin typeface="+mn-ea"/>
              <a:ea typeface="+mn-ea"/>
            </a:rPr>
            <a:t>来华留学生占在校生比例</a:t>
          </a:r>
          <a:endParaRPr lang="zh-CN" altLang="en-US" sz="1600" dirty="0">
            <a:latin typeface="+mn-ea"/>
            <a:ea typeface="+mn-ea"/>
          </a:endParaRPr>
        </a:p>
      </dgm:t>
    </dgm:pt>
    <dgm:pt modelId="{46D214B1-B25E-4822-8B99-0C3DFE7F8468}" type="parTrans" cxnId="{5DDAE620-6FB7-4064-B245-60F73075836F}">
      <dgm:prSet custT="1"/>
      <dgm:spPr/>
      <dgm:t>
        <a:bodyPr/>
        <a:lstStyle/>
        <a:p>
          <a:endParaRPr lang="zh-CN" altLang="en-US" sz="1600">
            <a:latin typeface="+mn-ea"/>
            <a:ea typeface="+mn-ea"/>
          </a:endParaRPr>
        </a:p>
      </dgm:t>
    </dgm:pt>
    <dgm:pt modelId="{AF5BC774-A2AF-48C5-A7A9-4E25A308C230}" type="sibTrans" cxnId="{5DDAE620-6FB7-4064-B245-60F73075836F}">
      <dgm:prSet/>
      <dgm:spPr/>
      <dgm:t>
        <a:bodyPr/>
        <a:lstStyle/>
        <a:p>
          <a:endParaRPr lang="zh-CN" altLang="en-US" sz="1600">
            <a:latin typeface="+mn-ea"/>
            <a:ea typeface="+mn-ea"/>
          </a:endParaRPr>
        </a:p>
      </dgm:t>
    </dgm:pt>
    <dgm:pt modelId="{6F65D94B-7C5D-4C56-A996-81C5D0B4DAFC}">
      <dgm:prSet custT="1"/>
      <dgm:spPr/>
      <dgm:t>
        <a:bodyPr/>
        <a:lstStyle/>
        <a:p>
          <a:r>
            <a:rPr lang="zh-CN" altLang="en-US" sz="1600" dirty="0" smtClean="0">
              <a:latin typeface="+mn-ea"/>
              <a:ea typeface="+mn-ea"/>
            </a:rPr>
            <a:t>层次及人数</a:t>
          </a:r>
          <a:endParaRPr lang="zh-CN" altLang="en-US" sz="1600" dirty="0">
            <a:latin typeface="+mn-ea"/>
            <a:ea typeface="+mn-ea"/>
          </a:endParaRPr>
        </a:p>
      </dgm:t>
    </dgm:pt>
    <dgm:pt modelId="{5AF5E28F-24EC-41A4-9BB9-BCFA4E3F3D52}" type="parTrans" cxnId="{9C706CCD-6D25-45BE-9F0D-DFE6C7BDE7EB}">
      <dgm:prSet custT="1"/>
      <dgm:spPr/>
      <dgm:t>
        <a:bodyPr/>
        <a:lstStyle/>
        <a:p>
          <a:endParaRPr lang="zh-CN" altLang="en-US" sz="1600">
            <a:latin typeface="+mn-ea"/>
            <a:ea typeface="+mn-ea"/>
          </a:endParaRPr>
        </a:p>
      </dgm:t>
    </dgm:pt>
    <dgm:pt modelId="{DF9217A8-8EFB-49DB-99F9-F6E6FDF41F80}" type="sibTrans" cxnId="{9C706CCD-6D25-45BE-9F0D-DFE6C7BDE7EB}">
      <dgm:prSet/>
      <dgm:spPr/>
      <dgm:t>
        <a:bodyPr/>
        <a:lstStyle/>
        <a:p>
          <a:endParaRPr lang="zh-CN" altLang="en-US" sz="1600">
            <a:latin typeface="+mn-ea"/>
            <a:ea typeface="+mn-ea"/>
          </a:endParaRPr>
        </a:p>
      </dgm:t>
    </dgm:pt>
    <dgm:pt modelId="{E18CAD5E-3326-44E3-9E8A-C3019C59EC69}">
      <dgm:prSet custT="1"/>
      <dgm:spPr/>
      <dgm:t>
        <a:bodyPr/>
        <a:lstStyle/>
        <a:p>
          <a:r>
            <a:rPr lang="zh-CN" altLang="en-US" sz="1600" dirty="0" smtClean="0">
              <a:latin typeface="+mn-ea"/>
              <a:ea typeface="+mn-ea"/>
            </a:rPr>
            <a:t>到国外学习、交流、工作实践的</a:t>
          </a:r>
          <a:r>
            <a:rPr lang="zh-CN" altLang="en-US" sz="1600" smtClean="0">
              <a:latin typeface="+mn-ea"/>
              <a:ea typeface="+mn-ea"/>
            </a:rPr>
            <a:t>学生数（一学期以上）</a:t>
          </a:r>
          <a:endParaRPr lang="zh-CN" altLang="en-US" sz="1600" dirty="0">
            <a:latin typeface="+mn-ea"/>
            <a:ea typeface="+mn-ea"/>
          </a:endParaRPr>
        </a:p>
      </dgm:t>
    </dgm:pt>
    <dgm:pt modelId="{40257D75-9DF4-4CBE-A296-2124D7CFD93F}" type="parTrans" cxnId="{3CB9C96E-15C7-4741-933A-BF68152CEEE9}">
      <dgm:prSet custT="1"/>
      <dgm:spPr/>
      <dgm:t>
        <a:bodyPr/>
        <a:lstStyle/>
        <a:p>
          <a:endParaRPr lang="zh-CN" altLang="en-US" sz="1600">
            <a:latin typeface="+mn-ea"/>
            <a:ea typeface="+mn-ea"/>
          </a:endParaRPr>
        </a:p>
      </dgm:t>
    </dgm:pt>
    <dgm:pt modelId="{B27BF0FC-490E-40F0-BBE5-08FE85A638F6}" type="sibTrans" cxnId="{3CB9C96E-15C7-4741-933A-BF68152CEEE9}">
      <dgm:prSet/>
      <dgm:spPr/>
      <dgm:t>
        <a:bodyPr/>
        <a:lstStyle/>
        <a:p>
          <a:endParaRPr lang="zh-CN" altLang="en-US" sz="1600">
            <a:latin typeface="+mn-ea"/>
            <a:ea typeface="+mn-ea"/>
          </a:endParaRPr>
        </a:p>
      </dgm:t>
    </dgm:pt>
    <dgm:pt modelId="{15F42643-9FD1-4D18-867B-EC108D8B1021}">
      <dgm:prSet custT="1"/>
      <dgm:spPr/>
      <dgm:t>
        <a:bodyPr/>
        <a:lstStyle/>
        <a:p>
          <a:r>
            <a:rPr lang="zh-CN" altLang="en-US" sz="1600" dirty="0" smtClean="0">
              <a:latin typeface="+mn-ea"/>
              <a:ea typeface="+mn-ea"/>
            </a:rPr>
            <a:t>学生层次及人数体现</a:t>
          </a:r>
          <a:endParaRPr lang="zh-CN" altLang="en-US" sz="1600" dirty="0">
            <a:latin typeface="+mn-ea"/>
            <a:ea typeface="+mn-ea"/>
          </a:endParaRPr>
        </a:p>
      </dgm:t>
    </dgm:pt>
    <dgm:pt modelId="{D9060930-0825-4835-937C-515195DF8AEF}" type="parTrans" cxnId="{478D8D66-CD3D-4331-8E5B-3C1AAF41E70F}">
      <dgm:prSet custT="1"/>
      <dgm:spPr/>
      <dgm:t>
        <a:bodyPr/>
        <a:lstStyle/>
        <a:p>
          <a:endParaRPr lang="zh-CN" altLang="en-US" sz="1600">
            <a:latin typeface="+mn-ea"/>
            <a:ea typeface="+mn-ea"/>
          </a:endParaRPr>
        </a:p>
      </dgm:t>
    </dgm:pt>
    <dgm:pt modelId="{E6E21CFD-643E-41C4-81C3-B07900BE27E7}" type="sibTrans" cxnId="{478D8D66-CD3D-4331-8E5B-3C1AAF41E70F}">
      <dgm:prSet/>
      <dgm:spPr/>
      <dgm:t>
        <a:bodyPr/>
        <a:lstStyle/>
        <a:p>
          <a:endParaRPr lang="zh-CN" altLang="en-US" sz="1600">
            <a:latin typeface="+mn-ea"/>
            <a:ea typeface="+mn-ea"/>
          </a:endParaRPr>
        </a:p>
      </dgm:t>
    </dgm:pt>
    <dgm:pt modelId="{078E60C7-08F6-4CC7-ABD0-88A6EDB3D4E4}">
      <dgm:prSet custT="1"/>
      <dgm:spPr/>
      <dgm:t>
        <a:bodyPr/>
        <a:lstStyle/>
        <a:p>
          <a:r>
            <a:rPr lang="zh-CN" altLang="en-US" sz="1600" dirty="0" smtClean="0">
              <a:latin typeface="+mn-ea"/>
              <a:ea typeface="+mn-ea"/>
            </a:rPr>
            <a:t>参加国际比赛人数</a:t>
          </a:r>
          <a:endParaRPr lang="zh-CN" altLang="en-US" sz="1600" dirty="0">
            <a:latin typeface="+mn-ea"/>
            <a:ea typeface="+mn-ea"/>
          </a:endParaRPr>
        </a:p>
      </dgm:t>
    </dgm:pt>
    <dgm:pt modelId="{E6A503D8-66C2-4546-90D9-AD0AFE4DE769}" type="parTrans" cxnId="{3059ABE9-3249-40F0-BFA1-D85C5EC06DF1}">
      <dgm:prSet custT="1"/>
      <dgm:spPr/>
      <dgm:t>
        <a:bodyPr/>
        <a:lstStyle/>
        <a:p>
          <a:endParaRPr lang="zh-CN" altLang="en-US" sz="1600">
            <a:latin typeface="+mn-ea"/>
            <a:ea typeface="+mn-ea"/>
          </a:endParaRPr>
        </a:p>
      </dgm:t>
    </dgm:pt>
    <dgm:pt modelId="{25281C4B-4C89-4937-9B66-EF695857FC33}" type="sibTrans" cxnId="{3059ABE9-3249-40F0-BFA1-D85C5EC06DF1}">
      <dgm:prSet/>
      <dgm:spPr/>
      <dgm:t>
        <a:bodyPr/>
        <a:lstStyle/>
        <a:p>
          <a:endParaRPr lang="zh-CN" altLang="en-US" sz="1600">
            <a:latin typeface="+mn-ea"/>
            <a:ea typeface="+mn-ea"/>
          </a:endParaRPr>
        </a:p>
      </dgm:t>
    </dgm:pt>
    <dgm:pt modelId="{47B20265-2B8C-402F-9167-B0CB0FECF2F0}">
      <dgm:prSet custT="1"/>
      <dgm:spPr/>
      <dgm:t>
        <a:bodyPr/>
        <a:lstStyle/>
        <a:p>
          <a:r>
            <a:rPr lang="zh-CN" altLang="en-US" sz="1600" dirty="0" smtClean="0">
              <a:latin typeface="+mn-ea"/>
              <a:ea typeface="+mn-ea"/>
            </a:rPr>
            <a:t>参加国际会议人数</a:t>
          </a:r>
          <a:endParaRPr lang="zh-CN" altLang="en-US" sz="1600" dirty="0">
            <a:latin typeface="+mn-ea"/>
            <a:ea typeface="+mn-ea"/>
          </a:endParaRPr>
        </a:p>
      </dgm:t>
    </dgm:pt>
    <dgm:pt modelId="{9A702F6B-1A3C-4CC8-8F02-F1995628B492}" type="parTrans" cxnId="{52444EB3-A8C0-4A62-88C8-4738A2B538F6}">
      <dgm:prSet custT="1"/>
      <dgm:spPr/>
      <dgm:t>
        <a:bodyPr/>
        <a:lstStyle/>
        <a:p>
          <a:endParaRPr lang="zh-CN" altLang="en-US" sz="1600">
            <a:latin typeface="+mn-ea"/>
            <a:ea typeface="+mn-ea"/>
          </a:endParaRPr>
        </a:p>
      </dgm:t>
    </dgm:pt>
    <dgm:pt modelId="{E0AE388A-46EB-403C-9E78-12205C431113}" type="sibTrans" cxnId="{52444EB3-A8C0-4A62-88C8-4738A2B538F6}">
      <dgm:prSet/>
      <dgm:spPr/>
      <dgm:t>
        <a:bodyPr/>
        <a:lstStyle/>
        <a:p>
          <a:endParaRPr lang="zh-CN" altLang="en-US" sz="1600">
            <a:latin typeface="+mn-ea"/>
            <a:ea typeface="+mn-ea"/>
          </a:endParaRPr>
        </a:p>
      </dgm:t>
    </dgm:pt>
    <dgm:pt modelId="{01CABF45-08D3-4589-88E9-E5C9D73B07BC}">
      <dgm:prSet custT="1"/>
      <dgm:spPr/>
      <dgm:t>
        <a:bodyPr/>
        <a:lstStyle/>
        <a:p>
          <a:r>
            <a:rPr lang="zh-CN" altLang="en-US" sz="1600" dirty="0" smtClean="0">
              <a:latin typeface="+mn-ea"/>
              <a:ea typeface="+mn-ea"/>
            </a:rPr>
            <a:t>海外校友会数</a:t>
          </a:r>
          <a:endParaRPr lang="zh-CN" altLang="en-US" sz="1600" dirty="0">
            <a:latin typeface="+mn-ea"/>
            <a:ea typeface="+mn-ea"/>
          </a:endParaRPr>
        </a:p>
      </dgm:t>
    </dgm:pt>
    <dgm:pt modelId="{F09ABD62-C255-4455-A9F8-F44898CCF239}" type="parTrans" cxnId="{80280A0A-9972-47A9-81BE-70D74F0C974B}">
      <dgm:prSet custT="1"/>
      <dgm:spPr/>
      <dgm:t>
        <a:bodyPr/>
        <a:lstStyle/>
        <a:p>
          <a:endParaRPr lang="zh-CN" altLang="en-US" sz="1600">
            <a:latin typeface="+mn-ea"/>
            <a:ea typeface="+mn-ea"/>
          </a:endParaRPr>
        </a:p>
      </dgm:t>
    </dgm:pt>
    <dgm:pt modelId="{71816C42-399C-4409-9C4B-0F06FB37881E}" type="sibTrans" cxnId="{80280A0A-9972-47A9-81BE-70D74F0C974B}">
      <dgm:prSet/>
      <dgm:spPr/>
      <dgm:t>
        <a:bodyPr/>
        <a:lstStyle/>
        <a:p>
          <a:endParaRPr lang="zh-CN" altLang="en-US" sz="1600">
            <a:latin typeface="+mn-ea"/>
            <a:ea typeface="+mn-ea"/>
          </a:endParaRPr>
        </a:p>
      </dgm:t>
    </dgm:pt>
    <dgm:pt modelId="{1CC2FEC4-7BCC-42B8-A2E6-57F0798160F5}">
      <dgm:prSet custT="1"/>
      <dgm:spPr/>
      <dgm:t>
        <a:bodyPr/>
        <a:lstStyle/>
        <a:p>
          <a:r>
            <a:rPr lang="zh-CN" sz="1600" dirty="0" smtClean="0">
              <a:latin typeface="+mn-ea"/>
              <a:ea typeface="+mn-ea"/>
            </a:rPr>
            <a:t>应届毕业生在全球</a:t>
          </a:r>
          <a:r>
            <a:rPr lang="en-US" sz="1600" dirty="0" smtClean="0">
              <a:latin typeface="+mn-ea"/>
              <a:ea typeface="+mn-ea"/>
            </a:rPr>
            <a:t>500</a:t>
          </a:r>
          <a:r>
            <a:rPr lang="zh-CN" sz="1600" dirty="0" smtClean="0">
              <a:latin typeface="+mn-ea"/>
              <a:ea typeface="+mn-ea"/>
            </a:rPr>
            <a:t>强企业就业数及占应届毕业生</a:t>
          </a:r>
          <a:endParaRPr lang="en-US" altLang="zh-CN" sz="1600" dirty="0" smtClean="0">
            <a:latin typeface="+mn-ea"/>
            <a:ea typeface="+mn-ea"/>
          </a:endParaRPr>
        </a:p>
        <a:p>
          <a:r>
            <a:rPr lang="zh-CN" sz="1600" dirty="0" smtClean="0">
              <a:latin typeface="+mn-ea"/>
              <a:ea typeface="+mn-ea"/>
            </a:rPr>
            <a:t>比例</a:t>
          </a:r>
          <a:endParaRPr lang="zh-CN" altLang="en-US" sz="1600" dirty="0">
            <a:latin typeface="+mn-ea"/>
            <a:ea typeface="+mn-ea"/>
          </a:endParaRPr>
        </a:p>
      </dgm:t>
    </dgm:pt>
    <dgm:pt modelId="{D37054BF-7A14-4A1D-9491-BB354FC0E40F}" type="parTrans" cxnId="{8AACB212-DC76-46E4-959F-7F1AF7527901}">
      <dgm:prSet custT="1"/>
      <dgm:spPr/>
      <dgm:t>
        <a:bodyPr/>
        <a:lstStyle/>
        <a:p>
          <a:endParaRPr lang="zh-CN" altLang="en-US" sz="1600">
            <a:latin typeface="+mn-ea"/>
            <a:ea typeface="+mn-ea"/>
          </a:endParaRPr>
        </a:p>
      </dgm:t>
    </dgm:pt>
    <dgm:pt modelId="{99EEE287-0FDC-4160-82E8-4FDB264415FD}" type="sibTrans" cxnId="{8AACB212-DC76-46E4-959F-7F1AF7527901}">
      <dgm:prSet/>
      <dgm:spPr/>
      <dgm:t>
        <a:bodyPr/>
        <a:lstStyle/>
        <a:p>
          <a:endParaRPr lang="zh-CN" altLang="en-US" sz="1600">
            <a:latin typeface="+mn-ea"/>
            <a:ea typeface="+mn-ea"/>
          </a:endParaRPr>
        </a:p>
      </dgm:t>
    </dgm:pt>
    <dgm:pt modelId="{A99E96F6-1BBD-4B5F-992D-A93C738FBAA6}" type="pres">
      <dgm:prSet presAssocID="{5C46966E-92E8-4994-977E-2B294F6BDD53}" presName="diagram" presStyleCnt="0">
        <dgm:presLayoutVars>
          <dgm:chPref val="1"/>
          <dgm:dir/>
          <dgm:animOne val="branch"/>
          <dgm:animLvl val="lvl"/>
          <dgm:resizeHandles val="exact"/>
        </dgm:presLayoutVars>
      </dgm:prSet>
      <dgm:spPr/>
      <dgm:t>
        <a:bodyPr/>
        <a:lstStyle/>
        <a:p>
          <a:endParaRPr lang="zh-CN" altLang="en-US"/>
        </a:p>
      </dgm:t>
    </dgm:pt>
    <dgm:pt modelId="{85199045-98F0-4F4F-B4B4-024F210B7255}" type="pres">
      <dgm:prSet presAssocID="{2AF3311A-5A0E-4CC4-BD50-6D6F9C3A03D1}" presName="root1" presStyleCnt="0"/>
      <dgm:spPr/>
      <dgm:t>
        <a:bodyPr/>
        <a:lstStyle/>
        <a:p>
          <a:endParaRPr lang="zh-CN" altLang="en-US"/>
        </a:p>
      </dgm:t>
    </dgm:pt>
    <dgm:pt modelId="{5ABC6E49-A119-4CA7-91CF-CB385584F624}" type="pres">
      <dgm:prSet presAssocID="{2AF3311A-5A0E-4CC4-BD50-6D6F9C3A03D1}" presName="LevelOneTextNode" presStyleLbl="node0" presStyleIdx="0" presStyleCnt="1" custScaleX="255048" custScaleY="187232">
        <dgm:presLayoutVars>
          <dgm:chPref val="3"/>
        </dgm:presLayoutVars>
      </dgm:prSet>
      <dgm:spPr/>
      <dgm:t>
        <a:bodyPr/>
        <a:lstStyle/>
        <a:p>
          <a:endParaRPr lang="zh-CN" altLang="en-US"/>
        </a:p>
      </dgm:t>
    </dgm:pt>
    <dgm:pt modelId="{A2CDEFB4-F5A0-4AB7-B537-E7A02053C42B}" type="pres">
      <dgm:prSet presAssocID="{2AF3311A-5A0E-4CC4-BD50-6D6F9C3A03D1}" presName="level2hierChild" presStyleCnt="0"/>
      <dgm:spPr/>
      <dgm:t>
        <a:bodyPr/>
        <a:lstStyle/>
        <a:p>
          <a:endParaRPr lang="zh-CN" altLang="en-US"/>
        </a:p>
      </dgm:t>
    </dgm:pt>
    <dgm:pt modelId="{CBC551B3-3914-4E02-A3D2-AC4829C2FFE2}" type="pres">
      <dgm:prSet presAssocID="{F70A6F7D-44A3-4BB3-B181-10996BE155FB}" presName="conn2-1" presStyleLbl="parChTrans1D2" presStyleIdx="0" presStyleCnt="3"/>
      <dgm:spPr/>
      <dgm:t>
        <a:bodyPr/>
        <a:lstStyle/>
        <a:p>
          <a:endParaRPr lang="zh-CN" altLang="en-US"/>
        </a:p>
      </dgm:t>
    </dgm:pt>
    <dgm:pt modelId="{78F0EFED-CA8B-46E3-BFAF-4EBD48F1062B}" type="pres">
      <dgm:prSet presAssocID="{F70A6F7D-44A3-4BB3-B181-10996BE155FB}" presName="connTx" presStyleLbl="parChTrans1D2" presStyleIdx="0" presStyleCnt="3"/>
      <dgm:spPr/>
      <dgm:t>
        <a:bodyPr/>
        <a:lstStyle/>
        <a:p>
          <a:endParaRPr lang="zh-CN" altLang="en-US"/>
        </a:p>
      </dgm:t>
    </dgm:pt>
    <dgm:pt modelId="{082846AD-CD85-4751-A364-365868ED678C}" type="pres">
      <dgm:prSet presAssocID="{8A95E257-C62F-47FD-ACD5-0304C747A02C}" presName="root2" presStyleCnt="0"/>
      <dgm:spPr/>
      <dgm:t>
        <a:bodyPr/>
        <a:lstStyle/>
        <a:p>
          <a:endParaRPr lang="zh-CN" altLang="en-US"/>
        </a:p>
      </dgm:t>
    </dgm:pt>
    <dgm:pt modelId="{C6DCADE4-CA4D-42D9-A464-9FF10C75D85C}" type="pres">
      <dgm:prSet presAssocID="{8A95E257-C62F-47FD-ACD5-0304C747A02C}" presName="LevelTwoTextNode" presStyleLbl="node2" presStyleIdx="0" presStyleCnt="3" custScaleX="192522">
        <dgm:presLayoutVars>
          <dgm:chPref val="3"/>
        </dgm:presLayoutVars>
      </dgm:prSet>
      <dgm:spPr/>
      <dgm:t>
        <a:bodyPr/>
        <a:lstStyle/>
        <a:p>
          <a:endParaRPr lang="zh-CN" altLang="en-US"/>
        </a:p>
      </dgm:t>
    </dgm:pt>
    <dgm:pt modelId="{1C2E990D-1B24-441F-AD50-8BD43764BA27}" type="pres">
      <dgm:prSet presAssocID="{8A95E257-C62F-47FD-ACD5-0304C747A02C}" presName="level3hierChild" presStyleCnt="0"/>
      <dgm:spPr/>
      <dgm:t>
        <a:bodyPr/>
        <a:lstStyle/>
        <a:p>
          <a:endParaRPr lang="zh-CN" altLang="en-US"/>
        </a:p>
      </dgm:t>
    </dgm:pt>
    <dgm:pt modelId="{597198A5-88C4-45FB-901D-D46E90F996C1}" type="pres">
      <dgm:prSet presAssocID="{46D214B1-B25E-4822-8B99-0C3DFE7F8468}" presName="conn2-1" presStyleLbl="parChTrans1D3" presStyleIdx="0" presStyleCnt="10"/>
      <dgm:spPr/>
      <dgm:t>
        <a:bodyPr/>
        <a:lstStyle/>
        <a:p>
          <a:endParaRPr lang="zh-CN" altLang="en-US"/>
        </a:p>
      </dgm:t>
    </dgm:pt>
    <dgm:pt modelId="{2EE4254D-BA4B-447C-8740-44D22197A3BA}" type="pres">
      <dgm:prSet presAssocID="{46D214B1-B25E-4822-8B99-0C3DFE7F8468}" presName="connTx" presStyleLbl="parChTrans1D3" presStyleIdx="0" presStyleCnt="10"/>
      <dgm:spPr/>
      <dgm:t>
        <a:bodyPr/>
        <a:lstStyle/>
        <a:p>
          <a:endParaRPr lang="zh-CN" altLang="en-US"/>
        </a:p>
      </dgm:t>
    </dgm:pt>
    <dgm:pt modelId="{A02C8FEE-2C47-416E-B22D-189BE4CE403D}" type="pres">
      <dgm:prSet presAssocID="{DA8F2C94-991D-4D13-905F-6E1C2AF3F959}" presName="root2" presStyleCnt="0"/>
      <dgm:spPr/>
      <dgm:t>
        <a:bodyPr/>
        <a:lstStyle/>
        <a:p>
          <a:endParaRPr lang="zh-CN" altLang="en-US"/>
        </a:p>
      </dgm:t>
    </dgm:pt>
    <dgm:pt modelId="{16CCCF5B-4D58-4F89-BA88-C1DA7F29FF72}" type="pres">
      <dgm:prSet presAssocID="{DA8F2C94-991D-4D13-905F-6E1C2AF3F959}" presName="LevelTwoTextNode" presStyleLbl="node3" presStyleIdx="0" presStyleCnt="10" custScaleX="395493">
        <dgm:presLayoutVars>
          <dgm:chPref val="3"/>
        </dgm:presLayoutVars>
      </dgm:prSet>
      <dgm:spPr/>
      <dgm:t>
        <a:bodyPr/>
        <a:lstStyle/>
        <a:p>
          <a:endParaRPr lang="zh-CN" altLang="en-US"/>
        </a:p>
      </dgm:t>
    </dgm:pt>
    <dgm:pt modelId="{6167B2AA-58EE-49A0-8453-CF0F794112D4}" type="pres">
      <dgm:prSet presAssocID="{DA8F2C94-991D-4D13-905F-6E1C2AF3F959}" presName="level3hierChild" presStyleCnt="0"/>
      <dgm:spPr/>
      <dgm:t>
        <a:bodyPr/>
        <a:lstStyle/>
        <a:p>
          <a:endParaRPr lang="zh-CN" altLang="en-US"/>
        </a:p>
      </dgm:t>
    </dgm:pt>
    <dgm:pt modelId="{96C38CEC-7DD3-43FB-8A5E-BCF283EC44A3}" type="pres">
      <dgm:prSet presAssocID="{5AF5E28F-24EC-41A4-9BB9-BCFA4E3F3D52}" presName="conn2-1" presStyleLbl="parChTrans1D3" presStyleIdx="1" presStyleCnt="10"/>
      <dgm:spPr/>
      <dgm:t>
        <a:bodyPr/>
        <a:lstStyle/>
        <a:p>
          <a:endParaRPr lang="zh-CN" altLang="en-US"/>
        </a:p>
      </dgm:t>
    </dgm:pt>
    <dgm:pt modelId="{DEBCFBF8-91B4-425A-8BC3-74124FD38BA5}" type="pres">
      <dgm:prSet presAssocID="{5AF5E28F-24EC-41A4-9BB9-BCFA4E3F3D52}" presName="connTx" presStyleLbl="parChTrans1D3" presStyleIdx="1" presStyleCnt="10"/>
      <dgm:spPr/>
      <dgm:t>
        <a:bodyPr/>
        <a:lstStyle/>
        <a:p>
          <a:endParaRPr lang="zh-CN" altLang="en-US"/>
        </a:p>
      </dgm:t>
    </dgm:pt>
    <dgm:pt modelId="{5C9F361A-B9F1-4735-BB62-F31B9718CFBB}" type="pres">
      <dgm:prSet presAssocID="{6F65D94B-7C5D-4C56-A996-81C5D0B4DAFC}" presName="root2" presStyleCnt="0"/>
      <dgm:spPr/>
      <dgm:t>
        <a:bodyPr/>
        <a:lstStyle/>
        <a:p>
          <a:endParaRPr lang="zh-CN" altLang="en-US"/>
        </a:p>
      </dgm:t>
    </dgm:pt>
    <dgm:pt modelId="{4878098D-E1DF-4B93-B620-FC062D384076}" type="pres">
      <dgm:prSet presAssocID="{6F65D94B-7C5D-4C56-A996-81C5D0B4DAFC}" presName="LevelTwoTextNode" presStyleLbl="node3" presStyleIdx="1" presStyleCnt="10" custScaleX="223396">
        <dgm:presLayoutVars>
          <dgm:chPref val="3"/>
        </dgm:presLayoutVars>
      </dgm:prSet>
      <dgm:spPr/>
      <dgm:t>
        <a:bodyPr/>
        <a:lstStyle/>
        <a:p>
          <a:endParaRPr lang="zh-CN" altLang="en-US"/>
        </a:p>
      </dgm:t>
    </dgm:pt>
    <dgm:pt modelId="{27EDF453-6C70-4BEE-8D90-ADAD6FF8B5B3}" type="pres">
      <dgm:prSet presAssocID="{6F65D94B-7C5D-4C56-A996-81C5D0B4DAFC}" presName="level3hierChild" presStyleCnt="0"/>
      <dgm:spPr/>
      <dgm:t>
        <a:bodyPr/>
        <a:lstStyle/>
        <a:p>
          <a:endParaRPr lang="zh-CN" altLang="en-US"/>
        </a:p>
      </dgm:t>
    </dgm:pt>
    <dgm:pt modelId="{BB02FEEF-5B37-428B-B340-FD4B75991B8F}" type="pres">
      <dgm:prSet presAssocID="{90E0C5F6-2D96-488A-A103-5BCBD4551330}" presName="conn2-1" presStyleLbl="parChTrans1D3" presStyleIdx="2" presStyleCnt="10"/>
      <dgm:spPr/>
      <dgm:t>
        <a:bodyPr/>
        <a:lstStyle/>
        <a:p>
          <a:endParaRPr lang="zh-CN" altLang="en-US"/>
        </a:p>
      </dgm:t>
    </dgm:pt>
    <dgm:pt modelId="{7EED249E-D941-4CB8-AA34-E03E7438B332}" type="pres">
      <dgm:prSet presAssocID="{90E0C5F6-2D96-488A-A103-5BCBD4551330}" presName="connTx" presStyleLbl="parChTrans1D3" presStyleIdx="2" presStyleCnt="10"/>
      <dgm:spPr/>
      <dgm:t>
        <a:bodyPr/>
        <a:lstStyle/>
        <a:p>
          <a:endParaRPr lang="zh-CN" altLang="en-US"/>
        </a:p>
      </dgm:t>
    </dgm:pt>
    <dgm:pt modelId="{DD175123-48D0-4344-BFCD-0494ADF8C3C3}" type="pres">
      <dgm:prSet presAssocID="{764DEDA2-32B4-4A57-A95B-8ACA2ADDE594}" presName="root2" presStyleCnt="0"/>
      <dgm:spPr/>
      <dgm:t>
        <a:bodyPr/>
        <a:lstStyle/>
        <a:p>
          <a:endParaRPr lang="zh-CN" altLang="en-US"/>
        </a:p>
      </dgm:t>
    </dgm:pt>
    <dgm:pt modelId="{21C62D77-D374-405E-8FF4-8DDC1AF2AA20}" type="pres">
      <dgm:prSet presAssocID="{764DEDA2-32B4-4A57-A95B-8ACA2ADDE594}" presName="LevelTwoTextNode" presStyleLbl="node3" presStyleIdx="2" presStyleCnt="10" custScaleX="220789">
        <dgm:presLayoutVars>
          <dgm:chPref val="3"/>
        </dgm:presLayoutVars>
      </dgm:prSet>
      <dgm:spPr/>
      <dgm:t>
        <a:bodyPr/>
        <a:lstStyle/>
        <a:p>
          <a:endParaRPr lang="zh-CN" altLang="en-US"/>
        </a:p>
      </dgm:t>
    </dgm:pt>
    <dgm:pt modelId="{F3480E5F-9169-45F0-9E73-685025670DAE}" type="pres">
      <dgm:prSet presAssocID="{764DEDA2-32B4-4A57-A95B-8ACA2ADDE594}" presName="level3hierChild" presStyleCnt="0"/>
      <dgm:spPr/>
      <dgm:t>
        <a:bodyPr/>
        <a:lstStyle/>
        <a:p>
          <a:endParaRPr lang="zh-CN" altLang="en-US"/>
        </a:p>
      </dgm:t>
    </dgm:pt>
    <dgm:pt modelId="{27022EBD-A313-4496-9E36-879134D75682}" type="pres">
      <dgm:prSet presAssocID="{DEA534AC-23F1-4BD6-9FAD-E91BEA373CF4}" presName="conn2-1" presStyleLbl="parChTrans1D2" presStyleIdx="1" presStyleCnt="3"/>
      <dgm:spPr/>
      <dgm:t>
        <a:bodyPr/>
        <a:lstStyle/>
        <a:p>
          <a:endParaRPr lang="zh-CN" altLang="en-US"/>
        </a:p>
      </dgm:t>
    </dgm:pt>
    <dgm:pt modelId="{175231AC-CA01-497F-84C8-9E357885388C}" type="pres">
      <dgm:prSet presAssocID="{DEA534AC-23F1-4BD6-9FAD-E91BEA373CF4}" presName="connTx" presStyleLbl="parChTrans1D2" presStyleIdx="1" presStyleCnt="3"/>
      <dgm:spPr/>
      <dgm:t>
        <a:bodyPr/>
        <a:lstStyle/>
        <a:p>
          <a:endParaRPr lang="zh-CN" altLang="en-US"/>
        </a:p>
      </dgm:t>
    </dgm:pt>
    <dgm:pt modelId="{B3409228-8EAC-41DB-A536-595198EA13E5}" type="pres">
      <dgm:prSet presAssocID="{EAE8CE78-6882-4C23-BA57-60DACE05AB8E}" presName="root2" presStyleCnt="0"/>
      <dgm:spPr/>
      <dgm:t>
        <a:bodyPr/>
        <a:lstStyle/>
        <a:p>
          <a:endParaRPr lang="zh-CN" altLang="en-US"/>
        </a:p>
      </dgm:t>
    </dgm:pt>
    <dgm:pt modelId="{71FE6320-2F46-4AAC-BCAC-9688D3DA2851}" type="pres">
      <dgm:prSet presAssocID="{EAE8CE78-6882-4C23-BA57-60DACE05AB8E}" presName="LevelTwoTextNode" presStyleLbl="node2" presStyleIdx="1" presStyleCnt="3" custScaleX="160027">
        <dgm:presLayoutVars>
          <dgm:chPref val="3"/>
        </dgm:presLayoutVars>
      </dgm:prSet>
      <dgm:spPr/>
      <dgm:t>
        <a:bodyPr/>
        <a:lstStyle/>
        <a:p>
          <a:endParaRPr lang="zh-CN" altLang="en-US"/>
        </a:p>
      </dgm:t>
    </dgm:pt>
    <dgm:pt modelId="{A57EE568-2C2D-41DE-A626-2B5D40E78115}" type="pres">
      <dgm:prSet presAssocID="{EAE8CE78-6882-4C23-BA57-60DACE05AB8E}" presName="level3hierChild" presStyleCnt="0"/>
      <dgm:spPr/>
      <dgm:t>
        <a:bodyPr/>
        <a:lstStyle/>
        <a:p>
          <a:endParaRPr lang="zh-CN" altLang="en-US"/>
        </a:p>
      </dgm:t>
    </dgm:pt>
    <dgm:pt modelId="{9DAB901B-C817-463D-B5C4-BE4A7CAD15CE}" type="pres">
      <dgm:prSet presAssocID="{40257D75-9DF4-4CBE-A296-2124D7CFD93F}" presName="conn2-1" presStyleLbl="parChTrans1D3" presStyleIdx="3" presStyleCnt="10"/>
      <dgm:spPr/>
      <dgm:t>
        <a:bodyPr/>
        <a:lstStyle/>
        <a:p>
          <a:endParaRPr lang="zh-CN" altLang="en-US"/>
        </a:p>
      </dgm:t>
    </dgm:pt>
    <dgm:pt modelId="{641A4F64-BDE8-4B9A-9A4C-1F4BE5515467}" type="pres">
      <dgm:prSet presAssocID="{40257D75-9DF4-4CBE-A296-2124D7CFD93F}" presName="connTx" presStyleLbl="parChTrans1D3" presStyleIdx="3" presStyleCnt="10"/>
      <dgm:spPr/>
      <dgm:t>
        <a:bodyPr/>
        <a:lstStyle/>
        <a:p>
          <a:endParaRPr lang="zh-CN" altLang="en-US"/>
        </a:p>
      </dgm:t>
    </dgm:pt>
    <dgm:pt modelId="{B667693C-1078-4C74-8CE1-529A85CDDF1B}" type="pres">
      <dgm:prSet presAssocID="{E18CAD5E-3326-44E3-9E8A-C3019C59EC69}" presName="root2" presStyleCnt="0"/>
      <dgm:spPr/>
      <dgm:t>
        <a:bodyPr/>
        <a:lstStyle/>
        <a:p>
          <a:endParaRPr lang="zh-CN" altLang="en-US"/>
        </a:p>
      </dgm:t>
    </dgm:pt>
    <dgm:pt modelId="{525C302D-77B8-45B7-961C-DCBA03A0718F}" type="pres">
      <dgm:prSet presAssocID="{E18CAD5E-3326-44E3-9E8A-C3019C59EC69}" presName="LevelTwoTextNode" presStyleLbl="node3" presStyleIdx="3" presStyleCnt="10" custScaleX="824353">
        <dgm:presLayoutVars>
          <dgm:chPref val="3"/>
        </dgm:presLayoutVars>
      </dgm:prSet>
      <dgm:spPr/>
      <dgm:t>
        <a:bodyPr/>
        <a:lstStyle/>
        <a:p>
          <a:endParaRPr lang="zh-CN" altLang="en-US"/>
        </a:p>
      </dgm:t>
    </dgm:pt>
    <dgm:pt modelId="{51BD2146-1E12-4232-AAEF-4AE6CFCAFEC3}" type="pres">
      <dgm:prSet presAssocID="{E18CAD5E-3326-44E3-9E8A-C3019C59EC69}" presName="level3hierChild" presStyleCnt="0"/>
      <dgm:spPr/>
      <dgm:t>
        <a:bodyPr/>
        <a:lstStyle/>
        <a:p>
          <a:endParaRPr lang="zh-CN" altLang="en-US"/>
        </a:p>
      </dgm:t>
    </dgm:pt>
    <dgm:pt modelId="{7C476E79-F084-4132-B2FB-7E6077982F9E}" type="pres">
      <dgm:prSet presAssocID="{E6A503D8-66C2-4546-90D9-AD0AFE4DE769}" presName="conn2-1" presStyleLbl="parChTrans1D3" presStyleIdx="4" presStyleCnt="10"/>
      <dgm:spPr/>
      <dgm:t>
        <a:bodyPr/>
        <a:lstStyle/>
        <a:p>
          <a:endParaRPr lang="zh-CN" altLang="en-US"/>
        </a:p>
      </dgm:t>
    </dgm:pt>
    <dgm:pt modelId="{5811A09C-9E80-4439-98F3-B9B690FCA8F5}" type="pres">
      <dgm:prSet presAssocID="{E6A503D8-66C2-4546-90D9-AD0AFE4DE769}" presName="connTx" presStyleLbl="parChTrans1D3" presStyleIdx="4" presStyleCnt="10"/>
      <dgm:spPr/>
      <dgm:t>
        <a:bodyPr/>
        <a:lstStyle/>
        <a:p>
          <a:endParaRPr lang="zh-CN" altLang="en-US"/>
        </a:p>
      </dgm:t>
    </dgm:pt>
    <dgm:pt modelId="{F3154C07-1707-4DB2-9425-966A3A48D636}" type="pres">
      <dgm:prSet presAssocID="{078E60C7-08F6-4CC7-ABD0-88A6EDB3D4E4}" presName="root2" presStyleCnt="0"/>
      <dgm:spPr/>
      <dgm:t>
        <a:bodyPr/>
        <a:lstStyle/>
        <a:p>
          <a:endParaRPr lang="zh-CN" altLang="en-US"/>
        </a:p>
      </dgm:t>
    </dgm:pt>
    <dgm:pt modelId="{811C4F78-A819-4580-8AE5-949DD76DC82C}" type="pres">
      <dgm:prSet presAssocID="{078E60C7-08F6-4CC7-ABD0-88A6EDB3D4E4}" presName="LevelTwoTextNode" presStyleLbl="node3" presStyleIdx="4" presStyleCnt="10" custScaleX="281183">
        <dgm:presLayoutVars>
          <dgm:chPref val="3"/>
        </dgm:presLayoutVars>
      </dgm:prSet>
      <dgm:spPr/>
      <dgm:t>
        <a:bodyPr/>
        <a:lstStyle/>
        <a:p>
          <a:endParaRPr lang="zh-CN" altLang="en-US"/>
        </a:p>
      </dgm:t>
    </dgm:pt>
    <dgm:pt modelId="{B95A00E5-5296-4DE1-9D0A-42FAAAA09BEA}" type="pres">
      <dgm:prSet presAssocID="{078E60C7-08F6-4CC7-ABD0-88A6EDB3D4E4}" presName="level3hierChild" presStyleCnt="0"/>
      <dgm:spPr/>
      <dgm:t>
        <a:bodyPr/>
        <a:lstStyle/>
        <a:p>
          <a:endParaRPr lang="zh-CN" altLang="en-US"/>
        </a:p>
      </dgm:t>
    </dgm:pt>
    <dgm:pt modelId="{D61F8DB2-01E1-4A52-8571-12F4F1ECF21D}" type="pres">
      <dgm:prSet presAssocID="{9A702F6B-1A3C-4CC8-8F02-F1995628B492}" presName="conn2-1" presStyleLbl="parChTrans1D3" presStyleIdx="5" presStyleCnt="10"/>
      <dgm:spPr/>
      <dgm:t>
        <a:bodyPr/>
        <a:lstStyle/>
        <a:p>
          <a:endParaRPr lang="zh-CN" altLang="en-US"/>
        </a:p>
      </dgm:t>
    </dgm:pt>
    <dgm:pt modelId="{D57CA462-60A6-4893-8B6C-C452355FCC12}" type="pres">
      <dgm:prSet presAssocID="{9A702F6B-1A3C-4CC8-8F02-F1995628B492}" presName="connTx" presStyleLbl="parChTrans1D3" presStyleIdx="5" presStyleCnt="10"/>
      <dgm:spPr/>
      <dgm:t>
        <a:bodyPr/>
        <a:lstStyle/>
        <a:p>
          <a:endParaRPr lang="zh-CN" altLang="en-US"/>
        </a:p>
      </dgm:t>
    </dgm:pt>
    <dgm:pt modelId="{93722BCE-EBAD-4B29-B311-D9EE70482FCE}" type="pres">
      <dgm:prSet presAssocID="{47B20265-2B8C-402F-9167-B0CB0FECF2F0}" presName="root2" presStyleCnt="0"/>
      <dgm:spPr/>
      <dgm:t>
        <a:bodyPr/>
        <a:lstStyle/>
        <a:p>
          <a:endParaRPr lang="zh-CN" altLang="en-US"/>
        </a:p>
      </dgm:t>
    </dgm:pt>
    <dgm:pt modelId="{C1BA6000-E5C8-4DD0-9A68-E814685DD1EE}" type="pres">
      <dgm:prSet presAssocID="{47B20265-2B8C-402F-9167-B0CB0FECF2F0}" presName="LevelTwoTextNode" presStyleLbl="node3" presStyleIdx="5" presStyleCnt="10" custScaleX="288525">
        <dgm:presLayoutVars>
          <dgm:chPref val="3"/>
        </dgm:presLayoutVars>
      </dgm:prSet>
      <dgm:spPr/>
      <dgm:t>
        <a:bodyPr/>
        <a:lstStyle/>
        <a:p>
          <a:endParaRPr lang="zh-CN" altLang="en-US"/>
        </a:p>
      </dgm:t>
    </dgm:pt>
    <dgm:pt modelId="{7CD9BA98-2DF6-4335-90F2-FF1EC6B4F582}" type="pres">
      <dgm:prSet presAssocID="{47B20265-2B8C-402F-9167-B0CB0FECF2F0}" presName="level3hierChild" presStyleCnt="0"/>
      <dgm:spPr/>
      <dgm:t>
        <a:bodyPr/>
        <a:lstStyle/>
        <a:p>
          <a:endParaRPr lang="zh-CN" altLang="en-US"/>
        </a:p>
      </dgm:t>
    </dgm:pt>
    <dgm:pt modelId="{D8E30DCE-9EDB-4643-B162-1A59505B7EED}" type="pres">
      <dgm:prSet presAssocID="{D9060930-0825-4835-937C-515195DF8AEF}" presName="conn2-1" presStyleLbl="parChTrans1D3" presStyleIdx="6" presStyleCnt="10"/>
      <dgm:spPr/>
      <dgm:t>
        <a:bodyPr/>
        <a:lstStyle/>
        <a:p>
          <a:endParaRPr lang="zh-CN" altLang="en-US"/>
        </a:p>
      </dgm:t>
    </dgm:pt>
    <dgm:pt modelId="{567DC20F-745F-4813-AD77-2D18B76FB1C3}" type="pres">
      <dgm:prSet presAssocID="{D9060930-0825-4835-937C-515195DF8AEF}" presName="connTx" presStyleLbl="parChTrans1D3" presStyleIdx="6" presStyleCnt="10"/>
      <dgm:spPr/>
      <dgm:t>
        <a:bodyPr/>
        <a:lstStyle/>
        <a:p>
          <a:endParaRPr lang="zh-CN" altLang="en-US"/>
        </a:p>
      </dgm:t>
    </dgm:pt>
    <dgm:pt modelId="{AA49E4C5-A6AC-432C-83AB-5C8040363E58}" type="pres">
      <dgm:prSet presAssocID="{15F42643-9FD1-4D18-867B-EC108D8B1021}" presName="root2" presStyleCnt="0"/>
      <dgm:spPr/>
      <dgm:t>
        <a:bodyPr/>
        <a:lstStyle/>
        <a:p>
          <a:endParaRPr lang="zh-CN" altLang="en-US"/>
        </a:p>
      </dgm:t>
    </dgm:pt>
    <dgm:pt modelId="{2CA11DF2-1BE8-460B-8281-6CE86A0BC085}" type="pres">
      <dgm:prSet presAssocID="{15F42643-9FD1-4D18-867B-EC108D8B1021}" presName="LevelTwoTextNode" presStyleLbl="node3" presStyleIdx="6" presStyleCnt="10" custScaleX="301316">
        <dgm:presLayoutVars>
          <dgm:chPref val="3"/>
        </dgm:presLayoutVars>
      </dgm:prSet>
      <dgm:spPr/>
      <dgm:t>
        <a:bodyPr/>
        <a:lstStyle/>
        <a:p>
          <a:endParaRPr lang="zh-CN" altLang="en-US"/>
        </a:p>
      </dgm:t>
    </dgm:pt>
    <dgm:pt modelId="{89C1E6E8-18A9-41D4-BA45-E6F99685B3D8}" type="pres">
      <dgm:prSet presAssocID="{15F42643-9FD1-4D18-867B-EC108D8B1021}" presName="level3hierChild" presStyleCnt="0"/>
      <dgm:spPr/>
      <dgm:t>
        <a:bodyPr/>
        <a:lstStyle/>
        <a:p>
          <a:endParaRPr lang="zh-CN" altLang="en-US"/>
        </a:p>
      </dgm:t>
    </dgm:pt>
    <dgm:pt modelId="{0E738B3B-3197-4B0A-9F45-CC433EE9DA95}" type="pres">
      <dgm:prSet presAssocID="{D00AD8C4-F446-4FFF-8B77-277BAAB5B268}" presName="conn2-1" presStyleLbl="parChTrans1D2" presStyleIdx="2" presStyleCnt="3"/>
      <dgm:spPr/>
      <dgm:t>
        <a:bodyPr/>
        <a:lstStyle/>
        <a:p>
          <a:endParaRPr lang="zh-CN" altLang="en-US"/>
        </a:p>
      </dgm:t>
    </dgm:pt>
    <dgm:pt modelId="{50553008-456C-45C0-8F2E-C55658058062}" type="pres">
      <dgm:prSet presAssocID="{D00AD8C4-F446-4FFF-8B77-277BAAB5B268}" presName="connTx" presStyleLbl="parChTrans1D2" presStyleIdx="2" presStyleCnt="3"/>
      <dgm:spPr/>
      <dgm:t>
        <a:bodyPr/>
        <a:lstStyle/>
        <a:p>
          <a:endParaRPr lang="zh-CN" altLang="en-US"/>
        </a:p>
      </dgm:t>
    </dgm:pt>
    <dgm:pt modelId="{AAE3DCFE-72C2-48DE-A88B-61EF7D6370ED}" type="pres">
      <dgm:prSet presAssocID="{89D2FD2D-66C6-4293-A3A5-77E720F8F66F}" presName="root2" presStyleCnt="0"/>
      <dgm:spPr/>
      <dgm:t>
        <a:bodyPr/>
        <a:lstStyle/>
        <a:p>
          <a:endParaRPr lang="zh-CN" altLang="en-US"/>
        </a:p>
      </dgm:t>
    </dgm:pt>
    <dgm:pt modelId="{1C57FD4A-F9D0-478A-B827-0BE0334303DD}" type="pres">
      <dgm:prSet presAssocID="{89D2FD2D-66C6-4293-A3A5-77E720F8F66F}" presName="LevelTwoTextNode" presStyleLbl="node2" presStyleIdx="2" presStyleCnt="3" custScaleX="196852">
        <dgm:presLayoutVars>
          <dgm:chPref val="3"/>
        </dgm:presLayoutVars>
      </dgm:prSet>
      <dgm:spPr/>
      <dgm:t>
        <a:bodyPr/>
        <a:lstStyle/>
        <a:p>
          <a:endParaRPr lang="zh-CN" altLang="en-US"/>
        </a:p>
      </dgm:t>
    </dgm:pt>
    <dgm:pt modelId="{6C24BC47-5DC0-4E40-8E82-C4DC15F4E48E}" type="pres">
      <dgm:prSet presAssocID="{89D2FD2D-66C6-4293-A3A5-77E720F8F66F}" presName="level3hierChild" presStyleCnt="0"/>
      <dgm:spPr/>
      <dgm:t>
        <a:bodyPr/>
        <a:lstStyle/>
        <a:p>
          <a:endParaRPr lang="zh-CN" altLang="en-US"/>
        </a:p>
      </dgm:t>
    </dgm:pt>
    <dgm:pt modelId="{44268F7B-6187-44F0-9B99-4C6ABDD69AA2}" type="pres">
      <dgm:prSet presAssocID="{79A6115E-057A-43F1-8E41-A17D18138558}" presName="conn2-1" presStyleLbl="parChTrans1D3" presStyleIdx="7" presStyleCnt="10"/>
      <dgm:spPr/>
      <dgm:t>
        <a:bodyPr/>
        <a:lstStyle/>
        <a:p>
          <a:endParaRPr lang="zh-CN" altLang="en-US"/>
        </a:p>
      </dgm:t>
    </dgm:pt>
    <dgm:pt modelId="{3BAD516D-3655-4813-AB8B-62F510E93376}" type="pres">
      <dgm:prSet presAssocID="{79A6115E-057A-43F1-8E41-A17D18138558}" presName="connTx" presStyleLbl="parChTrans1D3" presStyleIdx="7" presStyleCnt="10"/>
      <dgm:spPr/>
      <dgm:t>
        <a:bodyPr/>
        <a:lstStyle/>
        <a:p>
          <a:endParaRPr lang="zh-CN" altLang="en-US"/>
        </a:p>
      </dgm:t>
    </dgm:pt>
    <dgm:pt modelId="{5813D002-6392-407B-AC64-63D3AD2CF858}" type="pres">
      <dgm:prSet presAssocID="{17E27902-F9EB-400C-86E6-4221D349F9CD}" presName="root2" presStyleCnt="0"/>
      <dgm:spPr/>
      <dgm:t>
        <a:bodyPr/>
        <a:lstStyle/>
        <a:p>
          <a:endParaRPr lang="zh-CN" altLang="en-US"/>
        </a:p>
      </dgm:t>
    </dgm:pt>
    <dgm:pt modelId="{CDE91F23-595C-4E41-9641-78B6474EAD5A}" type="pres">
      <dgm:prSet presAssocID="{17E27902-F9EB-400C-86E6-4221D349F9CD}" presName="LevelTwoTextNode" presStyleLbl="node3" presStyleIdx="7" presStyleCnt="10" custFlipHor="1" custScaleX="587999" custScaleY="107607">
        <dgm:presLayoutVars>
          <dgm:chPref val="3"/>
        </dgm:presLayoutVars>
      </dgm:prSet>
      <dgm:spPr/>
      <dgm:t>
        <a:bodyPr/>
        <a:lstStyle/>
        <a:p>
          <a:endParaRPr lang="zh-CN" altLang="en-US"/>
        </a:p>
      </dgm:t>
    </dgm:pt>
    <dgm:pt modelId="{DE5C4D1E-699A-4E10-8AA1-ECEE79B5441C}" type="pres">
      <dgm:prSet presAssocID="{17E27902-F9EB-400C-86E6-4221D349F9CD}" presName="level3hierChild" presStyleCnt="0"/>
      <dgm:spPr/>
      <dgm:t>
        <a:bodyPr/>
        <a:lstStyle/>
        <a:p>
          <a:endParaRPr lang="zh-CN" altLang="en-US"/>
        </a:p>
      </dgm:t>
    </dgm:pt>
    <dgm:pt modelId="{883C9EEB-14E2-4182-9970-FD5836D488F2}" type="pres">
      <dgm:prSet presAssocID="{D37054BF-7A14-4A1D-9491-BB354FC0E40F}" presName="conn2-1" presStyleLbl="parChTrans1D3" presStyleIdx="8" presStyleCnt="10"/>
      <dgm:spPr/>
      <dgm:t>
        <a:bodyPr/>
        <a:lstStyle/>
        <a:p>
          <a:endParaRPr lang="zh-CN" altLang="en-US"/>
        </a:p>
      </dgm:t>
    </dgm:pt>
    <dgm:pt modelId="{7ABF9F32-51E6-45F5-8157-8DA3068FDADB}" type="pres">
      <dgm:prSet presAssocID="{D37054BF-7A14-4A1D-9491-BB354FC0E40F}" presName="connTx" presStyleLbl="parChTrans1D3" presStyleIdx="8" presStyleCnt="10"/>
      <dgm:spPr/>
      <dgm:t>
        <a:bodyPr/>
        <a:lstStyle/>
        <a:p>
          <a:endParaRPr lang="zh-CN" altLang="en-US"/>
        </a:p>
      </dgm:t>
    </dgm:pt>
    <dgm:pt modelId="{138A7C66-820B-4049-A2F3-9DD143603624}" type="pres">
      <dgm:prSet presAssocID="{1CC2FEC4-7BCC-42B8-A2E6-57F0798160F5}" presName="root2" presStyleCnt="0"/>
      <dgm:spPr/>
      <dgm:t>
        <a:bodyPr/>
        <a:lstStyle/>
        <a:p>
          <a:endParaRPr lang="zh-CN" altLang="en-US"/>
        </a:p>
      </dgm:t>
    </dgm:pt>
    <dgm:pt modelId="{37EC3D20-0A03-44FA-8446-D0E504F80266}" type="pres">
      <dgm:prSet presAssocID="{1CC2FEC4-7BCC-42B8-A2E6-57F0798160F5}" presName="LevelTwoTextNode" presStyleLbl="node3" presStyleIdx="8" presStyleCnt="10" custScaleX="786230" custScaleY="185199">
        <dgm:presLayoutVars>
          <dgm:chPref val="3"/>
        </dgm:presLayoutVars>
      </dgm:prSet>
      <dgm:spPr/>
      <dgm:t>
        <a:bodyPr/>
        <a:lstStyle/>
        <a:p>
          <a:endParaRPr lang="zh-CN" altLang="en-US"/>
        </a:p>
      </dgm:t>
    </dgm:pt>
    <dgm:pt modelId="{57A3143C-BA8B-42FB-B677-858A522ADA04}" type="pres">
      <dgm:prSet presAssocID="{1CC2FEC4-7BCC-42B8-A2E6-57F0798160F5}" presName="level3hierChild" presStyleCnt="0"/>
      <dgm:spPr/>
      <dgm:t>
        <a:bodyPr/>
        <a:lstStyle/>
        <a:p>
          <a:endParaRPr lang="zh-CN" altLang="en-US"/>
        </a:p>
      </dgm:t>
    </dgm:pt>
    <dgm:pt modelId="{57D2C535-A641-413F-8BE1-5288E98C97B5}" type="pres">
      <dgm:prSet presAssocID="{F09ABD62-C255-4455-A9F8-F44898CCF239}" presName="conn2-1" presStyleLbl="parChTrans1D3" presStyleIdx="9" presStyleCnt="10"/>
      <dgm:spPr/>
      <dgm:t>
        <a:bodyPr/>
        <a:lstStyle/>
        <a:p>
          <a:endParaRPr lang="zh-CN" altLang="en-US"/>
        </a:p>
      </dgm:t>
    </dgm:pt>
    <dgm:pt modelId="{A195C15A-F787-4245-894E-0A583DA964F9}" type="pres">
      <dgm:prSet presAssocID="{F09ABD62-C255-4455-A9F8-F44898CCF239}" presName="connTx" presStyleLbl="parChTrans1D3" presStyleIdx="9" presStyleCnt="10"/>
      <dgm:spPr/>
      <dgm:t>
        <a:bodyPr/>
        <a:lstStyle/>
        <a:p>
          <a:endParaRPr lang="zh-CN" altLang="en-US"/>
        </a:p>
      </dgm:t>
    </dgm:pt>
    <dgm:pt modelId="{1A4D0CBE-84C5-4286-B2B6-4A354EC42C37}" type="pres">
      <dgm:prSet presAssocID="{01CABF45-08D3-4589-88E9-E5C9D73B07BC}" presName="root2" presStyleCnt="0"/>
      <dgm:spPr/>
      <dgm:t>
        <a:bodyPr/>
        <a:lstStyle/>
        <a:p>
          <a:endParaRPr lang="zh-CN" altLang="en-US"/>
        </a:p>
      </dgm:t>
    </dgm:pt>
    <dgm:pt modelId="{2C076667-90CB-4EB5-B230-FA1C6CC01EAE}" type="pres">
      <dgm:prSet presAssocID="{01CABF45-08D3-4589-88E9-E5C9D73B07BC}" presName="LevelTwoTextNode" presStyleLbl="node3" presStyleIdx="9" presStyleCnt="10" custScaleX="583157">
        <dgm:presLayoutVars>
          <dgm:chPref val="3"/>
        </dgm:presLayoutVars>
      </dgm:prSet>
      <dgm:spPr/>
      <dgm:t>
        <a:bodyPr/>
        <a:lstStyle/>
        <a:p>
          <a:endParaRPr lang="zh-CN" altLang="en-US"/>
        </a:p>
      </dgm:t>
    </dgm:pt>
    <dgm:pt modelId="{0BDDC1CB-9B0F-4080-AB62-7189C8D08474}" type="pres">
      <dgm:prSet presAssocID="{01CABF45-08D3-4589-88E9-E5C9D73B07BC}" presName="level3hierChild" presStyleCnt="0"/>
      <dgm:spPr/>
      <dgm:t>
        <a:bodyPr/>
        <a:lstStyle/>
        <a:p>
          <a:endParaRPr lang="zh-CN" altLang="en-US"/>
        </a:p>
      </dgm:t>
    </dgm:pt>
  </dgm:ptLst>
  <dgm:cxnLst>
    <dgm:cxn modelId="{E0BDCC18-D915-488C-98C6-E9DFFBE94B21}" type="presOf" srcId="{F70A6F7D-44A3-4BB3-B181-10996BE155FB}" destId="{CBC551B3-3914-4E02-A3D2-AC4829C2FFE2}" srcOrd="0" destOrd="0" presId="urn:microsoft.com/office/officeart/2005/8/layout/hierarchy2#1"/>
    <dgm:cxn modelId="{BDA866A0-9795-40E6-A815-6BB94B3EC779}" type="presOf" srcId="{5C46966E-92E8-4994-977E-2B294F6BDD53}" destId="{A99E96F6-1BBD-4B5F-992D-A93C738FBAA6}" srcOrd="0" destOrd="0" presId="urn:microsoft.com/office/officeart/2005/8/layout/hierarchy2#1"/>
    <dgm:cxn modelId="{8B5FDB21-B399-4335-A8A2-4AB63DDC1A4D}" type="presOf" srcId="{EAE8CE78-6882-4C23-BA57-60DACE05AB8E}" destId="{71FE6320-2F46-4AAC-BCAC-9688D3DA2851}" srcOrd="0" destOrd="0" presId="urn:microsoft.com/office/officeart/2005/8/layout/hierarchy2#1"/>
    <dgm:cxn modelId="{8AACB212-DC76-46E4-959F-7F1AF7527901}" srcId="{89D2FD2D-66C6-4293-A3A5-77E720F8F66F}" destId="{1CC2FEC4-7BCC-42B8-A2E6-57F0798160F5}" srcOrd="1" destOrd="0" parTransId="{D37054BF-7A14-4A1D-9491-BB354FC0E40F}" sibTransId="{99EEE287-0FDC-4160-82E8-4FDB264415FD}"/>
    <dgm:cxn modelId="{4423E743-AB7C-4E8F-A30F-1A87B2F628C4}" type="presOf" srcId="{D9060930-0825-4835-937C-515195DF8AEF}" destId="{567DC20F-745F-4813-AD77-2D18B76FB1C3}" srcOrd="1" destOrd="0" presId="urn:microsoft.com/office/officeart/2005/8/layout/hierarchy2#1"/>
    <dgm:cxn modelId="{642372C4-C7E1-4942-A565-F6B33C86F47B}" type="presOf" srcId="{E6A503D8-66C2-4546-90D9-AD0AFE4DE769}" destId="{7C476E79-F084-4132-B2FB-7E6077982F9E}" srcOrd="0" destOrd="0" presId="urn:microsoft.com/office/officeart/2005/8/layout/hierarchy2#1"/>
    <dgm:cxn modelId="{053949F8-913C-4868-BCE3-E7172B84EA38}" srcId="{2AF3311A-5A0E-4CC4-BD50-6D6F9C3A03D1}" destId="{8A95E257-C62F-47FD-ACD5-0304C747A02C}" srcOrd="0" destOrd="0" parTransId="{F70A6F7D-44A3-4BB3-B181-10996BE155FB}" sibTransId="{E8B7D941-66C8-4AF0-8DAF-23E99906C9BC}"/>
    <dgm:cxn modelId="{453AE9D0-175C-49DD-A6D6-058E31F78F8D}" type="presOf" srcId="{89D2FD2D-66C6-4293-A3A5-77E720F8F66F}" destId="{1C57FD4A-F9D0-478A-B827-0BE0334303DD}" srcOrd="0" destOrd="0" presId="urn:microsoft.com/office/officeart/2005/8/layout/hierarchy2#1"/>
    <dgm:cxn modelId="{69A2A3F6-7C0C-4A3E-83C8-010EB12D66AD}" type="presOf" srcId="{5AF5E28F-24EC-41A4-9BB9-BCFA4E3F3D52}" destId="{DEBCFBF8-91B4-425A-8BC3-74124FD38BA5}" srcOrd="1" destOrd="0" presId="urn:microsoft.com/office/officeart/2005/8/layout/hierarchy2#1"/>
    <dgm:cxn modelId="{3BA2B5A6-9F1F-4DAC-9FB0-BC1D06ABBC4D}" type="presOf" srcId="{8A95E257-C62F-47FD-ACD5-0304C747A02C}" destId="{C6DCADE4-CA4D-42D9-A464-9FF10C75D85C}" srcOrd="0" destOrd="0" presId="urn:microsoft.com/office/officeart/2005/8/layout/hierarchy2#1"/>
    <dgm:cxn modelId="{99854A1A-D46E-441F-969D-3E0FF50E3CAF}" type="presOf" srcId="{17E27902-F9EB-400C-86E6-4221D349F9CD}" destId="{CDE91F23-595C-4E41-9641-78B6474EAD5A}" srcOrd="0" destOrd="0" presId="urn:microsoft.com/office/officeart/2005/8/layout/hierarchy2#1"/>
    <dgm:cxn modelId="{1A1BF239-9298-4716-A7B0-98801F69636D}" type="presOf" srcId="{E6A503D8-66C2-4546-90D9-AD0AFE4DE769}" destId="{5811A09C-9E80-4439-98F3-B9B690FCA8F5}" srcOrd="1" destOrd="0" presId="urn:microsoft.com/office/officeart/2005/8/layout/hierarchy2#1"/>
    <dgm:cxn modelId="{7B77D4AB-C0F5-4DFD-8E32-E981BB74BF8F}" type="presOf" srcId="{F70A6F7D-44A3-4BB3-B181-10996BE155FB}" destId="{78F0EFED-CA8B-46E3-BFAF-4EBD48F1062B}" srcOrd="1" destOrd="0" presId="urn:microsoft.com/office/officeart/2005/8/layout/hierarchy2#1"/>
    <dgm:cxn modelId="{740B47CE-980A-4C87-ADF3-404807CEC751}" type="presOf" srcId="{40257D75-9DF4-4CBE-A296-2124D7CFD93F}" destId="{641A4F64-BDE8-4B9A-9A4C-1F4BE5515467}" srcOrd="1" destOrd="0" presId="urn:microsoft.com/office/officeart/2005/8/layout/hierarchy2#1"/>
    <dgm:cxn modelId="{36E92B18-7CE8-4AC4-B685-BFAB30DBB8F0}" type="presOf" srcId="{DA8F2C94-991D-4D13-905F-6E1C2AF3F959}" destId="{16CCCF5B-4D58-4F89-BA88-C1DA7F29FF72}" srcOrd="0" destOrd="0" presId="urn:microsoft.com/office/officeart/2005/8/layout/hierarchy2#1"/>
    <dgm:cxn modelId="{E795B2BD-F45B-41A8-AB36-E42F0B742CB2}" srcId="{5C46966E-92E8-4994-977E-2B294F6BDD53}" destId="{2AF3311A-5A0E-4CC4-BD50-6D6F9C3A03D1}" srcOrd="0" destOrd="0" parTransId="{EFD55D1E-F4DD-4E33-B765-75ED1036E6AF}" sibTransId="{9A7A8D5B-4480-48E1-8B8C-F00A18770480}"/>
    <dgm:cxn modelId="{5CA97B53-7033-4AC9-BDDF-B0BE0847FB56}" srcId="{8A95E257-C62F-47FD-ACD5-0304C747A02C}" destId="{764DEDA2-32B4-4A57-A95B-8ACA2ADDE594}" srcOrd="2" destOrd="0" parTransId="{90E0C5F6-2D96-488A-A103-5BCBD4551330}" sibTransId="{9548FC73-8BF2-43F1-A498-419C1F398D92}"/>
    <dgm:cxn modelId="{908E7A2B-A6EE-4E31-B668-1AE557B236E8}" type="presOf" srcId="{F09ABD62-C255-4455-A9F8-F44898CCF239}" destId="{A195C15A-F787-4245-894E-0A583DA964F9}" srcOrd="1" destOrd="0" presId="urn:microsoft.com/office/officeart/2005/8/layout/hierarchy2#1"/>
    <dgm:cxn modelId="{478D8D66-CD3D-4331-8E5B-3C1AAF41E70F}" srcId="{EAE8CE78-6882-4C23-BA57-60DACE05AB8E}" destId="{15F42643-9FD1-4D18-867B-EC108D8B1021}" srcOrd="3" destOrd="0" parTransId="{D9060930-0825-4835-937C-515195DF8AEF}" sibTransId="{E6E21CFD-643E-41C4-81C3-B07900BE27E7}"/>
    <dgm:cxn modelId="{E166DCA6-A78F-4122-9123-9A4F15C6BE7A}" type="presOf" srcId="{40257D75-9DF4-4CBE-A296-2124D7CFD93F}" destId="{9DAB901B-C817-463D-B5C4-BE4A7CAD15CE}" srcOrd="0" destOrd="0" presId="urn:microsoft.com/office/officeart/2005/8/layout/hierarchy2#1"/>
    <dgm:cxn modelId="{52444EB3-A8C0-4A62-88C8-4738A2B538F6}" srcId="{EAE8CE78-6882-4C23-BA57-60DACE05AB8E}" destId="{47B20265-2B8C-402F-9167-B0CB0FECF2F0}" srcOrd="2" destOrd="0" parTransId="{9A702F6B-1A3C-4CC8-8F02-F1995628B492}" sibTransId="{E0AE388A-46EB-403C-9E78-12205C431113}"/>
    <dgm:cxn modelId="{6A2A6060-4AB5-4CBC-960E-FD0ED803A52E}" type="presOf" srcId="{90E0C5F6-2D96-488A-A103-5BCBD4551330}" destId="{7EED249E-D941-4CB8-AA34-E03E7438B332}" srcOrd="1" destOrd="0" presId="urn:microsoft.com/office/officeart/2005/8/layout/hierarchy2#1"/>
    <dgm:cxn modelId="{5DDAE620-6FB7-4064-B245-60F73075836F}" srcId="{8A95E257-C62F-47FD-ACD5-0304C747A02C}" destId="{DA8F2C94-991D-4D13-905F-6E1C2AF3F959}" srcOrd="0" destOrd="0" parTransId="{46D214B1-B25E-4822-8B99-0C3DFE7F8468}" sibTransId="{AF5BC774-A2AF-48C5-A7A9-4E25A308C230}"/>
    <dgm:cxn modelId="{3059ABE9-3249-40F0-BFA1-D85C5EC06DF1}" srcId="{EAE8CE78-6882-4C23-BA57-60DACE05AB8E}" destId="{078E60C7-08F6-4CC7-ABD0-88A6EDB3D4E4}" srcOrd="1" destOrd="0" parTransId="{E6A503D8-66C2-4546-90D9-AD0AFE4DE769}" sibTransId="{25281C4B-4C89-4937-9B66-EF695857FC33}"/>
    <dgm:cxn modelId="{206190DE-9061-4B4B-B31A-EA49DDB5D4C4}" type="presOf" srcId="{79A6115E-057A-43F1-8E41-A17D18138558}" destId="{44268F7B-6187-44F0-9B99-4C6ABDD69AA2}" srcOrd="0" destOrd="0" presId="urn:microsoft.com/office/officeart/2005/8/layout/hierarchy2#1"/>
    <dgm:cxn modelId="{3CB9C96E-15C7-4741-933A-BF68152CEEE9}" srcId="{EAE8CE78-6882-4C23-BA57-60DACE05AB8E}" destId="{E18CAD5E-3326-44E3-9E8A-C3019C59EC69}" srcOrd="0" destOrd="0" parTransId="{40257D75-9DF4-4CBE-A296-2124D7CFD93F}" sibTransId="{B27BF0FC-490E-40F0-BBE5-08FE85A638F6}"/>
    <dgm:cxn modelId="{258F8428-2A96-4B05-B711-77EFCD8C3AE3}" type="presOf" srcId="{764DEDA2-32B4-4A57-A95B-8ACA2ADDE594}" destId="{21C62D77-D374-405E-8FF4-8DDC1AF2AA20}" srcOrd="0" destOrd="0" presId="urn:microsoft.com/office/officeart/2005/8/layout/hierarchy2#1"/>
    <dgm:cxn modelId="{54C0AC42-14AF-4FFD-B74D-EE89A1024334}" type="presOf" srcId="{D9060930-0825-4835-937C-515195DF8AEF}" destId="{D8E30DCE-9EDB-4643-B162-1A59505B7EED}" srcOrd="0" destOrd="0" presId="urn:microsoft.com/office/officeart/2005/8/layout/hierarchy2#1"/>
    <dgm:cxn modelId="{11227467-5691-4618-AD30-273FBC585C66}" type="presOf" srcId="{1CC2FEC4-7BCC-42B8-A2E6-57F0798160F5}" destId="{37EC3D20-0A03-44FA-8446-D0E504F80266}" srcOrd="0" destOrd="0" presId="urn:microsoft.com/office/officeart/2005/8/layout/hierarchy2#1"/>
    <dgm:cxn modelId="{9E10C552-7135-4670-89E9-F4F289C12806}" type="presOf" srcId="{9A702F6B-1A3C-4CC8-8F02-F1995628B492}" destId="{D57CA462-60A6-4893-8B6C-C452355FCC12}" srcOrd="1" destOrd="0" presId="urn:microsoft.com/office/officeart/2005/8/layout/hierarchy2#1"/>
    <dgm:cxn modelId="{A3D13F22-06B6-4461-8F1F-FF7A018CD773}" type="presOf" srcId="{F09ABD62-C255-4455-A9F8-F44898CCF239}" destId="{57D2C535-A641-413F-8BE1-5288E98C97B5}" srcOrd="0" destOrd="0" presId="urn:microsoft.com/office/officeart/2005/8/layout/hierarchy2#1"/>
    <dgm:cxn modelId="{4431B1B5-B5C4-4CDB-A3BA-263A8F5AD1E8}" type="presOf" srcId="{90E0C5F6-2D96-488A-A103-5BCBD4551330}" destId="{BB02FEEF-5B37-428B-B340-FD4B75991B8F}" srcOrd="0" destOrd="0" presId="urn:microsoft.com/office/officeart/2005/8/layout/hierarchy2#1"/>
    <dgm:cxn modelId="{CEB6AAD4-DB56-4641-90CD-24EC4396D55F}" type="presOf" srcId="{D00AD8C4-F446-4FFF-8B77-277BAAB5B268}" destId="{0E738B3B-3197-4B0A-9F45-CC433EE9DA95}" srcOrd="0" destOrd="0" presId="urn:microsoft.com/office/officeart/2005/8/layout/hierarchy2#1"/>
    <dgm:cxn modelId="{090BAE84-5D3D-48F7-B58F-E4CB69E269FC}" srcId="{89D2FD2D-66C6-4293-A3A5-77E720F8F66F}" destId="{17E27902-F9EB-400C-86E6-4221D349F9CD}" srcOrd="0" destOrd="0" parTransId="{79A6115E-057A-43F1-8E41-A17D18138558}" sibTransId="{6CB2D992-1F74-42ED-85A6-FDF047183589}"/>
    <dgm:cxn modelId="{80280A0A-9972-47A9-81BE-70D74F0C974B}" srcId="{89D2FD2D-66C6-4293-A3A5-77E720F8F66F}" destId="{01CABF45-08D3-4589-88E9-E5C9D73B07BC}" srcOrd="2" destOrd="0" parTransId="{F09ABD62-C255-4455-A9F8-F44898CCF239}" sibTransId="{71816C42-399C-4409-9C4B-0F06FB37881E}"/>
    <dgm:cxn modelId="{78D5754F-93E3-4227-B3F1-1B6F01F4CF95}" type="presOf" srcId="{078E60C7-08F6-4CC7-ABD0-88A6EDB3D4E4}" destId="{811C4F78-A819-4580-8AE5-949DD76DC82C}" srcOrd="0" destOrd="0" presId="urn:microsoft.com/office/officeart/2005/8/layout/hierarchy2#1"/>
    <dgm:cxn modelId="{1D4E14C9-66C2-4B9D-9DFD-031A4A831FC1}" srcId="{2AF3311A-5A0E-4CC4-BD50-6D6F9C3A03D1}" destId="{EAE8CE78-6882-4C23-BA57-60DACE05AB8E}" srcOrd="1" destOrd="0" parTransId="{DEA534AC-23F1-4BD6-9FAD-E91BEA373CF4}" sibTransId="{1C69692A-DF8E-4357-9D47-F6DB5C03A5C8}"/>
    <dgm:cxn modelId="{A1D1698E-A9C5-4C4D-9308-DEE468FCE574}" type="presOf" srcId="{2AF3311A-5A0E-4CC4-BD50-6D6F9C3A03D1}" destId="{5ABC6E49-A119-4CA7-91CF-CB385584F624}" srcOrd="0" destOrd="0" presId="urn:microsoft.com/office/officeart/2005/8/layout/hierarchy2#1"/>
    <dgm:cxn modelId="{AC1EF56A-EF3B-4E17-8F15-F8D1A601D661}" type="presOf" srcId="{6F65D94B-7C5D-4C56-A996-81C5D0B4DAFC}" destId="{4878098D-E1DF-4B93-B620-FC062D384076}" srcOrd="0" destOrd="0" presId="urn:microsoft.com/office/officeart/2005/8/layout/hierarchy2#1"/>
    <dgm:cxn modelId="{D0996515-70D9-41C9-81C3-D0D6A7AD138B}" type="presOf" srcId="{79A6115E-057A-43F1-8E41-A17D18138558}" destId="{3BAD516D-3655-4813-AB8B-62F510E93376}" srcOrd="1" destOrd="0" presId="urn:microsoft.com/office/officeart/2005/8/layout/hierarchy2#1"/>
    <dgm:cxn modelId="{CF3957F0-D958-41DE-AC3B-77FD6DABD6FE}" type="presOf" srcId="{DEA534AC-23F1-4BD6-9FAD-E91BEA373CF4}" destId="{27022EBD-A313-4496-9E36-879134D75682}" srcOrd="0" destOrd="0" presId="urn:microsoft.com/office/officeart/2005/8/layout/hierarchy2#1"/>
    <dgm:cxn modelId="{A25209AF-0265-4451-83D8-C844E572FAD6}" type="presOf" srcId="{15F42643-9FD1-4D18-867B-EC108D8B1021}" destId="{2CA11DF2-1BE8-460B-8281-6CE86A0BC085}" srcOrd="0" destOrd="0" presId="urn:microsoft.com/office/officeart/2005/8/layout/hierarchy2#1"/>
    <dgm:cxn modelId="{9244CE60-8215-48EC-9F37-37C2A5471EFA}" srcId="{2AF3311A-5A0E-4CC4-BD50-6D6F9C3A03D1}" destId="{89D2FD2D-66C6-4293-A3A5-77E720F8F66F}" srcOrd="2" destOrd="0" parTransId="{D00AD8C4-F446-4FFF-8B77-277BAAB5B268}" sibTransId="{92A626CC-8DB3-4E3C-808F-0D7539E64066}"/>
    <dgm:cxn modelId="{F08579AF-1DC1-4DE4-AD93-98CA835FD542}" type="presOf" srcId="{DEA534AC-23F1-4BD6-9FAD-E91BEA373CF4}" destId="{175231AC-CA01-497F-84C8-9E357885388C}" srcOrd="1" destOrd="0" presId="urn:microsoft.com/office/officeart/2005/8/layout/hierarchy2#1"/>
    <dgm:cxn modelId="{059DF8CC-2890-4423-A558-2C996BC182B6}" type="presOf" srcId="{46D214B1-B25E-4822-8B99-0C3DFE7F8468}" destId="{2EE4254D-BA4B-447C-8740-44D22197A3BA}" srcOrd="1" destOrd="0" presId="urn:microsoft.com/office/officeart/2005/8/layout/hierarchy2#1"/>
    <dgm:cxn modelId="{FE41EF56-A486-41FF-A66A-5B139699C166}" type="presOf" srcId="{D00AD8C4-F446-4FFF-8B77-277BAAB5B268}" destId="{50553008-456C-45C0-8F2E-C55658058062}" srcOrd="1" destOrd="0" presId="urn:microsoft.com/office/officeart/2005/8/layout/hierarchy2#1"/>
    <dgm:cxn modelId="{8DEC2298-B701-4587-8267-3FBC56E8514E}" type="presOf" srcId="{E18CAD5E-3326-44E3-9E8A-C3019C59EC69}" destId="{525C302D-77B8-45B7-961C-DCBA03A0718F}" srcOrd="0" destOrd="0" presId="urn:microsoft.com/office/officeart/2005/8/layout/hierarchy2#1"/>
    <dgm:cxn modelId="{CAE67BCF-7F95-4398-A959-584AC7FB756E}" type="presOf" srcId="{9A702F6B-1A3C-4CC8-8F02-F1995628B492}" destId="{D61F8DB2-01E1-4A52-8571-12F4F1ECF21D}" srcOrd="0" destOrd="0" presId="urn:microsoft.com/office/officeart/2005/8/layout/hierarchy2#1"/>
    <dgm:cxn modelId="{FEC41963-9658-4BA7-9E4A-94E04CE2E7C6}" type="presOf" srcId="{5AF5E28F-24EC-41A4-9BB9-BCFA4E3F3D52}" destId="{96C38CEC-7DD3-43FB-8A5E-BCF283EC44A3}" srcOrd="0" destOrd="0" presId="urn:microsoft.com/office/officeart/2005/8/layout/hierarchy2#1"/>
    <dgm:cxn modelId="{9C706CCD-6D25-45BE-9F0D-DFE6C7BDE7EB}" srcId="{8A95E257-C62F-47FD-ACD5-0304C747A02C}" destId="{6F65D94B-7C5D-4C56-A996-81C5D0B4DAFC}" srcOrd="1" destOrd="0" parTransId="{5AF5E28F-24EC-41A4-9BB9-BCFA4E3F3D52}" sibTransId="{DF9217A8-8EFB-49DB-99F9-F6E6FDF41F80}"/>
    <dgm:cxn modelId="{87E546D9-2302-4FA0-97E8-11B0ED55B69D}" type="presOf" srcId="{D37054BF-7A14-4A1D-9491-BB354FC0E40F}" destId="{883C9EEB-14E2-4182-9970-FD5836D488F2}" srcOrd="0" destOrd="0" presId="urn:microsoft.com/office/officeart/2005/8/layout/hierarchy2#1"/>
    <dgm:cxn modelId="{C7B00E0E-D862-4B8F-BFE0-8670D2258E4C}" type="presOf" srcId="{D37054BF-7A14-4A1D-9491-BB354FC0E40F}" destId="{7ABF9F32-51E6-45F5-8157-8DA3068FDADB}" srcOrd="1" destOrd="0" presId="urn:microsoft.com/office/officeart/2005/8/layout/hierarchy2#1"/>
    <dgm:cxn modelId="{D80DAF66-2664-4C3E-BBA4-14A110824993}" type="presOf" srcId="{01CABF45-08D3-4589-88E9-E5C9D73B07BC}" destId="{2C076667-90CB-4EB5-B230-FA1C6CC01EAE}" srcOrd="0" destOrd="0" presId="urn:microsoft.com/office/officeart/2005/8/layout/hierarchy2#1"/>
    <dgm:cxn modelId="{CC0EF313-3870-49AC-9C15-B38CBC1AA3F3}" type="presOf" srcId="{46D214B1-B25E-4822-8B99-0C3DFE7F8468}" destId="{597198A5-88C4-45FB-901D-D46E90F996C1}" srcOrd="0" destOrd="0" presId="urn:microsoft.com/office/officeart/2005/8/layout/hierarchy2#1"/>
    <dgm:cxn modelId="{F33391E9-63BB-44D8-9875-0F56D2E6DD05}" type="presOf" srcId="{47B20265-2B8C-402F-9167-B0CB0FECF2F0}" destId="{C1BA6000-E5C8-4DD0-9A68-E814685DD1EE}" srcOrd="0" destOrd="0" presId="urn:microsoft.com/office/officeart/2005/8/layout/hierarchy2#1"/>
    <dgm:cxn modelId="{C41CD92D-364F-4C87-87B2-7D6C6843644B}" type="presParOf" srcId="{A99E96F6-1BBD-4B5F-992D-A93C738FBAA6}" destId="{85199045-98F0-4F4F-B4B4-024F210B7255}" srcOrd="0" destOrd="0" presId="urn:microsoft.com/office/officeart/2005/8/layout/hierarchy2#1"/>
    <dgm:cxn modelId="{26040CDC-3D11-455A-B720-83D571F6939B}" type="presParOf" srcId="{85199045-98F0-4F4F-B4B4-024F210B7255}" destId="{5ABC6E49-A119-4CA7-91CF-CB385584F624}" srcOrd="0" destOrd="0" presId="urn:microsoft.com/office/officeart/2005/8/layout/hierarchy2#1"/>
    <dgm:cxn modelId="{ECC9B733-0F1F-4A57-99D5-1950927C8475}" type="presParOf" srcId="{85199045-98F0-4F4F-B4B4-024F210B7255}" destId="{A2CDEFB4-F5A0-4AB7-B537-E7A02053C42B}" srcOrd="1" destOrd="0" presId="urn:microsoft.com/office/officeart/2005/8/layout/hierarchy2#1"/>
    <dgm:cxn modelId="{EC130494-286A-44CD-981B-CE7F0C867A9B}" type="presParOf" srcId="{A2CDEFB4-F5A0-4AB7-B537-E7A02053C42B}" destId="{CBC551B3-3914-4E02-A3D2-AC4829C2FFE2}" srcOrd="0" destOrd="0" presId="urn:microsoft.com/office/officeart/2005/8/layout/hierarchy2#1"/>
    <dgm:cxn modelId="{592EA844-6B26-4F80-8646-98100894AE39}" type="presParOf" srcId="{CBC551B3-3914-4E02-A3D2-AC4829C2FFE2}" destId="{78F0EFED-CA8B-46E3-BFAF-4EBD48F1062B}" srcOrd="0" destOrd="0" presId="urn:microsoft.com/office/officeart/2005/8/layout/hierarchy2#1"/>
    <dgm:cxn modelId="{8F5CB503-E919-4869-9EAF-EDDD4330F7CB}" type="presParOf" srcId="{A2CDEFB4-F5A0-4AB7-B537-E7A02053C42B}" destId="{082846AD-CD85-4751-A364-365868ED678C}" srcOrd="1" destOrd="0" presId="urn:microsoft.com/office/officeart/2005/8/layout/hierarchy2#1"/>
    <dgm:cxn modelId="{654E47E1-AE81-4249-8006-0B1015A9D21C}" type="presParOf" srcId="{082846AD-CD85-4751-A364-365868ED678C}" destId="{C6DCADE4-CA4D-42D9-A464-9FF10C75D85C}" srcOrd="0" destOrd="0" presId="urn:microsoft.com/office/officeart/2005/8/layout/hierarchy2#1"/>
    <dgm:cxn modelId="{EB79FFBE-81BA-48F8-BB37-B26ABCA185B8}" type="presParOf" srcId="{082846AD-CD85-4751-A364-365868ED678C}" destId="{1C2E990D-1B24-441F-AD50-8BD43764BA27}" srcOrd="1" destOrd="0" presId="urn:microsoft.com/office/officeart/2005/8/layout/hierarchy2#1"/>
    <dgm:cxn modelId="{C756BAFD-F58F-464C-ADB6-30DBB6464746}" type="presParOf" srcId="{1C2E990D-1B24-441F-AD50-8BD43764BA27}" destId="{597198A5-88C4-45FB-901D-D46E90F996C1}" srcOrd="0" destOrd="0" presId="urn:microsoft.com/office/officeart/2005/8/layout/hierarchy2#1"/>
    <dgm:cxn modelId="{4C14717F-F4FD-497D-94E5-9A25E7440921}" type="presParOf" srcId="{597198A5-88C4-45FB-901D-D46E90F996C1}" destId="{2EE4254D-BA4B-447C-8740-44D22197A3BA}" srcOrd="0" destOrd="0" presId="urn:microsoft.com/office/officeart/2005/8/layout/hierarchy2#1"/>
    <dgm:cxn modelId="{000FC78A-A7AB-4B33-81FD-EB7EE1E87C53}" type="presParOf" srcId="{1C2E990D-1B24-441F-AD50-8BD43764BA27}" destId="{A02C8FEE-2C47-416E-B22D-189BE4CE403D}" srcOrd="1" destOrd="0" presId="urn:microsoft.com/office/officeart/2005/8/layout/hierarchy2#1"/>
    <dgm:cxn modelId="{BF647F2F-EFF2-4FA0-ADD3-CD46147EFDD8}" type="presParOf" srcId="{A02C8FEE-2C47-416E-B22D-189BE4CE403D}" destId="{16CCCF5B-4D58-4F89-BA88-C1DA7F29FF72}" srcOrd="0" destOrd="0" presId="urn:microsoft.com/office/officeart/2005/8/layout/hierarchy2#1"/>
    <dgm:cxn modelId="{F08D99E2-5742-405A-803C-769D596B3617}" type="presParOf" srcId="{A02C8FEE-2C47-416E-B22D-189BE4CE403D}" destId="{6167B2AA-58EE-49A0-8453-CF0F794112D4}" srcOrd="1" destOrd="0" presId="urn:microsoft.com/office/officeart/2005/8/layout/hierarchy2#1"/>
    <dgm:cxn modelId="{AFC0C346-B79A-4052-8934-F9741BC9FE89}" type="presParOf" srcId="{1C2E990D-1B24-441F-AD50-8BD43764BA27}" destId="{96C38CEC-7DD3-43FB-8A5E-BCF283EC44A3}" srcOrd="2" destOrd="0" presId="urn:microsoft.com/office/officeart/2005/8/layout/hierarchy2#1"/>
    <dgm:cxn modelId="{17810855-F091-4071-9E82-41EA9DEB0347}" type="presParOf" srcId="{96C38CEC-7DD3-43FB-8A5E-BCF283EC44A3}" destId="{DEBCFBF8-91B4-425A-8BC3-74124FD38BA5}" srcOrd="0" destOrd="0" presId="urn:microsoft.com/office/officeart/2005/8/layout/hierarchy2#1"/>
    <dgm:cxn modelId="{8980BAAD-1A76-4261-BC97-32D9D7E5C517}" type="presParOf" srcId="{1C2E990D-1B24-441F-AD50-8BD43764BA27}" destId="{5C9F361A-B9F1-4735-BB62-F31B9718CFBB}" srcOrd="3" destOrd="0" presId="urn:microsoft.com/office/officeart/2005/8/layout/hierarchy2#1"/>
    <dgm:cxn modelId="{099829AB-2933-406B-BDD4-D28826F6C925}" type="presParOf" srcId="{5C9F361A-B9F1-4735-BB62-F31B9718CFBB}" destId="{4878098D-E1DF-4B93-B620-FC062D384076}" srcOrd="0" destOrd="0" presId="urn:microsoft.com/office/officeart/2005/8/layout/hierarchy2#1"/>
    <dgm:cxn modelId="{61DEE9BF-95E6-4535-AE4A-22DA559A9CAE}" type="presParOf" srcId="{5C9F361A-B9F1-4735-BB62-F31B9718CFBB}" destId="{27EDF453-6C70-4BEE-8D90-ADAD6FF8B5B3}" srcOrd="1" destOrd="0" presId="urn:microsoft.com/office/officeart/2005/8/layout/hierarchy2#1"/>
    <dgm:cxn modelId="{85006673-842F-4C9D-940F-78B9FEBA73FC}" type="presParOf" srcId="{1C2E990D-1B24-441F-AD50-8BD43764BA27}" destId="{BB02FEEF-5B37-428B-B340-FD4B75991B8F}" srcOrd="4" destOrd="0" presId="urn:microsoft.com/office/officeart/2005/8/layout/hierarchy2#1"/>
    <dgm:cxn modelId="{B57435FB-C27A-4DC3-AED9-993769FA0390}" type="presParOf" srcId="{BB02FEEF-5B37-428B-B340-FD4B75991B8F}" destId="{7EED249E-D941-4CB8-AA34-E03E7438B332}" srcOrd="0" destOrd="0" presId="urn:microsoft.com/office/officeart/2005/8/layout/hierarchy2#1"/>
    <dgm:cxn modelId="{FED0FA77-079A-429F-8841-0512EAC81376}" type="presParOf" srcId="{1C2E990D-1B24-441F-AD50-8BD43764BA27}" destId="{DD175123-48D0-4344-BFCD-0494ADF8C3C3}" srcOrd="5" destOrd="0" presId="urn:microsoft.com/office/officeart/2005/8/layout/hierarchy2#1"/>
    <dgm:cxn modelId="{54A39E76-04B8-45F2-A567-5BEE6BCD7E78}" type="presParOf" srcId="{DD175123-48D0-4344-BFCD-0494ADF8C3C3}" destId="{21C62D77-D374-405E-8FF4-8DDC1AF2AA20}" srcOrd="0" destOrd="0" presId="urn:microsoft.com/office/officeart/2005/8/layout/hierarchy2#1"/>
    <dgm:cxn modelId="{316D5C8B-6398-4524-89F7-3A6A5917F300}" type="presParOf" srcId="{DD175123-48D0-4344-BFCD-0494ADF8C3C3}" destId="{F3480E5F-9169-45F0-9E73-685025670DAE}" srcOrd="1" destOrd="0" presId="urn:microsoft.com/office/officeart/2005/8/layout/hierarchy2#1"/>
    <dgm:cxn modelId="{CCC8DFEB-7F51-4200-96C9-2117B61EEA91}" type="presParOf" srcId="{A2CDEFB4-F5A0-4AB7-B537-E7A02053C42B}" destId="{27022EBD-A313-4496-9E36-879134D75682}" srcOrd="2" destOrd="0" presId="urn:microsoft.com/office/officeart/2005/8/layout/hierarchy2#1"/>
    <dgm:cxn modelId="{6D61F9C3-8005-4EAE-83AF-4992F20B0A1C}" type="presParOf" srcId="{27022EBD-A313-4496-9E36-879134D75682}" destId="{175231AC-CA01-497F-84C8-9E357885388C}" srcOrd="0" destOrd="0" presId="urn:microsoft.com/office/officeart/2005/8/layout/hierarchy2#1"/>
    <dgm:cxn modelId="{DAD7EB3A-6581-4E6A-8687-C1CB9CD51694}" type="presParOf" srcId="{A2CDEFB4-F5A0-4AB7-B537-E7A02053C42B}" destId="{B3409228-8EAC-41DB-A536-595198EA13E5}" srcOrd="3" destOrd="0" presId="urn:microsoft.com/office/officeart/2005/8/layout/hierarchy2#1"/>
    <dgm:cxn modelId="{AFC3B6E8-CEE8-4E39-9E52-C3671028E81A}" type="presParOf" srcId="{B3409228-8EAC-41DB-A536-595198EA13E5}" destId="{71FE6320-2F46-4AAC-BCAC-9688D3DA2851}" srcOrd="0" destOrd="0" presId="urn:microsoft.com/office/officeart/2005/8/layout/hierarchy2#1"/>
    <dgm:cxn modelId="{1605AB37-BD8E-4B97-9E07-711038DB54F6}" type="presParOf" srcId="{B3409228-8EAC-41DB-A536-595198EA13E5}" destId="{A57EE568-2C2D-41DE-A626-2B5D40E78115}" srcOrd="1" destOrd="0" presId="urn:microsoft.com/office/officeart/2005/8/layout/hierarchy2#1"/>
    <dgm:cxn modelId="{F9ECF55C-371E-4136-A2F7-3EF667A51FBB}" type="presParOf" srcId="{A57EE568-2C2D-41DE-A626-2B5D40E78115}" destId="{9DAB901B-C817-463D-B5C4-BE4A7CAD15CE}" srcOrd="0" destOrd="0" presId="urn:microsoft.com/office/officeart/2005/8/layout/hierarchy2#1"/>
    <dgm:cxn modelId="{9AF9102A-CCC9-40BA-869B-23EAEEB0B38C}" type="presParOf" srcId="{9DAB901B-C817-463D-B5C4-BE4A7CAD15CE}" destId="{641A4F64-BDE8-4B9A-9A4C-1F4BE5515467}" srcOrd="0" destOrd="0" presId="urn:microsoft.com/office/officeart/2005/8/layout/hierarchy2#1"/>
    <dgm:cxn modelId="{46B9FF86-8548-4A3B-BE87-93AE317783B9}" type="presParOf" srcId="{A57EE568-2C2D-41DE-A626-2B5D40E78115}" destId="{B667693C-1078-4C74-8CE1-529A85CDDF1B}" srcOrd="1" destOrd="0" presId="urn:microsoft.com/office/officeart/2005/8/layout/hierarchy2#1"/>
    <dgm:cxn modelId="{0F2D2B41-AECB-4D6E-A4FB-D45CA88A5793}" type="presParOf" srcId="{B667693C-1078-4C74-8CE1-529A85CDDF1B}" destId="{525C302D-77B8-45B7-961C-DCBA03A0718F}" srcOrd="0" destOrd="0" presId="urn:microsoft.com/office/officeart/2005/8/layout/hierarchy2#1"/>
    <dgm:cxn modelId="{90B2237F-4AE7-4E5E-81AD-B2A6F09C0883}" type="presParOf" srcId="{B667693C-1078-4C74-8CE1-529A85CDDF1B}" destId="{51BD2146-1E12-4232-AAEF-4AE6CFCAFEC3}" srcOrd="1" destOrd="0" presId="urn:microsoft.com/office/officeart/2005/8/layout/hierarchy2#1"/>
    <dgm:cxn modelId="{501174EF-72CD-4A70-A4B9-1A2C946FED3B}" type="presParOf" srcId="{A57EE568-2C2D-41DE-A626-2B5D40E78115}" destId="{7C476E79-F084-4132-B2FB-7E6077982F9E}" srcOrd="2" destOrd="0" presId="urn:microsoft.com/office/officeart/2005/8/layout/hierarchy2#1"/>
    <dgm:cxn modelId="{9EDFC765-A968-4C70-9297-65F0B89E13B2}" type="presParOf" srcId="{7C476E79-F084-4132-B2FB-7E6077982F9E}" destId="{5811A09C-9E80-4439-98F3-B9B690FCA8F5}" srcOrd="0" destOrd="0" presId="urn:microsoft.com/office/officeart/2005/8/layout/hierarchy2#1"/>
    <dgm:cxn modelId="{A8FE8FF3-567A-442D-9817-5AA883EE943A}" type="presParOf" srcId="{A57EE568-2C2D-41DE-A626-2B5D40E78115}" destId="{F3154C07-1707-4DB2-9425-966A3A48D636}" srcOrd="3" destOrd="0" presId="urn:microsoft.com/office/officeart/2005/8/layout/hierarchy2#1"/>
    <dgm:cxn modelId="{02B00362-98F0-40B8-8966-B03EC9F05E0E}" type="presParOf" srcId="{F3154C07-1707-4DB2-9425-966A3A48D636}" destId="{811C4F78-A819-4580-8AE5-949DD76DC82C}" srcOrd="0" destOrd="0" presId="urn:microsoft.com/office/officeart/2005/8/layout/hierarchy2#1"/>
    <dgm:cxn modelId="{F097941B-4413-4740-8095-A574EE8D924C}" type="presParOf" srcId="{F3154C07-1707-4DB2-9425-966A3A48D636}" destId="{B95A00E5-5296-4DE1-9D0A-42FAAAA09BEA}" srcOrd="1" destOrd="0" presId="urn:microsoft.com/office/officeart/2005/8/layout/hierarchy2#1"/>
    <dgm:cxn modelId="{EF4CF787-6494-489C-BCB8-2F968D50E46C}" type="presParOf" srcId="{A57EE568-2C2D-41DE-A626-2B5D40E78115}" destId="{D61F8DB2-01E1-4A52-8571-12F4F1ECF21D}" srcOrd="4" destOrd="0" presId="urn:microsoft.com/office/officeart/2005/8/layout/hierarchy2#1"/>
    <dgm:cxn modelId="{1430C926-D04B-467B-9E03-212337D65379}" type="presParOf" srcId="{D61F8DB2-01E1-4A52-8571-12F4F1ECF21D}" destId="{D57CA462-60A6-4893-8B6C-C452355FCC12}" srcOrd="0" destOrd="0" presId="urn:microsoft.com/office/officeart/2005/8/layout/hierarchy2#1"/>
    <dgm:cxn modelId="{F2BB800F-A890-42E9-AB2A-779FCCF4E17B}" type="presParOf" srcId="{A57EE568-2C2D-41DE-A626-2B5D40E78115}" destId="{93722BCE-EBAD-4B29-B311-D9EE70482FCE}" srcOrd="5" destOrd="0" presId="urn:microsoft.com/office/officeart/2005/8/layout/hierarchy2#1"/>
    <dgm:cxn modelId="{6165C986-4EA3-460B-98A7-25B0D192F264}" type="presParOf" srcId="{93722BCE-EBAD-4B29-B311-D9EE70482FCE}" destId="{C1BA6000-E5C8-4DD0-9A68-E814685DD1EE}" srcOrd="0" destOrd="0" presId="urn:microsoft.com/office/officeart/2005/8/layout/hierarchy2#1"/>
    <dgm:cxn modelId="{FA16FB3F-7C9E-4A81-B1C0-12BBED6AEB3F}" type="presParOf" srcId="{93722BCE-EBAD-4B29-B311-D9EE70482FCE}" destId="{7CD9BA98-2DF6-4335-90F2-FF1EC6B4F582}" srcOrd="1" destOrd="0" presId="urn:microsoft.com/office/officeart/2005/8/layout/hierarchy2#1"/>
    <dgm:cxn modelId="{C5AB20BD-C466-4AA1-B1D2-91FEFBF7C8C8}" type="presParOf" srcId="{A57EE568-2C2D-41DE-A626-2B5D40E78115}" destId="{D8E30DCE-9EDB-4643-B162-1A59505B7EED}" srcOrd="6" destOrd="0" presId="urn:microsoft.com/office/officeart/2005/8/layout/hierarchy2#1"/>
    <dgm:cxn modelId="{0C4B4474-A711-4FBC-B382-86A61FC66154}" type="presParOf" srcId="{D8E30DCE-9EDB-4643-B162-1A59505B7EED}" destId="{567DC20F-745F-4813-AD77-2D18B76FB1C3}" srcOrd="0" destOrd="0" presId="urn:microsoft.com/office/officeart/2005/8/layout/hierarchy2#1"/>
    <dgm:cxn modelId="{C7CFD4CF-8AE5-460A-BDB7-57895E583717}" type="presParOf" srcId="{A57EE568-2C2D-41DE-A626-2B5D40E78115}" destId="{AA49E4C5-A6AC-432C-83AB-5C8040363E58}" srcOrd="7" destOrd="0" presId="urn:microsoft.com/office/officeart/2005/8/layout/hierarchy2#1"/>
    <dgm:cxn modelId="{CB677661-42FC-40A8-A170-9584C7A087ED}" type="presParOf" srcId="{AA49E4C5-A6AC-432C-83AB-5C8040363E58}" destId="{2CA11DF2-1BE8-460B-8281-6CE86A0BC085}" srcOrd="0" destOrd="0" presId="urn:microsoft.com/office/officeart/2005/8/layout/hierarchy2#1"/>
    <dgm:cxn modelId="{DE3C29B8-372E-4C84-8CCF-83FF315F2393}" type="presParOf" srcId="{AA49E4C5-A6AC-432C-83AB-5C8040363E58}" destId="{89C1E6E8-18A9-41D4-BA45-E6F99685B3D8}" srcOrd="1" destOrd="0" presId="urn:microsoft.com/office/officeart/2005/8/layout/hierarchy2#1"/>
    <dgm:cxn modelId="{C9373996-2D82-422C-B850-31EE6FAF548F}" type="presParOf" srcId="{A2CDEFB4-F5A0-4AB7-B537-E7A02053C42B}" destId="{0E738B3B-3197-4B0A-9F45-CC433EE9DA95}" srcOrd="4" destOrd="0" presId="urn:microsoft.com/office/officeart/2005/8/layout/hierarchy2#1"/>
    <dgm:cxn modelId="{B4A97523-A5EE-4A74-9C70-3B5111548238}" type="presParOf" srcId="{0E738B3B-3197-4B0A-9F45-CC433EE9DA95}" destId="{50553008-456C-45C0-8F2E-C55658058062}" srcOrd="0" destOrd="0" presId="urn:microsoft.com/office/officeart/2005/8/layout/hierarchy2#1"/>
    <dgm:cxn modelId="{CF28B727-0A60-45BF-8047-84D28EB328ED}" type="presParOf" srcId="{A2CDEFB4-F5A0-4AB7-B537-E7A02053C42B}" destId="{AAE3DCFE-72C2-48DE-A88B-61EF7D6370ED}" srcOrd="5" destOrd="0" presId="urn:microsoft.com/office/officeart/2005/8/layout/hierarchy2#1"/>
    <dgm:cxn modelId="{C22B3C9D-43C7-4E3F-BCBE-4712236B35A1}" type="presParOf" srcId="{AAE3DCFE-72C2-48DE-A88B-61EF7D6370ED}" destId="{1C57FD4A-F9D0-478A-B827-0BE0334303DD}" srcOrd="0" destOrd="0" presId="urn:microsoft.com/office/officeart/2005/8/layout/hierarchy2#1"/>
    <dgm:cxn modelId="{462C1ACF-A568-47D1-BC51-AE149D41F6AB}" type="presParOf" srcId="{AAE3DCFE-72C2-48DE-A88B-61EF7D6370ED}" destId="{6C24BC47-5DC0-4E40-8E82-C4DC15F4E48E}" srcOrd="1" destOrd="0" presId="urn:microsoft.com/office/officeart/2005/8/layout/hierarchy2#1"/>
    <dgm:cxn modelId="{E0309609-E42C-42A3-9CEB-2590AD4AF53D}" type="presParOf" srcId="{6C24BC47-5DC0-4E40-8E82-C4DC15F4E48E}" destId="{44268F7B-6187-44F0-9B99-4C6ABDD69AA2}" srcOrd="0" destOrd="0" presId="urn:microsoft.com/office/officeart/2005/8/layout/hierarchy2#1"/>
    <dgm:cxn modelId="{1864E594-2F0D-4581-A278-C74C04FDEF3C}" type="presParOf" srcId="{44268F7B-6187-44F0-9B99-4C6ABDD69AA2}" destId="{3BAD516D-3655-4813-AB8B-62F510E93376}" srcOrd="0" destOrd="0" presId="urn:microsoft.com/office/officeart/2005/8/layout/hierarchy2#1"/>
    <dgm:cxn modelId="{7A99519F-983C-44A1-9BF5-CECFBA52746C}" type="presParOf" srcId="{6C24BC47-5DC0-4E40-8E82-C4DC15F4E48E}" destId="{5813D002-6392-407B-AC64-63D3AD2CF858}" srcOrd="1" destOrd="0" presId="urn:microsoft.com/office/officeart/2005/8/layout/hierarchy2#1"/>
    <dgm:cxn modelId="{B3644FC2-2A34-479F-A288-8867A6D5B9DF}" type="presParOf" srcId="{5813D002-6392-407B-AC64-63D3AD2CF858}" destId="{CDE91F23-595C-4E41-9641-78B6474EAD5A}" srcOrd="0" destOrd="0" presId="urn:microsoft.com/office/officeart/2005/8/layout/hierarchy2#1"/>
    <dgm:cxn modelId="{FA0A592E-A749-4B48-A652-413D3F2146D9}" type="presParOf" srcId="{5813D002-6392-407B-AC64-63D3AD2CF858}" destId="{DE5C4D1E-699A-4E10-8AA1-ECEE79B5441C}" srcOrd="1" destOrd="0" presId="urn:microsoft.com/office/officeart/2005/8/layout/hierarchy2#1"/>
    <dgm:cxn modelId="{E83DD2C7-710A-4ECD-9D37-C26BEE039320}" type="presParOf" srcId="{6C24BC47-5DC0-4E40-8E82-C4DC15F4E48E}" destId="{883C9EEB-14E2-4182-9970-FD5836D488F2}" srcOrd="2" destOrd="0" presId="urn:microsoft.com/office/officeart/2005/8/layout/hierarchy2#1"/>
    <dgm:cxn modelId="{3FAF2E83-2DA4-4AFD-A1C3-9639350B68F3}" type="presParOf" srcId="{883C9EEB-14E2-4182-9970-FD5836D488F2}" destId="{7ABF9F32-51E6-45F5-8157-8DA3068FDADB}" srcOrd="0" destOrd="0" presId="urn:microsoft.com/office/officeart/2005/8/layout/hierarchy2#1"/>
    <dgm:cxn modelId="{33467AF5-04FF-4E4E-ADBF-F16E20A4016C}" type="presParOf" srcId="{6C24BC47-5DC0-4E40-8E82-C4DC15F4E48E}" destId="{138A7C66-820B-4049-A2F3-9DD143603624}" srcOrd="3" destOrd="0" presId="urn:microsoft.com/office/officeart/2005/8/layout/hierarchy2#1"/>
    <dgm:cxn modelId="{5AB78BD2-EF90-42D9-8955-87797F02BF48}" type="presParOf" srcId="{138A7C66-820B-4049-A2F3-9DD143603624}" destId="{37EC3D20-0A03-44FA-8446-D0E504F80266}" srcOrd="0" destOrd="0" presId="urn:microsoft.com/office/officeart/2005/8/layout/hierarchy2#1"/>
    <dgm:cxn modelId="{3ABE7E10-2AC1-463E-8391-D3B2396385F7}" type="presParOf" srcId="{138A7C66-820B-4049-A2F3-9DD143603624}" destId="{57A3143C-BA8B-42FB-B677-858A522ADA04}" srcOrd="1" destOrd="0" presId="urn:microsoft.com/office/officeart/2005/8/layout/hierarchy2#1"/>
    <dgm:cxn modelId="{28FF4820-9A7B-4B86-9461-0408B5D150DD}" type="presParOf" srcId="{6C24BC47-5DC0-4E40-8E82-C4DC15F4E48E}" destId="{57D2C535-A641-413F-8BE1-5288E98C97B5}" srcOrd="4" destOrd="0" presId="urn:microsoft.com/office/officeart/2005/8/layout/hierarchy2#1"/>
    <dgm:cxn modelId="{34AA19B7-0586-48F0-867C-B53BE951A031}" type="presParOf" srcId="{57D2C535-A641-413F-8BE1-5288E98C97B5}" destId="{A195C15A-F787-4245-894E-0A583DA964F9}" srcOrd="0" destOrd="0" presId="urn:microsoft.com/office/officeart/2005/8/layout/hierarchy2#1"/>
    <dgm:cxn modelId="{065AA796-F099-4ABD-B6C8-F3F1E1BAEA7C}" type="presParOf" srcId="{6C24BC47-5DC0-4E40-8E82-C4DC15F4E48E}" destId="{1A4D0CBE-84C5-4286-B2B6-4A354EC42C37}" srcOrd="5" destOrd="0" presId="urn:microsoft.com/office/officeart/2005/8/layout/hierarchy2#1"/>
    <dgm:cxn modelId="{69618E32-D0C7-4B90-B73C-281887BB107A}" type="presParOf" srcId="{1A4D0CBE-84C5-4286-B2B6-4A354EC42C37}" destId="{2C076667-90CB-4EB5-B230-FA1C6CC01EAE}" srcOrd="0" destOrd="0" presId="urn:microsoft.com/office/officeart/2005/8/layout/hierarchy2#1"/>
    <dgm:cxn modelId="{177C9BCB-A111-45A9-9BBC-722B0132F77B}" type="presParOf" srcId="{1A4D0CBE-84C5-4286-B2B6-4A354EC42C37}" destId="{0BDDC1CB-9B0F-4080-AB62-7189C8D08474}" srcOrd="1" destOrd="0" presId="urn:microsoft.com/office/officeart/2005/8/layout/hierarchy2#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46966E-92E8-4994-977E-2B294F6BDD53}" type="doc">
      <dgm:prSet loTypeId="urn:microsoft.com/office/officeart/2005/8/layout/hierarchy2#2" loCatId="hierarchy" qsTypeId="urn:microsoft.com/office/officeart/2005/8/quickstyle/simple3#2" qsCatId="simple" csTypeId="urn:microsoft.com/office/officeart/2005/8/colors/accent1_2#1" csCatId="accent1" phldr="1"/>
      <dgm:spPr/>
      <dgm:t>
        <a:bodyPr/>
        <a:lstStyle/>
        <a:p>
          <a:endParaRPr lang="zh-CN" altLang="en-US"/>
        </a:p>
      </dgm:t>
    </dgm:pt>
    <dgm:pt modelId="{2AF3311A-5A0E-4CC4-BD50-6D6F9C3A03D1}">
      <dgm:prSet phldrT="[文本]" custT="1"/>
      <dgm:spPr>
        <a:solidFill>
          <a:schemeClr val="accent2">
            <a:lumMod val="60000"/>
            <a:lumOff val="40000"/>
          </a:schemeClr>
        </a:solidFill>
      </dgm:spPr>
      <dgm:t>
        <a:bodyPr/>
        <a:lstStyle/>
        <a:p>
          <a:r>
            <a:rPr lang="zh-CN" sz="2000" b="1" dirty="0" smtClean="0"/>
            <a:t>教师</a:t>
          </a:r>
          <a:r>
            <a:rPr lang="zh-CN" altLang="en-US" sz="2000" b="1" dirty="0" smtClean="0">
              <a:latin typeface="+mn-ea"/>
              <a:ea typeface="+mn-ea"/>
            </a:rPr>
            <a:t>国际化</a:t>
          </a:r>
          <a:endParaRPr lang="zh-CN" altLang="en-US" sz="2000" dirty="0">
            <a:latin typeface="+mn-ea"/>
            <a:ea typeface="+mn-ea"/>
          </a:endParaRPr>
        </a:p>
      </dgm:t>
    </dgm:pt>
    <dgm:pt modelId="{EFD55D1E-F4DD-4E33-B765-75ED1036E6AF}" type="parTrans" cxnId="{E795B2BD-F45B-41A8-AB36-E42F0B742CB2}">
      <dgm:prSet/>
      <dgm:spPr/>
      <dgm:t>
        <a:bodyPr/>
        <a:lstStyle/>
        <a:p>
          <a:endParaRPr lang="zh-CN" altLang="en-US" sz="1600">
            <a:latin typeface="+mn-ea"/>
            <a:ea typeface="+mn-ea"/>
          </a:endParaRPr>
        </a:p>
      </dgm:t>
    </dgm:pt>
    <dgm:pt modelId="{9A7A8D5B-4480-48E1-8B8C-F00A18770480}" type="sibTrans" cxnId="{E795B2BD-F45B-41A8-AB36-E42F0B742CB2}">
      <dgm:prSet/>
      <dgm:spPr/>
      <dgm:t>
        <a:bodyPr/>
        <a:lstStyle/>
        <a:p>
          <a:endParaRPr lang="zh-CN" altLang="en-US" sz="1600">
            <a:latin typeface="+mn-ea"/>
            <a:ea typeface="+mn-ea"/>
          </a:endParaRPr>
        </a:p>
      </dgm:t>
    </dgm:pt>
    <dgm:pt modelId="{8A95E257-C62F-47FD-ACD5-0304C747A02C}">
      <dgm:prSet phldrT="[文本]" custT="1"/>
      <dgm:spPr>
        <a:solidFill>
          <a:schemeClr val="tx2">
            <a:lumMod val="40000"/>
            <a:lumOff val="60000"/>
          </a:schemeClr>
        </a:solidFill>
      </dgm:spPr>
      <dgm:t>
        <a:bodyPr/>
        <a:lstStyle/>
        <a:p>
          <a:r>
            <a:rPr lang="zh-CN" sz="1600" dirty="0" smtClean="0"/>
            <a:t>教师交流</a:t>
          </a:r>
          <a:endParaRPr lang="zh-CN" altLang="en-US" sz="1600" dirty="0">
            <a:latin typeface="+mn-ea"/>
            <a:ea typeface="+mn-ea"/>
          </a:endParaRPr>
        </a:p>
      </dgm:t>
    </dgm:pt>
    <dgm:pt modelId="{F70A6F7D-44A3-4BB3-B181-10996BE155FB}" type="parTrans" cxnId="{053949F8-913C-4868-BCE3-E7172B84EA38}">
      <dgm:prSet custT="1"/>
      <dgm:spPr/>
      <dgm:t>
        <a:bodyPr/>
        <a:lstStyle/>
        <a:p>
          <a:endParaRPr lang="zh-CN" altLang="en-US" sz="1600">
            <a:latin typeface="+mn-ea"/>
            <a:ea typeface="+mn-ea"/>
          </a:endParaRPr>
        </a:p>
      </dgm:t>
    </dgm:pt>
    <dgm:pt modelId="{E8B7D941-66C8-4AF0-8DAF-23E99906C9BC}" type="sibTrans" cxnId="{053949F8-913C-4868-BCE3-E7172B84EA38}">
      <dgm:prSet/>
      <dgm:spPr/>
      <dgm:t>
        <a:bodyPr/>
        <a:lstStyle/>
        <a:p>
          <a:endParaRPr lang="zh-CN" altLang="en-US" sz="1600">
            <a:latin typeface="+mn-ea"/>
            <a:ea typeface="+mn-ea"/>
          </a:endParaRPr>
        </a:p>
      </dgm:t>
    </dgm:pt>
    <dgm:pt modelId="{764DEDA2-32B4-4A57-A95B-8ACA2ADDE594}">
      <dgm:prSet phldrT="[文本]" custT="1"/>
      <dgm:spPr/>
      <dgm:t>
        <a:bodyPr/>
        <a:lstStyle/>
        <a:p>
          <a:r>
            <a:rPr lang="zh-CN" sz="1600" dirty="0" smtClean="0"/>
            <a:t>国外合作研究人数</a:t>
          </a:r>
          <a:endParaRPr lang="zh-CN" altLang="en-US" sz="1600" dirty="0">
            <a:latin typeface="+mn-ea"/>
            <a:ea typeface="+mn-ea"/>
          </a:endParaRPr>
        </a:p>
      </dgm:t>
    </dgm:pt>
    <dgm:pt modelId="{90E0C5F6-2D96-488A-A103-5BCBD4551330}" type="parTrans" cxnId="{5CA97B53-7033-4AC9-BDDF-B0BE0847FB56}">
      <dgm:prSet custT="1"/>
      <dgm:spPr/>
      <dgm:t>
        <a:bodyPr/>
        <a:lstStyle/>
        <a:p>
          <a:endParaRPr lang="zh-CN" altLang="en-US" sz="1600">
            <a:latin typeface="+mn-ea"/>
            <a:ea typeface="+mn-ea"/>
          </a:endParaRPr>
        </a:p>
      </dgm:t>
    </dgm:pt>
    <dgm:pt modelId="{9548FC73-8BF2-43F1-A498-419C1F398D92}" type="sibTrans" cxnId="{5CA97B53-7033-4AC9-BDDF-B0BE0847FB56}">
      <dgm:prSet/>
      <dgm:spPr/>
      <dgm:t>
        <a:bodyPr/>
        <a:lstStyle/>
        <a:p>
          <a:endParaRPr lang="zh-CN" altLang="en-US" sz="1600">
            <a:latin typeface="+mn-ea"/>
            <a:ea typeface="+mn-ea"/>
          </a:endParaRPr>
        </a:p>
      </dgm:t>
    </dgm:pt>
    <dgm:pt modelId="{89D2FD2D-66C6-4293-A3A5-77E720F8F66F}">
      <dgm:prSet phldrT="[文本]" custT="1"/>
      <dgm:spPr>
        <a:solidFill>
          <a:schemeClr val="tx2">
            <a:lumMod val="40000"/>
            <a:lumOff val="60000"/>
          </a:schemeClr>
        </a:solidFill>
      </dgm:spPr>
      <dgm:t>
        <a:bodyPr/>
        <a:lstStyle/>
        <a:p>
          <a:r>
            <a:rPr lang="zh-CN" sz="1600" dirty="0" smtClean="0"/>
            <a:t>晋升</a:t>
          </a:r>
          <a:endParaRPr lang="zh-CN" altLang="en-US" sz="1600" dirty="0">
            <a:latin typeface="+mn-ea"/>
            <a:ea typeface="+mn-ea"/>
          </a:endParaRPr>
        </a:p>
      </dgm:t>
    </dgm:pt>
    <dgm:pt modelId="{D00AD8C4-F446-4FFF-8B77-277BAAB5B268}" type="parTrans" cxnId="{9244CE60-8215-48EC-9F37-37C2A5471EFA}">
      <dgm:prSet custT="1"/>
      <dgm:spPr/>
      <dgm:t>
        <a:bodyPr/>
        <a:lstStyle/>
        <a:p>
          <a:endParaRPr lang="zh-CN" altLang="en-US" sz="1600">
            <a:latin typeface="+mn-ea"/>
            <a:ea typeface="+mn-ea"/>
          </a:endParaRPr>
        </a:p>
      </dgm:t>
    </dgm:pt>
    <dgm:pt modelId="{92A626CC-8DB3-4E3C-808F-0D7539E64066}" type="sibTrans" cxnId="{9244CE60-8215-48EC-9F37-37C2A5471EFA}">
      <dgm:prSet/>
      <dgm:spPr/>
      <dgm:t>
        <a:bodyPr/>
        <a:lstStyle/>
        <a:p>
          <a:endParaRPr lang="zh-CN" altLang="en-US" sz="1600">
            <a:latin typeface="+mn-ea"/>
            <a:ea typeface="+mn-ea"/>
          </a:endParaRPr>
        </a:p>
      </dgm:t>
    </dgm:pt>
    <dgm:pt modelId="{EAE8CE78-6882-4C23-BA57-60DACE05AB8E}">
      <dgm:prSet custT="1"/>
      <dgm:spPr>
        <a:solidFill>
          <a:schemeClr val="tx2">
            <a:lumMod val="40000"/>
            <a:lumOff val="60000"/>
          </a:schemeClr>
        </a:solidFill>
      </dgm:spPr>
      <dgm:t>
        <a:bodyPr/>
        <a:lstStyle/>
        <a:p>
          <a:r>
            <a:rPr lang="zh-CN" sz="1600" dirty="0" smtClean="0"/>
            <a:t>教师队伍构成</a:t>
          </a:r>
          <a:endParaRPr lang="zh-CN" altLang="en-US" sz="1600" dirty="0">
            <a:latin typeface="+mn-ea"/>
            <a:ea typeface="+mn-ea"/>
          </a:endParaRPr>
        </a:p>
      </dgm:t>
    </dgm:pt>
    <dgm:pt modelId="{DEA534AC-23F1-4BD6-9FAD-E91BEA373CF4}" type="parTrans" cxnId="{1D4E14C9-66C2-4B9D-9DFD-031A4A831FC1}">
      <dgm:prSet custT="1"/>
      <dgm:spPr/>
      <dgm:t>
        <a:bodyPr/>
        <a:lstStyle/>
        <a:p>
          <a:endParaRPr lang="zh-CN" altLang="en-US" sz="1600">
            <a:latin typeface="+mn-ea"/>
            <a:ea typeface="+mn-ea"/>
          </a:endParaRPr>
        </a:p>
      </dgm:t>
    </dgm:pt>
    <dgm:pt modelId="{1C69692A-DF8E-4357-9D47-F6DB5C03A5C8}" type="sibTrans" cxnId="{1D4E14C9-66C2-4B9D-9DFD-031A4A831FC1}">
      <dgm:prSet/>
      <dgm:spPr/>
      <dgm:t>
        <a:bodyPr/>
        <a:lstStyle/>
        <a:p>
          <a:endParaRPr lang="zh-CN" altLang="en-US" sz="1600">
            <a:latin typeface="+mn-ea"/>
            <a:ea typeface="+mn-ea"/>
          </a:endParaRPr>
        </a:p>
      </dgm:t>
    </dgm:pt>
    <dgm:pt modelId="{DA8F2C94-991D-4D13-905F-6E1C2AF3F959}">
      <dgm:prSet custT="1"/>
      <dgm:spPr/>
      <dgm:t>
        <a:bodyPr/>
        <a:lstStyle/>
        <a:p>
          <a:r>
            <a:rPr lang="zh-CN" sz="1600" dirty="0" smtClean="0"/>
            <a:t>出国参加国际会议人数</a:t>
          </a:r>
          <a:endParaRPr lang="zh-CN" altLang="en-US" sz="1600" dirty="0">
            <a:latin typeface="+mn-ea"/>
            <a:ea typeface="+mn-ea"/>
          </a:endParaRPr>
        </a:p>
      </dgm:t>
    </dgm:pt>
    <dgm:pt modelId="{46D214B1-B25E-4822-8B99-0C3DFE7F8468}" type="parTrans" cxnId="{5DDAE620-6FB7-4064-B245-60F73075836F}">
      <dgm:prSet custT="1"/>
      <dgm:spPr/>
      <dgm:t>
        <a:bodyPr/>
        <a:lstStyle/>
        <a:p>
          <a:endParaRPr lang="zh-CN" altLang="en-US" sz="1600">
            <a:latin typeface="+mn-ea"/>
            <a:ea typeface="+mn-ea"/>
          </a:endParaRPr>
        </a:p>
      </dgm:t>
    </dgm:pt>
    <dgm:pt modelId="{AF5BC774-A2AF-48C5-A7A9-4E25A308C230}" type="sibTrans" cxnId="{5DDAE620-6FB7-4064-B245-60F73075836F}">
      <dgm:prSet/>
      <dgm:spPr/>
      <dgm:t>
        <a:bodyPr/>
        <a:lstStyle/>
        <a:p>
          <a:endParaRPr lang="zh-CN" altLang="en-US" sz="1600">
            <a:latin typeface="+mn-ea"/>
            <a:ea typeface="+mn-ea"/>
          </a:endParaRPr>
        </a:p>
      </dgm:t>
    </dgm:pt>
    <dgm:pt modelId="{6F65D94B-7C5D-4C56-A996-81C5D0B4DAFC}">
      <dgm:prSet custT="1"/>
      <dgm:spPr/>
      <dgm:t>
        <a:bodyPr/>
        <a:lstStyle/>
        <a:p>
          <a:r>
            <a:rPr lang="zh-CN" sz="1600" dirty="0" smtClean="0"/>
            <a:t>国外讲学、进修人数</a:t>
          </a:r>
          <a:endParaRPr lang="zh-CN" altLang="en-US" sz="1600" dirty="0">
            <a:latin typeface="+mn-ea"/>
            <a:ea typeface="+mn-ea"/>
          </a:endParaRPr>
        </a:p>
      </dgm:t>
    </dgm:pt>
    <dgm:pt modelId="{5AF5E28F-24EC-41A4-9BB9-BCFA4E3F3D52}" type="parTrans" cxnId="{9C706CCD-6D25-45BE-9F0D-DFE6C7BDE7EB}">
      <dgm:prSet custT="1"/>
      <dgm:spPr/>
      <dgm:t>
        <a:bodyPr/>
        <a:lstStyle/>
        <a:p>
          <a:endParaRPr lang="zh-CN" altLang="en-US" sz="1600">
            <a:latin typeface="+mn-ea"/>
            <a:ea typeface="+mn-ea"/>
          </a:endParaRPr>
        </a:p>
      </dgm:t>
    </dgm:pt>
    <dgm:pt modelId="{DF9217A8-8EFB-49DB-99F9-F6E6FDF41F80}" type="sibTrans" cxnId="{9C706CCD-6D25-45BE-9F0D-DFE6C7BDE7EB}">
      <dgm:prSet/>
      <dgm:spPr/>
      <dgm:t>
        <a:bodyPr/>
        <a:lstStyle/>
        <a:p>
          <a:endParaRPr lang="zh-CN" altLang="en-US" sz="1600">
            <a:latin typeface="+mn-ea"/>
            <a:ea typeface="+mn-ea"/>
          </a:endParaRPr>
        </a:p>
      </dgm:t>
    </dgm:pt>
    <dgm:pt modelId="{E18CAD5E-3326-44E3-9E8A-C3019C59EC69}">
      <dgm:prSet custT="1"/>
      <dgm:spPr/>
      <dgm:t>
        <a:bodyPr/>
        <a:lstStyle/>
        <a:p>
          <a:r>
            <a:rPr lang="zh-CN" sz="1600" smtClean="0"/>
            <a:t>外籍教师（半年以上）占</a:t>
          </a:r>
          <a:r>
            <a:rPr lang="zh-CN" sz="1600" dirty="0" smtClean="0"/>
            <a:t>学校专任教师的比例</a:t>
          </a:r>
          <a:endParaRPr lang="zh-CN" altLang="en-US" sz="1600" dirty="0">
            <a:latin typeface="+mn-ea"/>
            <a:ea typeface="+mn-ea"/>
          </a:endParaRPr>
        </a:p>
      </dgm:t>
    </dgm:pt>
    <dgm:pt modelId="{40257D75-9DF4-4CBE-A296-2124D7CFD93F}" type="parTrans" cxnId="{3CB9C96E-15C7-4741-933A-BF68152CEEE9}">
      <dgm:prSet custT="1"/>
      <dgm:spPr/>
      <dgm:t>
        <a:bodyPr/>
        <a:lstStyle/>
        <a:p>
          <a:endParaRPr lang="zh-CN" altLang="en-US" sz="1600">
            <a:latin typeface="+mn-ea"/>
            <a:ea typeface="+mn-ea"/>
          </a:endParaRPr>
        </a:p>
      </dgm:t>
    </dgm:pt>
    <dgm:pt modelId="{B27BF0FC-490E-40F0-BBE5-08FE85A638F6}" type="sibTrans" cxnId="{3CB9C96E-15C7-4741-933A-BF68152CEEE9}">
      <dgm:prSet/>
      <dgm:spPr/>
      <dgm:t>
        <a:bodyPr/>
        <a:lstStyle/>
        <a:p>
          <a:endParaRPr lang="zh-CN" altLang="en-US" sz="1600">
            <a:latin typeface="+mn-ea"/>
            <a:ea typeface="+mn-ea"/>
          </a:endParaRPr>
        </a:p>
      </dgm:t>
    </dgm:pt>
    <dgm:pt modelId="{15F42643-9FD1-4D18-867B-EC108D8B1021}">
      <dgm:prSet custT="1"/>
      <dgm:spPr/>
      <dgm:t>
        <a:bodyPr/>
        <a:lstStyle/>
        <a:p>
          <a:r>
            <a:rPr lang="zh-CN" sz="1600" dirty="0" smtClean="0"/>
            <a:t>国际组织、国际刊物认知人数</a:t>
          </a:r>
          <a:endParaRPr lang="zh-CN" altLang="en-US" sz="1600" dirty="0">
            <a:latin typeface="+mn-ea"/>
            <a:ea typeface="+mn-ea"/>
          </a:endParaRPr>
        </a:p>
      </dgm:t>
    </dgm:pt>
    <dgm:pt modelId="{D9060930-0825-4835-937C-515195DF8AEF}" type="parTrans" cxnId="{478D8D66-CD3D-4331-8E5B-3C1AAF41E70F}">
      <dgm:prSet custT="1"/>
      <dgm:spPr/>
      <dgm:t>
        <a:bodyPr/>
        <a:lstStyle/>
        <a:p>
          <a:endParaRPr lang="zh-CN" altLang="en-US" sz="1600">
            <a:latin typeface="+mn-ea"/>
            <a:ea typeface="+mn-ea"/>
          </a:endParaRPr>
        </a:p>
      </dgm:t>
    </dgm:pt>
    <dgm:pt modelId="{E6E21CFD-643E-41C4-81C3-B07900BE27E7}" type="sibTrans" cxnId="{478D8D66-CD3D-4331-8E5B-3C1AAF41E70F}">
      <dgm:prSet/>
      <dgm:spPr/>
      <dgm:t>
        <a:bodyPr/>
        <a:lstStyle/>
        <a:p>
          <a:endParaRPr lang="zh-CN" altLang="en-US" sz="1600">
            <a:latin typeface="+mn-ea"/>
            <a:ea typeface="+mn-ea"/>
          </a:endParaRPr>
        </a:p>
      </dgm:t>
    </dgm:pt>
    <dgm:pt modelId="{078E60C7-08F6-4CC7-ABD0-88A6EDB3D4E4}">
      <dgm:prSet custT="1"/>
      <dgm:spPr/>
      <dgm:t>
        <a:bodyPr/>
        <a:lstStyle/>
        <a:p>
          <a:r>
            <a:rPr lang="zh-CN" sz="1600" dirty="0" smtClean="0"/>
            <a:t>聘请海外名誉教授、客座教授人数</a:t>
          </a:r>
          <a:endParaRPr lang="zh-CN" altLang="en-US" sz="1600" dirty="0">
            <a:latin typeface="+mn-ea"/>
            <a:ea typeface="+mn-ea"/>
          </a:endParaRPr>
        </a:p>
      </dgm:t>
    </dgm:pt>
    <dgm:pt modelId="{E6A503D8-66C2-4546-90D9-AD0AFE4DE769}" type="parTrans" cxnId="{3059ABE9-3249-40F0-BFA1-D85C5EC06DF1}">
      <dgm:prSet custT="1"/>
      <dgm:spPr/>
      <dgm:t>
        <a:bodyPr/>
        <a:lstStyle/>
        <a:p>
          <a:endParaRPr lang="zh-CN" altLang="en-US" sz="1600">
            <a:latin typeface="+mn-ea"/>
            <a:ea typeface="+mn-ea"/>
          </a:endParaRPr>
        </a:p>
      </dgm:t>
    </dgm:pt>
    <dgm:pt modelId="{25281C4B-4C89-4937-9B66-EF695857FC33}" type="sibTrans" cxnId="{3059ABE9-3249-40F0-BFA1-D85C5EC06DF1}">
      <dgm:prSet/>
      <dgm:spPr/>
      <dgm:t>
        <a:bodyPr/>
        <a:lstStyle/>
        <a:p>
          <a:endParaRPr lang="zh-CN" altLang="en-US" sz="1600">
            <a:latin typeface="+mn-ea"/>
            <a:ea typeface="+mn-ea"/>
          </a:endParaRPr>
        </a:p>
      </dgm:t>
    </dgm:pt>
    <dgm:pt modelId="{47B20265-2B8C-402F-9167-B0CB0FECF2F0}">
      <dgm:prSet custT="1"/>
      <dgm:spPr/>
      <dgm:t>
        <a:bodyPr/>
        <a:lstStyle/>
        <a:p>
          <a:r>
            <a:rPr lang="zh-CN" sz="1600" dirty="0" smtClean="0"/>
            <a:t>国外获得学位的教师人数</a:t>
          </a:r>
          <a:endParaRPr lang="zh-CN" altLang="en-US" sz="1600" dirty="0">
            <a:latin typeface="+mn-ea"/>
            <a:ea typeface="+mn-ea"/>
          </a:endParaRPr>
        </a:p>
      </dgm:t>
    </dgm:pt>
    <dgm:pt modelId="{9A702F6B-1A3C-4CC8-8F02-F1995628B492}" type="parTrans" cxnId="{52444EB3-A8C0-4A62-88C8-4738A2B538F6}">
      <dgm:prSet custT="1"/>
      <dgm:spPr/>
      <dgm:t>
        <a:bodyPr/>
        <a:lstStyle/>
        <a:p>
          <a:endParaRPr lang="zh-CN" altLang="en-US" sz="1600">
            <a:latin typeface="+mn-ea"/>
            <a:ea typeface="+mn-ea"/>
          </a:endParaRPr>
        </a:p>
      </dgm:t>
    </dgm:pt>
    <dgm:pt modelId="{E0AE388A-46EB-403C-9E78-12205C431113}" type="sibTrans" cxnId="{52444EB3-A8C0-4A62-88C8-4738A2B538F6}">
      <dgm:prSet/>
      <dgm:spPr/>
      <dgm:t>
        <a:bodyPr/>
        <a:lstStyle/>
        <a:p>
          <a:endParaRPr lang="zh-CN" altLang="en-US" sz="1600">
            <a:latin typeface="+mn-ea"/>
            <a:ea typeface="+mn-ea"/>
          </a:endParaRPr>
        </a:p>
      </dgm:t>
    </dgm:pt>
    <dgm:pt modelId="{B48FD9C2-CB87-4C07-B5E7-CE492C499DF3}">
      <dgm:prSet/>
      <dgm:spPr/>
      <dgm:t>
        <a:bodyPr/>
        <a:lstStyle/>
        <a:p>
          <a:r>
            <a:rPr lang="zh-CN" dirty="0" smtClean="0"/>
            <a:t>国外学习</a:t>
          </a:r>
          <a:r>
            <a:rPr lang="zh-CN" smtClean="0"/>
            <a:t>、工作（一年以上）经历</a:t>
          </a:r>
          <a:r>
            <a:rPr lang="zh-CN" dirty="0" smtClean="0"/>
            <a:t>的人数</a:t>
          </a:r>
          <a:endParaRPr lang="zh-CN" altLang="en-US" dirty="0"/>
        </a:p>
      </dgm:t>
    </dgm:pt>
    <dgm:pt modelId="{259EB97A-133D-40A7-A76C-BEDFF45791AE}" type="parTrans" cxnId="{0893A6CB-F848-4E80-9242-8DF49E11DF3D}">
      <dgm:prSet/>
      <dgm:spPr/>
      <dgm:t>
        <a:bodyPr/>
        <a:lstStyle/>
        <a:p>
          <a:endParaRPr lang="zh-CN" altLang="en-US"/>
        </a:p>
      </dgm:t>
    </dgm:pt>
    <dgm:pt modelId="{AEF74CF5-CCE2-43A1-BF92-3CE497288F15}" type="sibTrans" cxnId="{0893A6CB-F848-4E80-9242-8DF49E11DF3D}">
      <dgm:prSet/>
      <dgm:spPr/>
      <dgm:t>
        <a:bodyPr/>
        <a:lstStyle/>
        <a:p>
          <a:endParaRPr lang="zh-CN" altLang="en-US"/>
        </a:p>
      </dgm:t>
    </dgm:pt>
    <dgm:pt modelId="{A99E96F6-1BBD-4B5F-992D-A93C738FBAA6}" type="pres">
      <dgm:prSet presAssocID="{5C46966E-92E8-4994-977E-2B294F6BDD53}" presName="diagram" presStyleCnt="0">
        <dgm:presLayoutVars>
          <dgm:chPref val="1"/>
          <dgm:dir/>
          <dgm:animOne val="branch"/>
          <dgm:animLvl val="lvl"/>
          <dgm:resizeHandles val="exact"/>
        </dgm:presLayoutVars>
      </dgm:prSet>
      <dgm:spPr/>
      <dgm:t>
        <a:bodyPr/>
        <a:lstStyle/>
        <a:p>
          <a:endParaRPr lang="zh-CN" altLang="en-US"/>
        </a:p>
      </dgm:t>
    </dgm:pt>
    <dgm:pt modelId="{85199045-98F0-4F4F-B4B4-024F210B7255}" type="pres">
      <dgm:prSet presAssocID="{2AF3311A-5A0E-4CC4-BD50-6D6F9C3A03D1}" presName="root1" presStyleCnt="0"/>
      <dgm:spPr/>
    </dgm:pt>
    <dgm:pt modelId="{5ABC6E49-A119-4CA7-91CF-CB385584F624}" type="pres">
      <dgm:prSet presAssocID="{2AF3311A-5A0E-4CC4-BD50-6D6F9C3A03D1}" presName="LevelOneTextNode" presStyleLbl="node0" presStyleIdx="0" presStyleCnt="1" custScaleX="255048" custScaleY="187232">
        <dgm:presLayoutVars>
          <dgm:chPref val="3"/>
        </dgm:presLayoutVars>
      </dgm:prSet>
      <dgm:spPr/>
      <dgm:t>
        <a:bodyPr/>
        <a:lstStyle/>
        <a:p>
          <a:endParaRPr lang="zh-CN" altLang="en-US"/>
        </a:p>
      </dgm:t>
    </dgm:pt>
    <dgm:pt modelId="{A2CDEFB4-F5A0-4AB7-B537-E7A02053C42B}" type="pres">
      <dgm:prSet presAssocID="{2AF3311A-5A0E-4CC4-BD50-6D6F9C3A03D1}" presName="level2hierChild" presStyleCnt="0"/>
      <dgm:spPr/>
    </dgm:pt>
    <dgm:pt modelId="{CBC551B3-3914-4E02-A3D2-AC4829C2FFE2}" type="pres">
      <dgm:prSet presAssocID="{F70A6F7D-44A3-4BB3-B181-10996BE155FB}" presName="conn2-1" presStyleLbl="parChTrans1D2" presStyleIdx="0" presStyleCnt="3"/>
      <dgm:spPr/>
      <dgm:t>
        <a:bodyPr/>
        <a:lstStyle/>
        <a:p>
          <a:endParaRPr lang="zh-CN" altLang="en-US"/>
        </a:p>
      </dgm:t>
    </dgm:pt>
    <dgm:pt modelId="{78F0EFED-CA8B-46E3-BFAF-4EBD48F1062B}" type="pres">
      <dgm:prSet presAssocID="{F70A6F7D-44A3-4BB3-B181-10996BE155FB}" presName="connTx" presStyleLbl="parChTrans1D2" presStyleIdx="0" presStyleCnt="3"/>
      <dgm:spPr/>
      <dgm:t>
        <a:bodyPr/>
        <a:lstStyle/>
        <a:p>
          <a:endParaRPr lang="zh-CN" altLang="en-US"/>
        </a:p>
      </dgm:t>
    </dgm:pt>
    <dgm:pt modelId="{082846AD-CD85-4751-A364-365868ED678C}" type="pres">
      <dgm:prSet presAssocID="{8A95E257-C62F-47FD-ACD5-0304C747A02C}" presName="root2" presStyleCnt="0"/>
      <dgm:spPr/>
    </dgm:pt>
    <dgm:pt modelId="{C6DCADE4-CA4D-42D9-A464-9FF10C75D85C}" type="pres">
      <dgm:prSet presAssocID="{8A95E257-C62F-47FD-ACD5-0304C747A02C}" presName="LevelTwoTextNode" presStyleLbl="node2" presStyleIdx="0" presStyleCnt="3" custScaleX="192522">
        <dgm:presLayoutVars>
          <dgm:chPref val="3"/>
        </dgm:presLayoutVars>
      </dgm:prSet>
      <dgm:spPr/>
      <dgm:t>
        <a:bodyPr/>
        <a:lstStyle/>
        <a:p>
          <a:endParaRPr lang="zh-CN" altLang="en-US"/>
        </a:p>
      </dgm:t>
    </dgm:pt>
    <dgm:pt modelId="{1C2E990D-1B24-441F-AD50-8BD43764BA27}" type="pres">
      <dgm:prSet presAssocID="{8A95E257-C62F-47FD-ACD5-0304C747A02C}" presName="level3hierChild" presStyleCnt="0"/>
      <dgm:spPr/>
    </dgm:pt>
    <dgm:pt modelId="{597198A5-88C4-45FB-901D-D46E90F996C1}" type="pres">
      <dgm:prSet presAssocID="{46D214B1-B25E-4822-8B99-0C3DFE7F8468}" presName="conn2-1" presStyleLbl="parChTrans1D3" presStyleIdx="0" presStyleCnt="8"/>
      <dgm:spPr/>
      <dgm:t>
        <a:bodyPr/>
        <a:lstStyle/>
        <a:p>
          <a:endParaRPr lang="zh-CN" altLang="en-US"/>
        </a:p>
      </dgm:t>
    </dgm:pt>
    <dgm:pt modelId="{2EE4254D-BA4B-447C-8740-44D22197A3BA}" type="pres">
      <dgm:prSet presAssocID="{46D214B1-B25E-4822-8B99-0C3DFE7F8468}" presName="connTx" presStyleLbl="parChTrans1D3" presStyleIdx="0" presStyleCnt="8"/>
      <dgm:spPr/>
      <dgm:t>
        <a:bodyPr/>
        <a:lstStyle/>
        <a:p>
          <a:endParaRPr lang="zh-CN" altLang="en-US"/>
        </a:p>
      </dgm:t>
    </dgm:pt>
    <dgm:pt modelId="{A02C8FEE-2C47-416E-B22D-189BE4CE403D}" type="pres">
      <dgm:prSet presAssocID="{DA8F2C94-991D-4D13-905F-6E1C2AF3F959}" presName="root2" presStyleCnt="0"/>
      <dgm:spPr/>
    </dgm:pt>
    <dgm:pt modelId="{16CCCF5B-4D58-4F89-BA88-C1DA7F29FF72}" type="pres">
      <dgm:prSet presAssocID="{DA8F2C94-991D-4D13-905F-6E1C2AF3F959}" presName="LevelTwoTextNode" presStyleLbl="node3" presStyleIdx="0" presStyleCnt="8" custScaleX="395493">
        <dgm:presLayoutVars>
          <dgm:chPref val="3"/>
        </dgm:presLayoutVars>
      </dgm:prSet>
      <dgm:spPr/>
      <dgm:t>
        <a:bodyPr/>
        <a:lstStyle/>
        <a:p>
          <a:endParaRPr lang="zh-CN" altLang="en-US"/>
        </a:p>
      </dgm:t>
    </dgm:pt>
    <dgm:pt modelId="{6167B2AA-58EE-49A0-8453-CF0F794112D4}" type="pres">
      <dgm:prSet presAssocID="{DA8F2C94-991D-4D13-905F-6E1C2AF3F959}" presName="level3hierChild" presStyleCnt="0"/>
      <dgm:spPr/>
    </dgm:pt>
    <dgm:pt modelId="{96C38CEC-7DD3-43FB-8A5E-BCF283EC44A3}" type="pres">
      <dgm:prSet presAssocID="{5AF5E28F-24EC-41A4-9BB9-BCFA4E3F3D52}" presName="conn2-1" presStyleLbl="parChTrans1D3" presStyleIdx="1" presStyleCnt="8"/>
      <dgm:spPr/>
      <dgm:t>
        <a:bodyPr/>
        <a:lstStyle/>
        <a:p>
          <a:endParaRPr lang="zh-CN" altLang="en-US"/>
        </a:p>
      </dgm:t>
    </dgm:pt>
    <dgm:pt modelId="{DEBCFBF8-91B4-425A-8BC3-74124FD38BA5}" type="pres">
      <dgm:prSet presAssocID="{5AF5E28F-24EC-41A4-9BB9-BCFA4E3F3D52}" presName="connTx" presStyleLbl="parChTrans1D3" presStyleIdx="1" presStyleCnt="8"/>
      <dgm:spPr/>
      <dgm:t>
        <a:bodyPr/>
        <a:lstStyle/>
        <a:p>
          <a:endParaRPr lang="zh-CN" altLang="en-US"/>
        </a:p>
      </dgm:t>
    </dgm:pt>
    <dgm:pt modelId="{5C9F361A-B9F1-4735-BB62-F31B9718CFBB}" type="pres">
      <dgm:prSet presAssocID="{6F65D94B-7C5D-4C56-A996-81C5D0B4DAFC}" presName="root2" presStyleCnt="0"/>
      <dgm:spPr/>
    </dgm:pt>
    <dgm:pt modelId="{4878098D-E1DF-4B93-B620-FC062D384076}" type="pres">
      <dgm:prSet presAssocID="{6F65D94B-7C5D-4C56-A996-81C5D0B4DAFC}" presName="LevelTwoTextNode" presStyleLbl="node3" presStyleIdx="1" presStyleCnt="8" custScaleX="374240">
        <dgm:presLayoutVars>
          <dgm:chPref val="3"/>
        </dgm:presLayoutVars>
      </dgm:prSet>
      <dgm:spPr/>
      <dgm:t>
        <a:bodyPr/>
        <a:lstStyle/>
        <a:p>
          <a:endParaRPr lang="zh-CN" altLang="en-US"/>
        </a:p>
      </dgm:t>
    </dgm:pt>
    <dgm:pt modelId="{27EDF453-6C70-4BEE-8D90-ADAD6FF8B5B3}" type="pres">
      <dgm:prSet presAssocID="{6F65D94B-7C5D-4C56-A996-81C5D0B4DAFC}" presName="level3hierChild" presStyleCnt="0"/>
      <dgm:spPr/>
    </dgm:pt>
    <dgm:pt modelId="{BB02FEEF-5B37-428B-B340-FD4B75991B8F}" type="pres">
      <dgm:prSet presAssocID="{90E0C5F6-2D96-488A-A103-5BCBD4551330}" presName="conn2-1" presStyleLbl="parChTrans1D3" presStyleIdx="2" presStyleCnt="8"/>
      <dgm:spPr/>
      <dgm:t>
        <a:bodyPr/>
        <a:lstStyle/>
        <a:p>
          <a:endParaRPr lang="zh-CN" altLang="en-US"/>
        </a:p>
      </dgm:t>
    </dgm:pt>
    <dgm:pt modelId="{7EED249E-D941-4CB8-AA34-E03E7438B332}" type="pres">
      <dgm:prSet presAssocID="{90E0C5F6-2D96-488A-A103-5BCBD4551330}" presName="connTx" presStyleLbl="parChTrans1D3" presStyleIdx="2" presStyleCnt="8"/>
      <dgm:spPr/>
      <dgm:t>
        <a:bodyPr/>
        <a:lstStyle/>
        <a:p>
          <a:endParaRPr lang="zh-CN" altLang="en-US"/>
        </a:p>
      </dgm:t>
    </dgm:pt>
    <dgm:pt modelId="{DD175123-48D0-4344-BFCD-0494ADF8C3C3}" type="pres">
      <dgm:prSet presAssocID="{764DEDA2-32B4-4A57-A95B-8ACA2ADDE594}" presName="root2" presStyleCnt="0"/>
      <dgm:spPr/>
    </dgm:pt>
    <dgm:pt modelId="{21C62D77-D374-405E-8FF4-8DDC1AF2AA20}" type="pres">
      <dgm:prSet presAssocID="{764DEDA2-32B4-4A57-A95B-8ACA2ADDE594}" presName="LevelTwoTextNode" presStyleLbl="node3" presStyleIdx="2" presStyleCnt="8" custScaleX="399836">
        <dgm:presLayoutVars>
          <dgm:chPref val="3"/>
        </dgm:presLayoutVars>
      </dgm:prSet>
      <dgm:spPr/>
      <dgm:t>
        <a:bodyPr/>
        <a:lstStyle/>
        <a:p>
          <a:endParaRPr lang="zh-CN" altLang="en-US"/>
        </a:p>
      </dgm:t>
    </dgm:pt>
    <dgm:pt modelId="{F3480E5F-9169-45F0-9E73-685025670DAE}" type="pres">
      <dgm:prSet presAssocID="{764DEDA2-32B4-4A57-A95B-8ACA2ADDE594}" presName="level3hierChild" presStyleCnt="0"/>
      <dgm:spPr/>
    </dgm:pt>
    <dgm:pt modelId="{27022EBD-A313-4496-9E36-879134D75682}" type="pres">
      <dgm:prSet presAssocID="{DEA534AC-23F1-4BD6-9FAD-E91BEA373CF4}" presName="conn2-1" presStyleLbl="parChTrans1D2" presStyleIdx="1" presStyleCnt="3"/>
      <dgm:spPr/>
      <dgm:t>
        <a:bodyPr/>
        <a:lstStyle/>
        <a:p>
          <a:endParaRPr lang="zh-CN" altLang="en-US"/>
        </a:p>
      </dgm:t>
    </dgm:pt>
    <dgm:pt modelId="{175231AC-CA01-497F-84C8-9E357885388C}" type="pres">
      <dgm:prSet presAssocID="{DEA534AC-23F1-4BD6-9FAD-E91BEA373CF4}" presName="connTx" presStyleLbl="parChTrans1D2" presStyleIdx="1" presStyleCnt="3"/>
      <dgm:spPr/>
      <dgm:t>
        <a:bodyPr/>
        <a:lstStyle/>
        <a:p>
          <a:endParaRPr lang="zh-CN" altLang="en-US"/>
        </a:p>
      </dgm:t>
    </dgm:pt>
    <dgm:pt modelId="{B3409228-8EAC-41DB-A536-595198EA13E5}" type="pres">
      <dgm:prSet presAssocID="{EAE8CE78-6882-4C23-BA57-60DACE05AB8E}" presName="root2" presStyleCnt="0"/>
      <dgm:spPr/>
    </dgm:pt>
    <dgm:pt modelId="{71FE6320-2F46-4AAC-BCAC-9688D3DA2851}" type="pres">
      <dgm:prSet presAssocID="{EAE8CE78-6882-4C23-BA57-60DACE05AB8E}" presName="LevelTwoTextNode" presStyleLbl="node2" presStyleIdx="1" presStyleCnt="3" custScaleX="160027" custScaleY="164338">
        <dgm:presLayoutVars>
          <dgm:chPref val="3"/>
        </dgm:presLayoutVars>
      </dgm:prSet>
      <dgm:spPr/>
      <dgm:t>
        <a:bodyPr/>
        <a:lstStyle/>
        <a:p>
          <a:endParaRPr lang="zh-CN" altLang="en-US"/>
        </a:p>
      </dgm:t>
    </dgm:pt>
    <dgm:pt modelId="{A57EE568-2C2D-41DE-A626-2B5D40E78115}" type="pres">
      <dgm:prSet presAssocID="{EAE8CE78-6882-4C23-BA57-60DACE05AB8E}" presName="level3hierChild" presStyleCnt="0"/>
      <dgm:spPr/>
    </dgm:pt>
    <dgm:pt modelId="{9DAB901B-C817-463D-B5C4-BE4A7CAD15CE}" type="pres">
      <dgm:prSet presAssocID="{40257D75-9DF4-4CBE-A296-2124D7CFD93F}" presName="conn2-1" presStyleLbl="parChTrans1D3" presStyleIdx="3" presStyleCnt="8"/>
      <dgm:spPr/>
      <dgm:t>
        <a:bodyPr/>
        <a:lstStyle/>
        <a:p>
          <a:endParaRPr lang="zh-CN" altLang="en-US"/>
        </a:p>
      </dgm:t>
    </dgm:pt>
    <dgm:pt modelId="{641A4F64-BDE8-4B9A-9A4C-1F4BE5515467}" type="pres">
      <dgm:prSet presAssocID="{40257D75-9DF4-4CBE-A296-2124D7CFD93F}" presName="connTx" presStyleLbl="parChTrans1D3" presStyleIdx="3" presStyleCnt="8"/>
      <dgm:spPr/>
      <dgm:t>
        <a:bodyPr/>
        <a:lstStyle/>
        <a:p>
          <a:endParaRPr lang="zh-CN" altLang="en-US"/>
        </a:p>
      </dgm:t>
    </dgm:pt>
    <dgm:pt modelId="{B667693C-1078-4C74-8CE1-529A85CDDF1B}" type="pres">
      <dgm:prSet presAssocID="{E18CAD5E-3326-44E3-9E8A-C3019C59EC69}" presName="root2" presStyleCnt="0"/>
      <dgm:spPr/>
    </dgm:pt>
    <dgm:pt modelId="{525C302D-77B8-45B7-961C-DCBA03A0718F}" type="pres">
      <dgm:prSet presAssocID="{E18CAD5E-3326-44E3-9E8A-C3019C59EC69}" presName="LevelTwoTextNode" presStyleLbl="node3" presStyleIdx="3" presStyleCnt="8" custScaleX="824353">
        <dgm:presLayoutVars>
          <dgm:chPref val="3"/>
        </dgm:presLayoutVars>
      </dgm:prSet>
      <dgm:spPr/>
      <dgm:t>
        <a:bodyPr/>
        <a:lstStyle/>
        <a:p>
          <a:endParaRPr lang="zh-CN" altLang="en-US"/>
        </a:p>
      </dgm:t>
    </dgm:pt>
    <dgm:pt modelId="{51BD2146-1E12-4232-AAEF-4AE6CFCAFEC3}" type="pres">
      <dgm:prSet presAssocID="{E18CAD5E-3326-44E3-9E8A-C3019C59EC69}" presName="level3hierChild" presStyleCnt="0"/>
      <dgm:spPr/>
    </dgm:pt>
    <dgm:pt modelId="{7C476E79-F084-4132-B2FB-7E6077982F9E}" type="pres">
      <dgm:prSet presAssocID="{E6A503D8-66C2-4546-90D9-AD0AFE4DE769}" presName="conn2-1" presStyleLbl="parChTrans1D3" presStyleIdx="4" presStyleCnt="8"/>
      <dgm:spPr/>
      <dgm:t>
        <a:bodyPr/>
        <a:lstStyle/>
        <a:p>
          <a:endParaRPr lang="zh-CN" altLang="en-US"/>
        </a:p>
      </dgm:t>
    </dgm:pt>
    <dgm:pt modelId="{5811A09C-9E80-4439-98F3-B9B690FCA8F5}" type="pres">
      <dgm:prSet presAssocID="{E6A503D8-66C2-4546-90D9-AD0AFE4DE769}" presName="connTx" presStyleLbl="parChTrans1D3" presStyleIdx="4" presStyleCnt="8"/>
      <dgm:spPr/>
      <dgm:t>
        <a:bodyPr/>
        <a:lstStyle/>
        <a:p>
          <a:endParaRPr lang="zh-CN" altLang="en-US"/>
        </a:p>
      </dgm:t>
    </dgm:pt>
    <dgm:pt modelId="{F3154C07-1707-4DB2-9425-966A3A48D636}" type="pres">
      <dgm:prSet presAssocID="{078E60C7-08F6-4CC7-ABD0-88A6EDB3D4E4}" presName="root2" presStyleCnt="0"/>
      <dgm:spPr/>
    </dgm:pt>
    <dgm:pt modelId="{811C4F78-A819-4580-8AE5-949DD76DC82C}" type="pres">
      <dgm:prSet presAssocID="{078E60C7-08F6-4CC7-ABD0-88A6EDB3D4E4}" presName="LevelTwoTextNode" presStyleLbl="node3" presStyleIdx="4" presStyleCnt="8" custScaleX="519378">
        <dgm:presLayoutVars>
          <dgm:chPref val="3"/>
        </dgm:presLayoutVars>
      </dgm:prSet>
      <dgm:spPr/>
      <dgm:t>
        <a:bodyPr/>
        <a:lstStyle/>
        <a:p>
          <a:endParaRPr lang="zh-CN" altLang="en-US"/>
        </a:p>
      </dgm:t>
    </dgm:pt>
    <dgm:pt modelId="{B95A00E5-5296-4DE1-9D0A-42FAAAA09BEA}" type="pres">
      <dgm:prSet presAssocID="{078E60C7-08F6-4CC7-ABD0-88A6EDB3D4E4}" presName="level3hierChild" presStyleCnt="0"/>
      <dgm:spPr/>
    </dgm:pt>
    <dgm:pt modelId="{D61F8DB2-01E1-4A52-8571-12F4F1ECF21D}" type="pres">
      <dgm:prSet presAssocID="{9A702F6B-1A3C-4CC8-8F02-F1995628B492}" presName="conn2-1" presStyleLbl="parChTrans1D3" presStyleIdx="5" presStyleCnt="8"/>
      <dgm:spPr/>
      <dgm:t>
        <a:bodyPr/>
        <a:lstStyle/>
        <a:p>
          <a:endParaRPr lang="zh-CN" altLang="en-US"/>
        </a:p>
      </dgm:t>
    </dgm:pt>
    <dgm:pt modelId="{D57CA462-60A6-4893-8B6C-C452355FCC12}" type="pres">
      <dgm:prSet presAssocID="{9A702F6B-1A3C-4CC8-8F02-F1995628B492}" presName="connTx" presStyleLbl="parChTrans1D3" presStyleIdx="5" presStyleCnt="8"/>
      <dgm:spPr/>
      <dgm:t>
        <a:bodyPr/>
        <a:lstStyle/>
        <a:p>
          <a:endParaRPr lang="zh-CN" altLang="en-US"/>
        </a:p>
      </dgm:t>
    </dgm:pt>
    <dgm:pt modelId="{93722BCE-EBAD-4B29-B311-D9EE70482FCE}" type="pres">
      <dgm:prSet presAssocID="{47B20265-2B8C-402F-9167-B0CB0FECF2F0}" presName="root2" presStyleCnt="0"/>
      <dgm:spPr/>
    </dgm:pt>
    <dgm:pt modelId="{C1BA6000-E5C8-4DD0-9A68-E814685DD1EE}" type="pres">
      <dgm:prSet presAssocID="{47B20265-2B8C-402F-9167-B0CB0FECF2F0}" presName="LevelTwoTextNode" presStyleLbl="node3" presStyleIdx="5" presStyleCnt="8" custScaleX="512036">
        <dgm:presLayoutVars>
          <dgm:chPref val="3"/>
        </dgm:presLayoutVars>
      </dgm:prSet>
      <dgm:spPr/>
      <dgm:t>
        <a:bodyPr/>
        <a:lstStyle/>
        <a:p>
          <a:endParaRPr lang="zh-CN" altLang="en-US"/>
        </a:p>
      </dgm:t>
    </dgm:pt>
    <dgm:pt modelId="{7CD9BA98-2DF6-4335-90F2-FF1EC6B4F582}" type="pres">
      <dgm:prSet presAssocID="{47B20265-2B8C-402F-9167-B0CB0FECF2F0}" presName="level3hierChild" presStyleCnt="0"/>
      <dgm:spPr/>
    </dgm:pt>
    <dgm:pt modelId="{D8E30DCE-9EDB-4643-B162-1A59505B7EED}" type="pres">
      <dgm:prSet presAssocID="{D9060930-0825-4835-937C-515195DF8AEF}" presName="conn2-1" presStyleLbl="parChTrans1D3" presStyleIdx="6" presStyleCnt="8"/>
      <dgm:spPr/>
      <dgm:t>
        <a:bodyPr/>
        <a:lstStyle/>
        <a:p>
          <a:endParaRPr lang="zh-CN" altLang="en-US"/>
        </a:p>
      </dgm:t>
    </dgm:pt>
    <dgm:pt modelId="{567DC20F-745F-4813-AD77-2D18B76FB1C3}" type="pres">
      <dgm:prSet presAssocID="{D9060930-0825-4835-937C-515195DF8AEF}" presName="connTx" presStyleLbl="parChTrans1D3" presStyleIdx="6" presStyleCnt="8"/>
      <dgm:spPr/>
      <dgm:t>
        <a:bodyPr/>
        <a:lstStyle/>
        <a:p>
          <a:endParaRPr lang="zh-CN" altLang="en-US"/>
        </a:p>
      </dgm:t>
    </dgm:pt>
    <dgm:pt modelId="{AA49E4C5-A6AC-432C-83AB-5C8040363E58}" type="pres">
      <dgm:prSet presAssocID="{15F42643-9FD1-4D18-867B-EC108D8B1021}" presName="root2" presStyleCnt="0"/>
      <dgm:spPr/>
    </dgm:pt>
    <dgm:pt modelId="{2CA11DF2-1BE8-460B-8281-6CE86A0BC085}" type="pres">
      <dgm:prSet presAssocID="{15F42643-9FD1-4D18-867B-EC108D8B1021}" presName="LevelTwoTextNode" presStyleLbl="node3" presStyleIdx="6" presStyleCnt="8" custScaleX="568212">
        <dgm:presLayoutVars>
          <dgm:chPref val="3"/>
        </dgm:presLayoutVars>
      </dgm:prSet>
      <dgm:spPr/>
      <dgm:t>
        <a:bodyPr/>
        <a:lstStyle/>
        <a:p>
          <a:endParaRPr lang="zh-CN" altLang="en-US"/>
        </a:p>
      </dgm:t>
    </dgm:pt>
    <dgm:pt modelId="{89C1E6E8-18A9-41D4-BA45-E6F99685B3D8}" type="pres">
      <dgm:prSet presAssocID="{15F42643-9FD1-4D18-867B-EC108D8B1021}" presName="level3hierChild" presStyleCnt="0"/>
      <dgm:spPr/>
    </dgm:pt>
    <dgm:pt modelId="{3A1A90ED-15A9-4A89-B37F-46854353E645}" type="pres">
      <dgm:prSet presAssocID="{259EB97A-133D-40A7-A76C-BEDFF45791AE}" presName="conn2-1" presStyleLbl="parChTrans1D3" presStyleIdx="7" presStyleCnt="8"/>
      <dgm:spPr/>
      <dgm:t>
        <a:bodyPr/>
        <a:lstStyle/>
        <a:p>
          <a:endParaRPr lang="zh-CN" altLang="en-US"/>
        </a:p>
      </dgm:t>
    </dgm:pt>
    <dgm:pt modelId="{74D67DB1-DFB2-467D-B713-189C45197E82}" type="pres">
      <dgm:prSet presAssocID="{259EB97A-133D-40A7-A76C-BEDFF45791AE}" presName="connTx" presStyleLbl="parChTrans1D3" presStyleIdx="7" presStyleCnt="8"/>
      <dgm:spPr/>
      <dgm:t>
        <a:bodyPr/>
        <a:lstStyle/>
        <a:p>
          <a:endParaRPr lang="zh-CN" altLang="en-US"/>
        </a:p>
      </dgm:t>
    </dgm:pt>
    <dgm:pt modelId="{A70964EB-57E1-4463-A5E2-33539B4DE747}" type="pres">
      <dgm:prSet presAssocID="{B48FD9C2-CB87-4C07-B5E7-CE492C499DF3}" presName="root2" presStyleCnt="0"/>
      <dgm:spPr/>
    </dgm:pt>
    <dgm:pt modelId="{A44ED63C-FDEF-4B1B-9710-AE18BE7A05F4}" type="pres">
      <dgm:prSet presAssocID="{B48FD9C2-CB87-4C07-B5E7-CE492C499DF3}" presName="LevelTwoTextNode" presStyleLbl="node3" presStyleIdx="7" presStyleCnt="8" custScaleX="769528">
        <dgm:presLayoutVars>
          <dgm:chPref val="3"/>
        </dgm:presLayoutVars>
      </dgm:prSet>
      <dgm:spPr/>
      <dgm:t>
        <a:bodyPr/>
        <a:lstStyle/>
        <a:p>
          <a:endParaRPr lang="zh-CN" altLang="en-US"/>
        </a:p>
      </dgm:t>
    </dgm:pt>
    <dgm:pt modelId="{57CDFBB6-5233-49AC-9D23-9FA425625D52}" type="pres">
      <dgm:prSet presAssocID="{B48FD9C2-CB87-4C07-B5E7-CE492C499DF3}" presName="level3hierChild" presStyleCnt="0"/>
      <dgm:spPr/>
    </dgm:pt>
    <dgm:pt modelId="{0E738B3B-3197-4B0A-9F45-CC433EE9DA95}" type="pres">
      <dgm:prSet presAssocID="{D00AD8C4-F446-4FFF-8B77-277BAAB5B268}" presName="conn2-1" presStyleLbl="parChTrans1D2" presStyleIdx="2" presStyleCnt="3"/>
      <dgm:spPr/>
      <dgm:t>
        <a:bodyPr/>
        <a:lstStyle/>
        <a:p>
          <a:endParaRPr lang="zh-CN" altLang="en-US"/>
        </a:p>
      </dgm:t>
    </dgm:pt>
    <dgm:pt modelId="{50553008-456C-45C0-8F2E-C55658058062}" type="pres">
      <dgm:prSet presAssocID="{D00AD8C4-F446-4FFF-8B77-277BAAB5B268}" presName="connTx" presStyleLbl="parChTrans1D2" presStyleIdx="2" presStyleCnt="3"/>
      <dgm:spPr/>
      <dgm:t>
        <a:bodyPr/>
        <a:lstStyle/>
        <a:p>
          <a:endParaRPr lang="zh-CN" altLang="en-US"/>
        </a:p>
      </dgm:t>
    </dgm:pt>
    <dgm:pt modelId="{AAE3DCFE-72C2-48DE-A88B-61EF7D6370ED}" type="pres">
      <dgm:prSet presAssocID="{89D2FD2D-66C6-4293-A3A5-77E720F8F66F}" presName="root2" presStyleCnt="0"/>
      <dgm:spPr/>
    </dgm:pt>
    <dgm:pt modelId="{1C57FD4A-F9D0-478A-B827-0BE0334303DD}" type="pres">
      <dgm:prSet presAssocID="{89D2FD2D-66C6-4293-A3A5-77E720F8F66F}" presName="LevelTwoTextNode" presStyleLbl="node2" presStyleIdx="2" presStyleCnt="3" custScaleX="196852" custLinFactY="100000" custLinFactNeighborX="14085" custLinFactNeighborY="171857">
        <dgm:presLayoutVars>
          <dgm:chPref val="3"/>
        </dgm:presLayoutVars>
      </dgm:prSet>
      <dgm:spPr/>
      <dgm:t>
        <a:bodyPr/>
        <a:lstStyle/>
        <a:p>
          <a:endParaRPr lang="zh-CN" altLang="en-US"/>
        </a:p>
      </dgm:t>
    </dgm:pt>
    <dgm:pt modelId="{6C24BC47-5DC0-4E40-8E82-C4DC15F4E48E}" type="pres">
      <dgm:prSet presAssocID="{89D2FD2D-66C6-4293-A3A5-77E720F8F66F}" presName="level3hierChild" presStyleCnt="0"/>
      <dgm:spPr/>
    </dgm:pt>
  </dgm:ptLst>
  <dgm:cxnLst>
    <dgm:cxn modelId="{1529BA8B-B21C-430C-AA0A-4088E1667B86}" type="presOf" srcId="{2AF3311A-5A0E-4CC4-BD50-6D6F9C3A03D1}" destId="{5ABC6E49-A119-4CA7-91CF-CB385584F624}" srcOrd="0" destOrd="0" presId="urn:microsoft.com/office/officeart/2005/8/layout/hierarchy2#2"/>
    <dgm:cxn modelId="{6851A2FA-7B2A-47DE-8F90-7E3D7FA6B707}" type="presOf" srcId="{259EB97A-133D-40A7-A76C-BEDFF45791AE}" destId="{3A1A90ED-15A9-4A89-B37F-46854353E645}" srcOrd="0" destOrd="0" presId="urn:microsoft.com/office/officeart/2005/8/layout/hierarchy2#2"/>
    <dgm:cxn modelId="{5FCF5474-1690-46E4-A6F3-C6322328CC91}" type="presOf" srcId="{D9060930-0825-4835-937C-515195DF8AEF}" destId="{D8E30DCE-9EDB-4643-B162-1A59505B7EED}" srcOrd="0" destOrd="0" presId="urn:microsoft.com/office/officeart/2005/8/layout/hierarchy2#2"/>
    <dgm:cxn modelId="{BC0E31CA-F5C1-42C9-99AC-71B9384FE9C2}" type="presOf" srcId="{E6A503D8-66C2-4546-90D9-AD0AFE4DE769}" destId="{5811A09C-9E80-4439-98F3-B9B690FCA8F5}" srcOrd="1" destOrd="0" presId="urn:microsoft.com/office/officeart/2005/8/layout/hierarchy2#2"/>
    <dgm:cxn modelId="{892D7B45-C3C6-4BF1-BEDE-548DBA9FFCBF}" type="presOf" srcId="{6F65D94B-7C5D-4C56-A996-81C5D0B4DAFC}" destId="{4878098D-E1DF-4B93-B620-FC062D384076}" srcOrd="0" destOrd="0" presId="urn:microsoft.com/office/officeart/2005/8/layout/hierarchy2#2"/>
    <dgm:cxn modelId="{053949F8-913C-4868-BCE3-E7172B84EA38}" srcId="{2AF3311A-5A0E-4CC4-BD50-6D6F9C3A03D1}" destId="{8A95E257-C62F-47FD-ACD5-0304C747A02C}" srcOrd="0" destOrd="0" parTransId="{F70A6F7D-44A3-4BB3-B181-10996BE155FB}" sibTransId="{E8B7D941-66C8-4AF0-8DAF-23E99906C9BC}"/>
    <dgm:cxn modelId="{71075447-712F-4700-9972-FBFDE9000F1F}" type="presOf" srcId="{89D2FD2D-66C6-4293-A3A5-77E720F8F66F}" destId="{1C57FD4A-F9D0-478A-B827-0BE0334303DD}" srcOrd="0" destOrd="0" presId="urn:microsoft.com/office/officeart/2005/8/layout/hierarchy2#2"/>
    <dgm:cxn modelId="{2478D5D1-E2F3-46DC-9FB9-FFC2E9A17F45}" type="presOf" srcId="{5AF5E28F-24EC-41A4-9BB9-BCFA4E3F3D52}" destId="{96C38CEC-7DD3-43FB-8A5E-BCF283EC44A3}" srcOrd="0" destOrd="0" presId="urn:microsoft.com/office/officeart/2005/8/layout/hierarchy2#2"/>
    <dgm:cxn modelId="{E795B2BD-F45B-41A8-AB36-E42F0B742CB2}" srcId="{5C46966E-92E8-4994-977E-2B294F6BDD53}" destId="{2AF3311A-5A0E-4CC4-BD50-6D6F9C3A03D1}" srcOrd="0" destOrd="0" parTransId="{EFD55D1E-F4DD-4E33-B765-75ED1036E6AF}" sibTransId="{9A7A8D5B-4480-48E1-8B8C-F00A18770480}"/>
    <dgm:cxn modelId="{CF7BA88C-D17F-4A00-81F3-6224A2AA2FD5}" type="presOf" srcId="{90E0C5F6-2D96-488A-A103-5BCBD4551330}" destId="{7EED249E-D941-4CB8-AA34-E03E7438B332}" srcOrd="1" destOrd="0" presId="urn:microsoft.com/office/officeart/2005/8/layout/hierarchy2#2"/>
    <dgm:cxn modelId="{5CA97B53-7033-4AC9-BDDF-B0BE0847FB56}" srcId="{8A95E257-C62F-47FD-ACD5-0304C747A02C}" destId="{764DEDA2-32B4-4A57-A95B-8ACA2ADDE594}" srcOrd="2" destOrd="0" parTransId="{90E0C5F6-2D96-488A-A103-5BCBD4551330}" sibTransId="{9548FC73-8BF2-43F1-A498-419C1F398D92}"/>
    <dgm:cxn modelId="{378FF96F-66A3-4430-82CA-E22B0B4099E6}" type="presOf" srcId="{9A702F6B-1A3C-4CC8-8F02-F1995628B492}" destId="{D57CA462-60A6-4893-8B6C-C452355FCC12}" srcOrd="1" destOrd="0" presId="urn:microsoft.com/office/officeart/2005/8/layout/hierarchy2#2"/>
    <dgm:cxn modelId="{2FD12E1C-B3E3-4440-AE49-2AA86BAA7047}" type="presOf" srcId="{40257D75-9DF4-4CBE-A296-2124D7CFD93F}" destId="{641A4F64-BDE8-4B9A-9A4C-1F4BE5515467}" srcOrd="1" destOrd="0" presId="urn:microsoft.com/office/officeart/2005/8/layout/hierarchy2#2"/>
    <dgm:cxn modelId="{FEE12536-DB31-4820-8183-91A7C716B166}" type="presOf" srcId="{5C46966E-92E8-4994-977E-2B294F6BDD53}" destId="{A99E96F6-1BBD-4B5F-992D-A93C738FBAA6}" srcOrd="0" destOrd="0" presId="urn:microsoft.com/office/officeart/2005/8/layout/hierarchy2#2"/>
    <dgm:cxn modelId="{478D8D66-CD3D-4331-8E5B-3C1AAF41E70F}" srcId="{EAE8CE78-6882-4C23-BA57-60DACE05AB8E}" destId="{15F42643-9FD1-4D18-867B-EC108D8B1021}" srcOrd="3" destOrd="0" parTransId="{D9060930-0825-4835-937C-515195DF8AEF}" sibTransId="{E6E21CFD-643E-41C4-81C3-B07900BE27E7}"/>
    <dgm:cxn modelId="{90108082-CEF9-4870-A0ED-13CC5F343978}" type="presOf" srcId="{46D214B1-B25E-4822-8B99-0C3DFE7F8468}" destId="{597198A5-88C4-45FB-901D-D46E90F996C1}" srcOrd="0" destOrd="0" presId="urn:microsoft.com/office/officeart/2005/8/layout/hierarchy2#2"/>
    <dgm:cxn modelId="{52444EB3-A8C0-4A62-88C8-4738A2B538F6}" srcId="{EAE8CE78-6882-4C23-BA57-60DACE05AB8E}" destId="{47B20265-2B8C-402F-9167-B0CB0FECF2F0}" srcOrd="2" destOrd="0" parTransId="{9A702F6B-1A3C-4CC8-8F02-F1995628B492}" sibTransId="{E0AE388A-46EB-403C-9E78-12205C431113}"/>
    <dgm:cxn modelId="{2F3AE889-7EAC-48A5-A8A9-D51B1E68B7E1}" type="presOf" srcId="{F70A6F7D-44A3-4BB3-B181-10996BE155FB}" destId="{78F0EFED-CA8B-46E3-BFAF-4EBD48F1062B}" srcOrd="1" destOrd="0" presId="urn:microsoft.com/office/officeart/2005/8/layout/hierarchy2#2"/>
    <dgm:cxn modelId="{5DDAE620-6FB7-4064-B245-60F73075836F}" srcId="{8A95E257-C62F-47FD-ACD5-0304C747A02C}" destId="{DA8F2C94-991D-4D13-905F-6E1C2AF3F959}" srcOrd="0" destOrd="0" parTransId="{46D214B1-B25E-4822-8B99-0C3DFE7F8468}" sibTransId="{AF5BC774-A2AF-48C5-A7A9-4E25A308C230}"/>
    <dgm:cxn modelId="{111D9EE0-4AA5-4A75-B7E3-80EA3F488A12}" type="presOf" srcId="{40257D75-9DF4-4CBE-A296-2124D7CFD93F}" destId="{9DAB901B-C817-463D-B5C4-BE4A7CAD15CE}" srcOrd="0" destOrd="0" presId="urn:microsoft.com/office/officeart/2005/8/layout/hierarchy2#2"/>
    <dgm:cxn modelId="{3059ABE9-3249-40F0-BFA1-D85C5EC06DF1}" srcId="{EAE8CE78-6882-4C23-BA57-60DACE05AB8E}" destId="{078E60C7-08F6-4CC7-ABD0-88A6EDB3D4E4}" srcOrd="1" destOrd="0" parTransId="{E6A503D8-66C2-4546-90D9-AD0AFE4DE769}" sibTransId="{25281C4B-4C89-4937-9B66-EF695857FC33}"/>
    <dgm:cxn modelId="{3CB9C96E-15C7-4741-933A-BF68152CEEE9}" srcId="{EAE8CE78-6882-4C23-BA57-60DACE05AB8E}" destId="{E18CAD5E-3326-44E3-9E8A-C3019C59EC69}" srcOrd="0" destOrd="0" parTransId="{40257D75-9DF4-4CBE-A296-2124D7CFD93F}" sibTransId="{B27BF0FC-490E-40F0-BBE5-08FE85A638F6}"/>
    <dgm:cxn modelId="{670DEC90-DB39-44DF-9414-F50C56B67690}" type="presOf" srcId="{D9060930-0825-4835-937C-515195DF8AEF}" destId="{567DC20F-745F-4813-AD77-2D18B76FB1C3}" srcOrd="1" destOrd="0" presId="urn:microsoft.com/office/officeart/2005/8/layout/hierarchy2#2"/>
    <dgm:cxn modelId="{1D893BD2-FC5D-4E9A-8685-1793292F48C7}" type="presOf" srcId="{47B20265-2B8C-402F-9167-B0CB0FECF2F0}" destId="{C1BA6000-E5C8-4DD0-9A68-E814685DD1EE}" srcOrd="0" destOrd="0" presId="urn:microsoft.com/office/officeart/2005/8/layout/hierarchy2#2"/>
    <dgm:cxn modelId="{1D4E14C9-66C2-4B9D-9DFD-031A4A831FC1}" srcId="{2AF3311A-5A0E-4CC4-BD50-6D6F9C3A03D1}" destId="{EAE8CE78-6882-4C23-BA57-60DACE05AB8E}" srcOrd="1" destOrd="0" parTransId="{DEA534AC-23F1-4BD6-9FAD-E91BEA373CF4}" sibTransId="{1C69692A-DF8E-4357-9D47-F6DB5C03A5C8}"/>
    <dgm:cxn modelId="{F8500C31-456E-4E57-80C7-6093042A0ACB}" type="presOf" srcId="{E18CAD5E-3326-44E3-9E8A-C3019C59EC69}" destId="{525C302D-77B8-45B7-961C-DCBA03A0718F}" srcOrd="0" destOrd="0" presId="urn:microsoft.com/office/officeart/2005/8/layout/hierarchy2#2"/>
    <dgm:cxn modelId="{3DCBEC01-7E6D-403B-AE6B-79201971BF2D}" type="presOf" srcId="{8A95E257-C62F-47FD-ACD5-0304C747A02C}" destId="{C6DCADE4-CA4D-42D9-A464-9FF10C75D85C}" srcOrd="0" destOrd="0" presId="urn:microsoft.com/office/officeart/2005/8/layout/hierarchy2#2"/>
    <dgm:cxn modelId="{EFFC2E8D-D3CB-4398-9031-49709B2C528B}" type="presOf" srcId="{15F42643-9FD1-4D18-867B-EC108D8B1021}" destId="{2CA11DF2-1BE8-460B-8281-6CE86A0BC085}" srcOrd="0" destOrd="0" presId="urn:microsoft.com/office/officeart/2005/8/layout/hierarchy2#2"/>
    <dgm:cxn modelId="{10F99FEB-D77C-408B-A670-3DCEBFDAE5B2}" type="presOf" srcId="{D00AD8C4-F446-4FFF-8B77-277BAAB5B268}" destId="{50553008-456C-45C0-8F2E-C55658058062}" srcOrd="1" destOrd="0" presId="urn:microsoft.com/office/officeart/2005/8/layout/hierarchy2#2"/>
    <dgm:cxn modelId="{75CE2B3A-23B0-4BEF-88C5-ECE16C82A4CD}" type="presOf" srcId="{9A702F6B-1A3C-4CC8-8F02-F1995628B492}" destId="{D61F8DB2-01E1-4A52-8571-12F4F1ECF21D}" srcOrd="0" destOrd="0" presId="urn:microsoft.com/office/officeart/2005/8/layout/hierarchy2#2"/>
    <dgm:cxn modelId="{E3579658-5805-4DC6-A08C-51518E960D23}" type="presOf" srcId="{B48FD9C2-CB87-4C07-B5E7-CE492C499DF3}" destId="{A44ED63C-FDEF-4B1B-9710-AE18BE7A05F4}" srcOrd="0" destOrd="0" presId="urn:microsoft.com/office/officeart/2005/8/layout/hierarchy2#2"/>
    <dgm:cxn modelId="{4565CFE8-AAE4-444F-A2F4-89916AAEB8D9}" type="presOf" srcId="{078E60C7-08F6-4CC7-ABD0-88A6EDB3D4E4}" destId="{811C4F78-A819-4580-8AE5-949DD76DC82C}" srcOrd="0" destOrd="0" presId="urn:microsoft.com/office/officeart/2005/8/layout/hierarchy2#2"/>
    <dgm:cxn modelId="{6ED10A0F-9261-435B-AA02-D609A2AB27C5}" type="presOf" srcId="{90E0C5F6-2D96-488A-A103-5BCBD4551330}" destId="{BB02FEEF-5B37-428B-B340-FD4B75991B8F}" srcOrd="0" destOrd="0" presId="urn:microsoft.com/office/officeart/2005/8/layout/hierarchy2#2"/>
    <dgm:cxn modelId="{3C2819DC-245A-4E4F-B6D8-B1AB24C7C007}" type="presOf" srcId="{259EB97A-133D-40A7-A76C-BEDFF45791AE}" destId="{74D67DB1-DFB2-467D-B713-189C45197E82}" srcOrd="1" destOrd="0" presId="urn:microsoft.com/office/officeart/2005/8/layout/hierarchy2#2"/>
    <dgm:cxn modelId="{1788D87E-C93C-43B5-ABB0-BD062D7EFF5D}" type="presOf" srcId="{D00AD8C4-F446-4FFF-8B77-277BAAB5B268}" destId="{0E738B3B-3197-4B0A-9F45-CC433EE9DA95}" srcOrd="0" destOrd="0" presId="urn:microsoft.com/office/officeart/2005/8/layout/hierarchy2#2"/>
    <dgm:cxn modelId="{9244CE60-8215-48EC-9F37-37C2A5471EFA}" srcId="{2AF3311A-5A0E-4CC4-BD50-6D6F9C3A03D1}" destId="{89D2FD2D-66C6-4293-A3A5-77E720F8F66F}" srcOrd="2" destOrd="0" parTransId="{D00AD8C4-F446-4FFF-8B77-277BAAB5B268}" sibTransId="{92A626CC-8DB3-4E3C-808F-0D7539E64066}"/>
    <dgm:cxn modelId="{0893A6CB-F848-4E80-9242-8DF49E11DF3D}" srcId="{EAE8CE78-6882-4C23-BA57-60DACE05AB8E}" destId="{B48FD9C2-CB87-4C07-B5E7-CE492C499DF3}" srcOrd="4" destOrd="0" parTransId="{259EB97A-133D-40A7-A76C-BEDFF45791AE}" sibTransId="{AEF74CF5-CCE2-43A1-BF92-3CE497288F15}"/>
    <dgm:cxn modelId="{4B7F1949-368C-4C92-AB0C-B20ECC0A5EF9}" type="presOf" srcId="{DEA534AC-23F1-4BD6-9FAD-E91BEA373CF4}" destId="{175231AC-CA01-497F-84C8-9E357885388C}" srcOrd="1" destOrd="0" presId="urn:microsoft.com/office/officeart/2005/8/layout/hierarchy2#2"/>
    <dgm:cxn modelId="{191734F7-72AE-4E68-B8A7-F2A959476427}" type="presOf" srcId="{DA8F2C94-991D-4D13-905F-6E1C2AF3F959}" destId="{16CCCF5B-4D58-4F89-BA88-C1DA7F29FF72}" srcOrd="0" destOrd="0" presId="urn:microsoft.com/office/officeart/2005/8/layout/hierarchy2#2"/>
    <dgm:cxn modelId="{4A3B349A-7AA1-4915-A38E-8B39DE9B8E0D}" type="presOf" srcId="{F70A6F7D-44A3-4BB3-B181-10996BE155FB}" destId="{CBC551B3-3914-4E02-A3D2-AC4829C2FFE2}" srcOrd="0" destOrd="0" presId="urn:microsoft.com/office/officeart/2005/8/layout/hierarchy2#2"/>
    <dgm:cxn modelId="{9C706CCD-6D25-45BE-9F0D-DFE6C7BDE7EB}" srcId="{8A95E257-C62F-47FD-ACD5-0304C747A02C}" destId="{6F65D94B-7C5D-4C56-A996-81C5D0B4DAFC}" srcOrd="1" destOrd="0" parTransId="{5AF5E28F-24EC-41A4-9BB9-BCFA4E3F3D52}" sibTransId="{DF9217A8-8EFB-49DB-99F9-F6E6FDF41F80}"/>
    <dgm:cxn modelId="{0ADD2CDE-3611-4DA1-9F6F-B0AA4C64E342}" type="presOf" srcId="{EAE8CE78-6882-4C23-BA57-60DACE05AB8E}" destId="{71FE6320-2F46-4AAC-BCAC-9688D3DA2851}" srcOrd="0" destOrd="0" presId="urn:microsoft.com/office/officeart/2005/8/layout/hierarchy2#2"/>
    <dgm:cxn modelId="{D4803552-FD8B-46B4-87AC-2A89E47331AA}" type="presOf" srcId="{E6A503D8-66C2-4546-90D9-AD0AFE4DE769}" destId="{7C476E79-F084-4132-B2FB-7E6077982F9E}" srcOrd="0" destOrd="0" presId="urn:microsoft.com/office/officeart/2005/8/layout/hierarchy2#2"/>
    <dgm:cxn modelId="{39C9B3E7-0E1B-472D-93BF-D043AB978C5D}" type="presOf" srcId="{764DEDA2-32B4-4A57-A95B-8ACA2ADDE594}" destId="{21C62D77-D374-405E-8FF4-8DDC1AF2AA20}" srcOrd="0" destOrd="0" presId="urn:microsoft.com/office/officeart/2005/8/layout/hierarchy2#2"/>
    <dgm:cxn modelId="{A3CC722F-B1B0-4406-9837-BB7B4D45F0F0}" type="presOf" srcId="{5AF5E28F-24EC-41A4-9BB9-BCFA4E3F3D52}" destId="{DEBCFBF8-91B4-425A-8BC3-74124FD38BA5}" srcOrd="1" destOrd="0" presId="urn:microsoft.com/office/officeart/2005/8/layout/hierarchy2#2"/>
    <dgm:cxn modelId="{001462ED-77B5-4AA3-8A98-502722E2CB94}" type="presOf" srcId="{46D214B1-B25E-4822-8B99-0C3DFE7F8468}" destId="{2EE4254D-BA4B-447C-8740-44D22197A3BA}" srcOrd="1" destOrd="0" presId="urn:microsoft.com/office/officeart/2005/8/layout/hierarchy2#2"/>
    <dgm:cxn modelId="{F7ACA546-DA71-424B-929F-7F561AE03AAB}" type="presOf" srcId="{DEA534AC-23F1-4BD6-9FAD-E91BEA373CF4}" destId="{27022EBD-A313-4496-9E36-879134D75682}" srcOrd="0" destOrd="0" presId="urn:microsoft.com/office/officeart/2005/8/layout/hierarchy2#2"/>
    <dgm:cxn modelId="{6CE82CEB-E239-401E-A648-15AD35419569}" type="presParOf" srcId="{A99E96F6-1BBD-4B5F-992D-A93C738FBAA6}" destId="{85199045-98F0-4F4F-B4B4-024F210B7255}" srcOrd="0" destOrd="0" presId="urn:microsoft.com/office/officeart/2005/8/layout/hierarchy2#2"/>
    <dgm:cxn modelId="{5EEE01E1-7A4E-46E8-875C-13F7B89BA68E}" type="presParOf" srcId="{85199045-98F0-4F4F-B4B4-024F210B7255}" destId="{5ABC6E49-A119-4CA7-91CF-CB385584F624}" srcOrd="0" destOrd="0" presId="urn:microsoft.com/office/officeart/2005/8/layout/hierarchy2#2"/>
    <dgm:cxn modelId="{54CF6F20-FD42-49CF-A340-2B233C85C340}" type="presParOf" srcId="{85199045-98F0-4F4F-B4B4-024F210B7255}" destId="{A2CDEFB4-F5A0-4AB7-B537-E7A02053C42B}" srcOrd="1" destOrd="0" presId="urn:microsoft.com/office/officeart/2005/8/layout/hierarchy2#2"/>
    <dgm:cxn modelId="{AAD87966-13B8-45CD-9B7A-87507962F8F4}" type="presParOf" srcId="{A2CDEFB4-F5A0-4AB7-B537-E7A02053C42B}" destId="{CBC551B3-3914-4E02-A3D2-AC4829C2FFE2}" srcOrd="0" destOrd="0" presId="urn:microsoft.com/office/officeart/2005/8/layout/hierarchy2#2"/>
    <dgm:cxn modelId="{187D22C2-7570-4D91-83D7-568ACB010FF8}" type="presParOf" srcId="{CBC551B3-3914-4E02-A3D2-AC4829C2FFE2}" destId="{78F0EFED-CA8B-46E3-BFAF-4EBD48F1062B}" srcOrd="0" destOrd="0" presId="urn:microsoft.com/office/officeart/2005/8/layout/hierarchy2#2"/>
    <dgm:cxn modelId="{A0A0F6A6-C6B7-4B25-B35A-6E4B48B99EE8}" type="presParOf" srcId="{A2CDEFB4-F5A0-4AB7-B537-E7A02053C42B}" destId="{082846AD-CD85-4751-A364-365868ED678C}" srcOrd="1" destOrd="0" presId="urn:microsoft.com/office/officeart/2005/8/layout/hierarchy2#2"/>
    <dgm:cxn modelId="{266ABA06-E645-4CC3-9741-8CD727848D31}" type="presParOf" srcId="{082846AD-CD85-4751-A364-365868ED678C}" destId="{C6DCADE4-CA4D-42D9-A464-9FF10C75D85C}" srcOrd="0" destOrd="0" presId="urn:microsoft.com/office/officeart/2005/8/layout/hierarchy2#2"/>
    <dgm:cxn modelId="{3F818EA3-E9FA-490F-BCC4-445E4D475A55}" type="presParOf" srcId="{082846AD-CD85-4751-A364-365868ED678C}" destId="{1C2E990D-1B24-441F-AD50-8BD43764BA27}" srcOrd="1" destOrd="0" presId="urn:microsoft.com/office/officeart/2005/8/layout/hierarchy2#2"/>
    <dgm:cxn modelId="{BC418785-A74D-49D5-AEDB-F137C0FE5EC8}" type="presParOf" srcId="{1C2E990D-1B24-441F-AD50-8BD43764BA27}" destId="{597198A5-88C4-45FB-901D-D46E90F996C1}" srcOrd="0" destOrd="0" presId="urn:microsoft.com/office/officeart/2005/8/layout/hierarchy2#2"/>
    <dgm:cxn modelId="{DEB5B795-76BF-4353-A532-5957C03F917C}" type="presParOf" srcId="{597198A5-88C4-45FB-901D-D46E90F996C1}" destId="{2EE4254D-BA4B-447C-8740-44D22197A3BA}" srcOrd="0" destOrd="0" presId="urn:microsoft.com/office/officeart/2005/8/layout/hierarchy2#2"/>
    <dgm:cxn modelId="{76984D4E-9923-447F-B180-F5AB2CA91396}" type="presParOf" srcId="{1C2E990D-1B24-441F-AD50-8BD43764BA27}" destId="{A02C8FEE-2C47-416E-B22D-189BE4CE403D}" srcOrd="1" destOrd="0" presId="urn:microsoft.com/office/officeart/2005/8/layout/hierarchy2#2"/>
    <dgm:cxn modelId="{2270DC32-2280-4A8D-9BD7-5E5724971C5E}" type="presParOf" srcId="{A02C8FEE-2C47-416E-B22D-189BE4CE403D}" destId="{16CCCF5B-4D58-4F89-BA88-C1DA7F29FF72}" srcOrd="0" destOrd="0" presId="urn:microsoft.com/office/officeart/2005/8/layout/hierarchy2#2"/>
    <dgm:cxn modelId="{2700431E-CDC9-4923-92F8-A0AD24FFC6A8}" type="presParOf" srcId="{A02C8FEE-2C47-416E-B22D-189BE4CE403D}" destId="{6167B2AA-58EE-49A0-8453-CF0F794112D4}" srcOrd="1" destOrd="0" presId="urn:microsoft.com/office/officeart/2005/8/layout/hierarchy2#2"/>
    <dgm:cxn modelId="{6A102BA2-5761-4270-9AF3-25973A85BFC2}" type="presParOf" srcId="{1C2E990D-1B24-441F-AD50-8BD43764BA27}" destId="{96C38CEC-7DD3-43FB-8A5E-BCF283EC44A3}" srcOrd="2" destOrd="0" presId="urn:microsoft.com/office/officeart/2005/8/layout/hierarchy2#2"/>
    <dgm:cxn modelId="{E609754F-0051-482C-A051-29230ADBD8B3}" type="presParOf" srcId="{96C38CEC-7DD3-43FB-8A5E-BCF283EC44A3}" destId="{DEBCFBF8-91B4-425A-8BC3-74124FD38BA5}" srcOrd="0" destOrd="0" presId="urn:microsoft.com/office/officeart/2005/8/layout/hierarchy2#2"/>
    <dgm:cxn modelId="{499DFBF4-DFB5-469A-A3D7-A3C3CE151F6F}" type="presParOf" srcId="{1C2E990D-1B24-441F-AD50-8BD43764BA27}" destId="{5C9F361A-B9F1-4735-BB62-F31B9718CFBB}" srcOrd="3" destOrd="0" presId="urn:microsoft.com/office/officeart/2005/8/layout/hierarchy2#2"/>
    <dgm:cxn modelId="{DA740ABE-9596-468D-B433-0790F3E36A61}" type="presParOf" srcId="{5C9F361A-B9F1-4735-BB62-F31B9718CFBB}" destId="{4878098D-E1DF-4B93-B620-FC062D384076}" srcOrd="0" destOrd="0" presId="urn:microsoft.com/office/officeart/2005/8/layout/hierarchy2#2"/>
    <dgm:cxn modelId="{05339B60-7D30-47DA-BBE7-45755035DBC1}" type="presParOf" srcId="{5C9F361A-B9F1-4735-BB62-F31B9718CFBB}" destId="{27EDF453-6C70-4BEE-8D90-ADAD6FF8B5B3}" srcOrd="1" destOrd="0" presId="urn:microsoft.com/office/officeart/2005/8/layout/hierarchy2#2"/>
    <dgm:cxn modelId="{253F6B9B-FF96-490D-ACDB-C0B59EFC214C}" type="presParOf" srcId="{1C2E990D-1B24-441F-AD50-8BD43764BA27}" destId="{BB02FEEF-5B37-428B-B340-FD4B75991B8F}" srcOrd="4" destOrd="0" presId="urn:microsoft.com/office/officeart/2005/8/layout/hierarchy2#2"/>
    <dgm:cxn modelId="{D9361D7A-6B10-4697-B268-B9E234D74249}" type="presParOf" srcId="{BB02FEEF-5B37-428B-B340-FD4B75991B8F}" destId="{7EED249E-D941-4CB8-AA34-E03E7438B332}" srcOrd="0" destOrd="0" presId="urn:microsoft.com/office/officeart/2005/8/layout/hierarchy2#2"/>
    <dgm:cxn modelId="{A6DD0350-F970-4414-BA28-5D19725BBF19}" type="presParOf" srcId="{1C2E990D-1B24-441F-AD50-8BD43764BA27}" destId="{DD175123-48D0-4344-BFCD-0494ADF8C3C3}" srcOrd="5" destOrd="0" presId="urn:microsoft.com/office/officeart/2005/8/layout/hierarchy2#2"/>
    <dgm:cxn modelId="{9A04FC42-CA0A-449A-8706-E7749C8FE5DA}" type="presParOf" srcId="{DD175123-48D0-4344-BFCD-0494ADF8C3C3}" destId="{21C62D77-D374-405E-8FF4-8DDC1AF2AA20}" srcOrd="0" destOrd="0" presId="urn:microsoft.com/office/officeart/2005/8/layout/hierarchy2#2"/>
    <dgm:cxn modelId="{A292C815-6A71-4044-9896-C213E8EB995F}" type="presParOf" srcId="{DD175123-48D0-4344-BFCD-0494ADF8C3C3}" destId="{F3480E5F-9169-45F0-9E73-685025670DAE}" srcOrd="1" destOrd="0" presId="urn:microsoft.com/office/officeart/2005/8/layout/hierarchy2#2"/>
    <dgm:cxn modelId="{FFDEAF36-98FD-4ED5-94D5-0BD7B2EA6AE5}" type="presParOf" srcId="{A2CDEFB4-F5A0-4AB7-B537-E7A02053C42B}" destId="{27022EBD-A313-4496-9E36-879134D75682}" srcOrd="2" destOrd="0" presId="urn:microsoft.com/office/officeart/2005/8/layout/hierarchy2#2"/>
    <dgm:cxn modelId="{620DCA46-157F-4FA8-817A-7A864158B5AC}" type="presParOf" srcId="{27022EBD-A313-4496-9E36-879134D75682}" destId="{175231AC-CA01-497F-84C8-9E357885388C}" srcOrd="0" destOrd="0" presId="urn:microsoft.com/office/officeart/2005/8/layout/hierarchy2#2"/>
    <dgm:cxn modelId="{73B0156A-53D4-4740-9755-E8ADD7624D6E}" type="presParOf" srcId="{A2CDEFB4-F5A0-4AB7-B537-E7A02053C42B}" destId="{B3409228-8EAC-41DB-A536-595198EA13E5}" srcOrd="3" destOrd="0" presId="urn:microsoft.com/office/officeart/2005/8/layout/hierarchy2#2"/>
    <dgm:cxn modelId="{08C2DC14-D919-4E87-8DAC-E8713F3E9A01}" type="presParOf" srcId="{B3409228-8EAC-41DB-A536-595198EA13E5}" destId="{71FE6320-2F46-4AAC-BCAC-9688D3DA2851}" srcOrd="0" destOrd="0" presId="urn:microsoft.com/office/officeart/2005/8/layout/hierarchy2#2"/>
    <dgm:cxn modelId="{62255C09-D974-41AD-9585-D2DD814FCF6F}" type="presParOf" srcId="{B3409228-8EAC-41DB-A536-595198EA13E5}" destId="{A57EE568-2C2D-41DE-A626-2B5D40E78115}" srcOrd="1" destOrd="0" presId="urn:microsoft.com/office/officeart/2005/8/layout/hierarchy2#2"/>
    <dgm:cxn modelId="{E065DF33-A863-4F15-B611-5D1D0B27DB1B}" type="presParOf" srcId="{A57EE568-2C2D-41DE-A626-2B5D40E78115}" destId="{9DAB901B-C817-463D-B5C4-BE4A7CAD15CE}" srcOrd="0" destOrd="0" presId="urn:microsoft.com/office/officeart/2005/8/layout/hierarchy2#2"/>
    <dgm:cxn modelId="{7639793C-CB5A-41AA-A2B2-14BFF67DE11E}" type="presParOf" srcId="{9DAB901B-C817-463D-B5C4-BE4A7CAD15CE}" destId="{641A4F64-BDE8-4B9A-9A4C-1F4BE5515467}" srcOrd="0" destOrd="0" presId="urn:microsoft.com/office/officeart/2005/8/layout/hierarchy2#2"/>
    <dgm:cxn modelId="{F5569F14-16F6-4DE0-AE64-2D848DBA36C1}" type="presParOf" srcId="{A57EE568-2C2D-41DE-A626-2B5D40E78115}" destId="{B667693C-1078-4C74-8CE1-529A85CDDF1B}" srcOrd="1" destOrd="0" presId="urn:microsoft.com/office/officeart/2005/8/layout/hierarchy2#2"/>
    <dgm:cxn modelId="{958F8059-4755-416B-9A2B-4D65A53F0262}" type="presParOf" srcId="{B667693C-1078-4C74-8CE1-529A85CDDF1B}" destId="{525C302D-77B8-45B7-961C-DCBA03A0718F}" srcOrd="0" destOrd="0" presId="urn:microsoft.com/office/officeart/2005/8/layout/hierarchy2#2"/>
    <dgm:cxn modelId="{8A630E17-A72C-4B43-B27D-91E19CEE782A}" type="presParOf" srcId="{B667693C-1078-4C74-8CE1-529A85CDDF1B}" destId="{51BD2146-1E12-4232-AAEF-4AE6CFCAFEC3}" srcOrd="1" destOrd="0" presId="urn:microsoft.com/office/officeart/2005/8/layout/hierarchy2#2"/>
    <dgm:cxn modelId="{F761E327-23EC-4F6D-AEF7-7AF4879E238C}" type="presParOf" srcId="{A57EE568-2C2D-41DE-A626-2B5D40E78115}" destId="{7C476E79-F084-4132-B2FB-7E6077982F9E}" srcOrd="2" destOrd="0" presId="urn:microsoft.com/office/officeart/2005/8/layout/hierarchy2#2"/>
    <dgm:cxn modelId="{DD350052-001E-45EE-A3CC-D8878617CF81}" type="presParOf" srcId="{7C476E79-F084-4132-B2FB-7E6077982F9E}" destId="{5811A09C-9E80-4439-98F3-B9B690FCA8F5}" srcOrd="0" destOrd="0" presId="urn:microsoft.com/office/officeart/2005/8/layout/hierarchy2#2"/>
    <dgm:cxn modelId="{3FF470E1-9D8C-4BC8-B989-C358552140B8}" type="presParOf" srcId="{A57EE568-2C2D-41DE-A626-2B5D40E78115}" destId="{F3154C07-1707-4DB2-9425-966A3A48D636}" srcOrd="3" destOrd="0" presId="urn:microsoft.com/office/officeart/2005/8/layout/hierarchy2#2"/>
    <dgm:cxn modelId="{B5F7DE63-AFDF-4D8D-A9FB-CA079EEC6EE7}" type="presParOf" srcId="{F3154C07-1707-4DB2-9425-966A3A48D636}" destId="{811C4F78-A819-4580-8AE5-949DD76DC82C}" srcOrd="0" destOrd="0" presId="urn:microsoft.com/office/officeart/2005/8/layout/hierarchy2#2"/>
    <dgm:cxn modelId="{F860076A-3716-4678-B7A5-D30A8FA28D3E}" type="presParOf" srcId="{F3154C07-1707-4DB2-9425-966A3A48D636}" destId="{B95A00E5-5296-4DE1-9D0A-42FAAAA09BEA}" srcOrd="1" destOrd="0" presId="urn:microsoft.com/office/officeart/2005/8/layout/hierarchy2#2"/>
    <dgm:cxn modelId="{7BFEF6CE-0A6B-4871-9BF6-C4D327D5DB10}" type="presParOf" srcId="{A57EE568-2C2D-41DE-A626-2B5D40E78115}" destId="{D61F8DB2-01E1-4A52-8571-12F4F1ECF21D}" srcOrd="4" destOrd="0" presId="urn:microsoft.com/office/officeart/2005/8/layout/hierarchy2#2"/>
    <dgm:cxn modelId="{6B14474E-3DEB-4D47-BD0D-E3D66E05BDA6}" type="presParOf" srcId="{D61F8DB2-01E1-4A52-8571-12F4F1ECF21D}" destId="{D57CA462-60A6-4893-8B6C-C452355FCC12}" srcOrd="0" destOrd="0" presId="urn:microsoft.com/office/officeart/2005/8/layout/hierarchy2#2"/>
    <dgm:cxn modelId="{52952A27-3856-4668-85EA-D0DF10922373}" type="presParOf" srcId="{A57EE568-2C2D-41DE-A626-2B5D40E78115}" destId="{93722BCE-EBAD-4B29-B311-D9EE70482FCE}" srcOrd="5" destOrd="0" presId="urn:microsoft.com/office/officeart/2005/8/layout/hierarchy2#2"/>
    <dgm:cxn modelId="{534FFC96-304F-4C65-A36B-4249EE307777}" type="presParOf" srcId="{93722BCE-EBAD-4B29-B311-D9EE70482FCE}" destId="{C1BA6000-E5C8-4DD0-9A68-E814685DD1EE}" srcOrd="0" destOrd="0" presId="urn:microsoft.com/office/officeart/2005/8/layout/hierarchy2#2"/>
    <dgm:cxn modelId="{F2F44784-BCD7-4CF0-99A4-05F036898C6C}" type="presParOf" srcId="{93722BCE-EBAD-4B29-B311-D9EE70482FCE}" destId="{7CD9BA98-2DF6-4335-90F2-FF1EC6B4F582}" srcOrd="1" destOrd="0" presId="urn:microsoft.com/office/officeart/2005/8/layout/hierarchy2#2"/>
    <dgm:cxn modelId="{A9A6E9D4-EC9C-46CF-B390-6326C6B00423}" type="presParOf" srcId="{A57EE568-2C2D-41DE-A626-2B5D40E78115}" destId="{D8E30DCE-9EDB-4643-B162-1A59505B7EED}" srcOrd="6" destOrd="0" presId="urn:microsoft.com/office/officeart/2005/8/layout/hierarchy2#2"/>
    <dgm:cxn modelId="{9AD6DC1E-3B1D-4F36-94BD-62E59C074508}" type="presParOf" srcId="{D8E30DCE-9EDB-4643-B162-1A59505B7EED}" destId="{567DC20F-745F-4813-AD77-2D18B76FB1C3}" srcOrd="0" destOrd="0" presId="urn:microsoft.com/office/officeart/2005/8/layout/hierarchy2#2"/>
    <dgm:cxn modelId="{FB1C838F-013E-42E3-B40B-8C6AD4891BCB}" type="presParOf" srcId="{A57EE568-2C2D-41DE-A626-2B5D40E78115}" destId="{AA49E4C5-A6AC-432C-83AB-5C8040363E58}" srcOrd="7" destOrd="0" presId="urn:microsoft.com/office/officeart/2005/8/layout/hierarchy2#2"/>
    <dgm:cxn modelId="{5EDC2E4A-2A5F-4C65-B2AE-A39573244E8A}" type="presParOf" srcId="{AA49E4C5-A6AC-432C-83AB-5C8040363E58}" destId="{2CA11DF2-1BE8-460B-8281-6CE86A0BC085}" srcOrd="0" destOrd="0" presId="urn:microsoft.com/office/officeart/2005/8/layout/hierarchy2#2"/>
    <dgm:cxn modelId="{F66929C6-B6C2-499A-862A-AEBAEB8C0EEE}" type="presParOf" srcId="{AA49E4C5-A6AC-432C-83AB-5C8040363E58}" destId="{89C1E6E8-18A9-41D4-BA45-E6F99685B3D8}" srcOrd="1" destOrd="0" presId="urn:microsoft.com/office/officeart/2005/8/layout/hierarchy2#2"/>
    <dgm:cxn modelId="{222D9888-64D4-4E0C-8EF4-67D191D6FB2D}" type="presParOf" srcId="{A57EE568-2C2D-41DE-A626-2B5D40E78115}" destId="{3A1A90ED-15A9-4A89-B37F-46854353E645}" srcOrd="8" destOrd="0" presId="urn:microsoft.com/office/officeart/2005/8/layout/hierarchy2#2"/>
    <dgm:cxn modelId="{1CA7592D-1915-401D-B826-7D36186FFA7E}" type="presParOf" srcId="{3A1A90ED-15A9-4A89-B37F-46854353E645}" destId="{74D67DB1-DFB2-467D-B713-189C45197E82}" srcOrd="0" destOrd="0" presId="urn:microsoft.com/office/officeart/2005/8/layout/hierarchy2#2"/>
    <dgm:cxn modelId="{BB1A44BF-068F-440F-A580-607AB19FA623}" type="presParOf" srcId="{A57EE568-2C2D-41DE-A626-2B5D40E78115}" destId="{A70964EB-57E1-4463-A5E2-33539B4DE747}" srcOrd="9" destOrd="0" presId="urn:microsoft.com/office/officeart/2005/8/layout/hierarchy2#2"/>
    <dgm:cxn modelId="{EF8F3DFF-1479-4E6A-98A9-145D9CFD91AD}" type="presParOf" srcId="{A70964EB-57E1-4463-A5E2-33539B4DE747}" destId="{A44ED63C-FDEF-4B1B-9710-AE18BE7A05F4}" srcOrd="0" destOrd="0" presId="urn:microsoft.com/office/officeart/2005/8/layout/hierarchy2#2"/>
    <dgm:cxn modelId="{40AC3670-B9F7-411B-AA76-8CFF238FB2B9}" type="presParOf" srcId="{A70964EB-57E1-4463-A5E2-33539B4DE747}" destId="{57CDFBB6-5233-49AC-9D23-9FA425625D52}" srcOrd="1" destOrd="0" presId="urn:microsoft.com/office/officeart/2005/8/layout/hierarchy2#2"/>
    <dgm:cxn modelId="{4C38D86A-BF1D-41E3-A5E0-23A39DAC3122}" type="presParOf" srcId="{A2CDEFB4-F5A0-4AB7-B537-E7A02053C42B}" destId="{0E738B3B-3197-4B0A-9F45-CC433EE9DA95}" srcOrd="4" destOrd="0" presId="urn:microsoft.com/office/officeart/2005/8/layout/hierarchy2#2"/>
    <dgm:cxn modelId="{24455165-9E4C-4FD0-B024-E80627A2DD82}" type="presParOf" srcId="{0E738B3B-3197-4B0A-9F45-CC433EE9DA95}" destId="{50553008-456C-45C0-8F2E-C55658058062}" srcOrd="0" destOrd="0" presId="urn:microsoft.com/office/officeart/2005/8/layout/hierarchy2#2"/>
    <dgm:cxn modelId="{56700711-9CFB-42DB-9CAB-B9D2EBE3DBA2}" type="presParOf" srcId="{A2CDEFB4-F5A0-4AB7-B537-E7A02053C42B}" destId="{AAE3DCFE-72C2-48DE-A88B-61EF7D6370ED}" srcOrd="5" destOrd="0" presId="urn:microsoft.com/office/officeart/2005/8/layout/hierarchy2#2"/>
    <dgm:cxn modelId="{E407A2ED-3FD9-4FEF-8D5E-0D6BBBF9C6F9}" type="presParOf" srcId="{AAE3DCFE-72C2-48DE-A88B-61EF7D6370ED}" destId="{1C57FD4A-F9D0-478A-B827-0BE0334303DD}" srcOrd="0" destOrd="0" presId="urn:microsoft.com/office/officeart/2005/8/layout/hierarchy2#2"/>
    <dgm:cxn modelId="{55AEBF60-78C9-4B89-8727-9EC3F02F4295}" type="presParOf" srcId="{AAE3DCFE-72C2-48DE-A88B-61EF7D6370ED}" destId="{6C24BC47-5DC0-4E40-8E82-C4DC15F4E48E}" srcOrd="1" destOrd="0" presId="urn:microsoft.com/office/officeart/2005/8/layout/hierarchy2#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46966E-92E8-4994-977E-2B294F6BDD53}" type="doc">
      <dgm:prSet loTypeId="urn:microsoft.com/office/officeart/2005/8/layout/hierarchy2#3" loCatId="hierarchy" qsTypeId="urn:microsoft.com/office/officeart/2005/8/quickstyle/simple3#3" qsCatId="simple" csTypeId="urn:microsoft.com/office/officeart/2005/8/colors/accent1_2#2" csCatId="accent1" phldr="1"/>
      <dgm:spPr/>
      <dgm:t>
        <a:bodyPr/>
        <a:lstStyle/>
        <a:p>
          <a:endParaRPr lang="zh-CN" altLang="en-US"/>
        </a:p>
      </dgm:t>
    </dgm:pt>
    <dgm:pt modelId="{2AF3311A-5A0E-4CC4-BD50-6D6F9C3A03D1}">
      <dgm:prSet phldrT="[文本]" custT="1"/>
      <dgm:spPr>
        <a:solidFill>
          <a:schemeClr val="accent2">
            <a:lumMod val="60000"/>
            <a:lumOff val="40000"/>
          </a:schemeClr>
        </a:solidFill>
      </dgm:spPr>
      <dgm:t>
        <a:bodyPr/>
        <a:lstStyle/>
        <a:p>
          <a:r>
            <a:rPr lang="zh-CN" sz="2000" b="1" dirty="0" smtClean="0"/>
            <a:t>教</a:t>
          </a:r>
          <a:r>
            <a:rPr lang="zh-CN" altLang="en-US" sz="2000" b="1" dirty="0" smtClean="0"/>
            <a:t>学</a:t>
          </a:r>
          <a:r>
            <a:rPr lang="zh-CN" altLang="en-US" sz="2000" b="1" dirty="0" smtClean="0">
              <a:latin typeface="+mn-ea"/>
              <a:ea typeface="+mn-ea"/>
            </a:rPr>
            <a:t>国际化</a:t>
          </a:r>
          <a:endParaRPr lang="zh-CN" altLang="en-US" sz="2000" dirty="0">
            <a:latin typeface="+mn-ea"/>
            <a:ea typeface="+mn-ea"/>
          </a:endParaRPr>
        </a:p>
      </dgm:t>
    </dgm:pt>
    <dgm:pt modelId="{EFD55D1E-F4DD-4E33-B765-75ED1036E6AF}" type="parTrans" cxnId="{E795B2BD-F45B-41A8-AB36-E42F0B742CB2}">
      <dgm:prSet/>
      <dgm:spPr/>
      <dgm:t>
        <a:bodyPr/>
        <a:lstStyle/>
        <a:p>
          <a:endParaRPr lang="zh-CN" altLang="en-US" sz="1600">
            <a:latin typeface="+mn-ea"/>
            <a:ea typeface="+mn-ea"/>
          </a:endParaRPr>
        </a:p>
      </dgm:t>
    </dgm:pt>
    <dgm:pt modelId="{9A7A8D5B-4480-48E1-8B8C-F00A18770480}" type="sibTrans" cxnId="{E795B2BD-F45B-41A8-AB36-E42F0B742CB2}">
      <dgm:prSet/>
      <dgm:spPr/>
      <dgm:t>
        <a:bodyPr/>
        <a:lstStyle/>
        <a:p>
          <a:endParaRPr lang="zh-CN" altLang="en-US" sz="1600">
            <a:latin typeface="+mn-ea"/>
            <a:ea typeface="+mn-ea"/>
          </a:endParaRPr>
        </a:p>
      </dgm:t>
    </dgm:pt>
    <dgm:pt modelId="{8A95E257-C62F-47FD-ACD5-0304C747A02C}">
      <dgm:prSet phldrT="[文本]" custT="1"/>
      <dgm:spPr>
        <a:solidFill>
          <a:schemeClr val="tx2">
            <a:lumMod val="40000"/>
            <a:lumOff val="60000"/>
          </a:schemeClr>
        </a:solidFill>
      </dgm:spPr>
      <dgm:t>
        <a:bodyPr/>
        <a:lstStyle/>
        <a:p>
          <a:r>
            <a:rPr lang="zh-CN" sz="1600" dirty="0" smtClean="0"/>
            <a:t>课程</a:t>
          </a:r>
          <a:endParaRPr lang="zh-CN" altLang="en-US" sz="1600" dirty="0">
            <a:latin typeface="+mn-ea"/>
            <a:ea typeface="+mn-ea"/>
          </a:endParaRPr>
        </a:p>
      </dgm:t>
    </dgm:pt>
    <dgm:pt modelId="{F70A6F7D-44A3-4BB3-B181-10996BE155FB}" type="parTrans" cxnId="{053949F8-913C-4868-BCE3-E7172B84EA38}">
      <dgm:prSet custT="1"/>
      <dgm:spPr/>
      <dgm:t>
        <a:bodyPr/>
        <a:lstStyle/>
        <a:p>
          <a:endParaRPr lang="zh-CN" altLang="en-US" sz="1600">
            <a:latin typeface="+mn-ea"/>
            <a:ea typeface="+mn-ea"/>
          </a:endParaRPr>
        </a:p>
      </dgm:t>
    </dgm:pt>
    <dgm:pt modelId="{E8B7D941-66C8-4AF0-8DAF-23E99906C9BC}" type="sibTrans" cxnId="{053949F8-913C-4868-BCE3-E7172B84EA38}">
      <dgm:prSet/>
      <dgm:spPr/>
      <dgm:t>
        <a:bodyPr/>
        <a:lstStyle/>
        <a:p>
          <a:endParaRPr lang="zh-CN" altLang="en-US" sz="1600">
            <a:latin typeface="+mn-ea"/>
            <a:ea typeface="+mn-ea"/>
          </a:endParaRPr>
        </a:p>
      </dgm:t>
    </dgm:pt>
    <dgm:pt modelId="{764DEDA2-32B4-4A57-A95B-8ACA2ADDE594}">
      <dgm:prSet phldrT="[文本]" custT="1"/>
      <dgm:spPr/>
      <dgm:t>
        <a:bodyPr/>
        <a:lstStyle/>
        <a:p>
          <a:r>
            <a:rPr lang="en-US" sz="1600" dirty="0" smtClean="0"/>
            <a:t>MOOC</a:t>
          </a:r>
          <a:r>
            <a:rPr lang="zh-CN" sz="1600" dirty="0" smtClean="0"/>
            <a:t>课程数</a:t>
          </a:r>
          <a:endParaRPr lang="zh-CN" altLang="en-US" sz="1600" dirty="0">
            <a:latin typeface="+mn-ea"/>
            <a:ea typeface="+mn-ea"/>
          </a:endParaRPr>
        </a:p>
      </dgm:t>
    </dgm:pt>
    <dgm:pt modelId="{90E0C5F6-2D96-488A-A103-5BCBD4551330}" type="parTrans" cxnId="{5CA97B53-7033-4AC9-BDDF-B0BE0847FB56}">
      <dgm:prSet custT="1"/>
      <dgm:spPr/>
      <dgm:t>
        <a:bodyPr/>
        <a:lstStyle/>
        <a:p>
          <a:endParaRPr lang="zh-CN" altLang="en-US" sz="1600">
            <a:latin typeface="+mn-ea"/>
            <a:ea typeface="+mn-ea"/>
          </a:endParaRPr>
        </a:p>
      </dgm:t>
    </dgm:pt>
    <dgm:pt modelId="{9548FC73-8BF2-43F1-A498-419C1F398D92}" type="sibTrans" cxnId="{5CA97B53-7033-4AC9-BDDF-B0BE0847FB56}">
      <dgm:prSet/>
      <dgm:spPr/>
      <dgm:t>
        <a:bodyPr/>
        <a:lstStyle/>
        <a:p>
          <a:endParaRPr lang="zh-CN" altLang="en-US" sz="1600">
            <a:latin typeface="+mn-ea"/>
            <a:ea typeface="+mn-ea"/>
          </a:endParaRPr>
        </a:p>
      </dgm:t>
    </dgm:pt>
    <dgm:pt modelId="{EAE8CE78-6882-4C23-BA57-60DACE05AB8E}">
      <dgm:prSet custT="1"/>
      <dgm:spPr>
        <a:solidFill>
          <a:schemeClr val="tx2">
            <a:lumMod val="40000"/>
            <a:lumOff val="60000"/>
          </a:schemeClr>
        </a:solidFill>
      </dgm:spPr>
      <dgm:t>
        <a:bodyPr/>
        <a:lstStyle/>
        <a:p>
          <a:r>
            <a:rPr lang="zh-CN" sz="1600" dirty="0" smtClean="0"/>
            <a:t>中外合作办学</a:t>
          </a:r>
          <a:endParaRPr lang="zh-CN" altLang="en-US" sz="1600" dirty="0">
            <a:latin typeface="+mn-ea"/>
            <a:ea typeface="+mn-ea"/>
          </a:endParaRPr>
        </a:p>
      </dgm:t>
    </dgm:pt>
    <dgm:pt modelId="{DEA534AC-23F1-4BD6-9FAD-E91BEA373CF4}" type="parTrans" cxnId="{1D4E14C9-66C2-4B9D-9DFD-031A4A831FC1}">
      <dgm:prSet custT="1"/>
      <dgm:spPr/>
      <dgm:t>
        <a:bodyPr/>
        <a:lstStyle/>
        <a:p>
          <a:endParaRPr lang="zh-CN" altLang="en-US" sz="1600">
            <a:latin typeface="+mn-ea"/>
            <a:ea typeface="+mn-ea"/>
          </a:endParaRPr>
        </a:p>
      </dgm:t>
    </dgm:pt>
    <dgm:pt modelId="{1C69692A-DF8E-4357-9D47-F6DB5C03A5C8}" type="sibTrans" cxnId="{1D4E14C9-66C2-4B9D-9DFD-031A4A831FC1}">
      <dgm:prSet/>
      <dgm:spPr/>
      <dgm:t>
        <a:bodyPr/>
        <a:lstStyle/>
        <a:p>
          <a:endParaRPr lang="zh-CN" altLang="en-US" sz="1600">
            <a:latin typeface="+mn-ea"/>
            <a:ea typeface="+mn-ea"/>
          </a:endParaRPr>
        </a:p>
      </dgm:t>
    </dgm:pt>
    <dgm:pt modelId="{DA8F2C94-991D-4D13-905F-6E1C2AF3F959}">
      <dgm:prSet custT="1"/>
      <dgm:spPr/>
      <dgm:t>
        <a:bodyPr/>
        <a:lstStyle/>
        <a:p>
          <a:r>
            <a:rPr lang="zh-CN" sz="1600" dirty="0" smtClean="0"/>
            <a:t>非语言类专业使用外语授课课程数</a:t>
          </a:r>
          <a:endParaRPr lang="zh-CN" altLang="en-US" sz="1600" dirty="0">
            <a:latin typeface="+mn-ea"/>
            <a:ea typeface="+mn-ea"/>
          </a:endParaRPr>
        </a:p>
      </dgm:t>
    </dgm:pt>
    <dgm:pt modelId="{46D214B1-B25E-4822-8B99-0C3DFE7F8468}" type="parTrans" cxnId="{5DDAE620-6FB7-4064-B245-60F73075836F}">
      <dgm:prSet custT="1"/>
      <dgm:spPr/>
      <dgm:t>
        <a:bodyPr/>
        <a:lstStyle/>
        <a:p>
          <a:endParaRPr lang="zh-CN" altLang="en-US" sz="1600">
            <a:latin typeface="+mn-ea"/>
            <a:ea typeface="+mn-ea"/>
          </a:endParaRPr>
        </a:p>
      </dgm:t>
    </dgm:pt>
    <dgm:pt modelId="{AF5BC774-A2AF-48C5-A7A9-4E25A308C230}" type="sibTrans" cxnId="{5DDAE620-6FB7-4064-B245-60F73075836F}">
      <dgm:prSet/>
      <dgm:spPr/>
      <dgm:t>
        <a:bodyPr/>
        <a:lstStyle/>
        <a:p>
          <a:endParaRPr lang="zh-CN" altLang="en-US" sz="1600">
            <a:latin typeface="+mn-ea"/>
            <a:ea typeface="+mn-ea"/>
          </a:endParaRPr>
        </a:p>
      </dgm:t>
    </dgm:pt>
    <dgm:pt modelId="{6F65D94B-7C5D-4C56-A996-81C5D0B4DAFC}">
      <dgm:prSet custT="1"/>
      <dgm:spPr/>
      <dgm:t>
        <a:bodyPr/>
        <a:lstStyle/>
        <a:p>
          <a:r>
            <a:rPr lang="zh-CN" sz="1600" dirty="0" smtClean="0"/>
            <a:t>通过国际认证专业数</a:t>
          </a:r>
          <a:endParaRPr lang="zh-CN" altLang="en-US" sz="1600" dirty="0">
            <a:latin typeface="+mn-ea"/>
            <a:ea typeface="+mn-ea"/>
          </a:endParaRPr>
        </a:p>
      </dgm:t>
    </dgm:pt>
    <dgm:pt modelId="{5AF5E28F-24EC-41A4-9BB9-BCFA4E3F3D52}" type="parTrans" cxnId="{9C706CCD-6D25-45BE-9F0D-DFE6C7BDE7EB}">
      <dgm:prSet custT="1"/>
      <dgm:spPr/>
      <dgm:t>
        <a:bodyPr/>
        <a:lstStyle/>
        <a:p>
          <a:endParaRPr lang="zh-CN" altLang="en-US" sz="1600">
            <a:latin typeface="+mn-ea"/>
            <a:ea typeface="+mn-ea"/>
          </a:endParaRPr>
        </a:p>
      </dgm:t>
    </dgm:pt>
    <dgm:pt modelId="{DF9217A8-8EFB-49DB-99F9-F6E6FDF41F80}" type="sibTrans" cxnId="{9C706CCD-6D25-45BE-9F0D-DFE6C7BDE7EB}">
      <dgm:prSet/>
      <dgm:spPr/>
      <dgm:t>
        <a:bodyPr/>
        <a:lstStyle/>
        <a:p>
          <a:endParaRPr lang="zh-CN" altLang="en-US" sz="1600">
            <a:latin typeface="+mn-ea"/>
            <a:ea typeface="+mn-ea"/>
          </a:endParaRPr>
        </a:p>
      </dgm:t>
    </dgm:pt>
    <dgm:pt modelId="{E18CAD5E-3326-44E3-9E8A-C3019C59EC69}">
      <dgm:prSet custT="1"/>
      <dgm:spPr/>
      <dgm:t>
        <a:bodyPr/>
        <a:lstStyle/>
        <a:p>
          <a:r>
            <a:rPr lang="zh-CN" sz="1600" dirty="0" smtClean="0"/>
            <a:t>机构数</a:t>
          </a:r>
          <a:r>
            <a:rPr lang="zh-CN" altLang="en-US" sz="1600" dirty="0" smtClean="0"/>
            <a:t>：</a:t>
          </a:r>
          <a:r>
            <a:rPr lang="zh-CN" sz="1600" dirty="0" smtClean="0"/>
            <a:t>中外合作办学机构与国外分校数</a:t>
          </a:r>
          <a:endParaRPr lang="zh-CN" altLang="en-US" sz="1600" dirty="0">
            <a:latin typeface="+mn-ea"/>
            <a:ea typeface="+mn-ea"/>
          </a:endParaRPr>
        </a:p>
      </dgm:t>
    </dgm:pt>
    <dgm:pt modelId="{40257D75-9DF4-4CBE-A296-2124D7CFD93F}" type="parTrans" cxnId="{3CB9C96E-15C7-4741-933A-BF68152CEEE9}">
      <dgm:prSet custT="1"/>
      <dgm:spPr/>
      <dgm:t>
        <a:bodyPr/>
        <a:lstStyle/>
        <a:p>
          <a:endParaRPr lang="zh-CN" altLang="en-US" sz="1600">
            <a:latin typeface="+mn-ea"/>
            <a:ea typeface="+mn-ea"/>
          </a:endParaRPr>
        </a:p>
      </dgm:t>
    </dgm:pt>
    <dgm:pt modelId="{B27BF0FC-490E-40F0-BBE5-08FE85A638F6}" type="sibTrans" cxnId="{3CB9C96E-15C7-4741-933A-BF68152CEEE9}">
      <dgm:prSet/>
      <dgm:spPr/>
      <dgm:t>
        <a:bodyPr/>
        <a:lstStyle/>
        <a:p>
          <a:endParaRPr lang="zh-CN" altLang="en-US" sz="1600">
            <a:latin typeface="+mn-ea"/>
            <a:ea typeface="+mn-ea"/>
          </a:endParaRPr>
        </a:p>
      </dgm:t>
    </dgm:pt>
    <dgm:pt modelId="{078E60C7-08F6-4CC7-ABD0-88A6EDB3D4E4}">
      <dgm:prSet custT="1"/>
      <dgm:spPr/>
      <dgm:t>
        <a:bodyPr/>
        <a:lstStyle/>
        <a:p>
          <a:r>
            <a:rPr lang="zh-CN" sz="1600" dirty="0" smtClean="0"/>
            <a:t>项目数</a:t>
          </a:r>
          <a:r>
            <a:rPr lang="zh-CN" altLang="en-US" sz="1600" dirty="0" smtClean="0"/>
            <a:t>：</a:t>
          </a:r>
          <a:r>
            <a:rPr lang="zh-CN" sz="1600" dirty="0" smtClean="0"/>
            <a:t>本科、硕士及以上项目</a:t>
          </a:r>
          <a:r>
            <a:rPr lang="zh-CN" altLang="en-US" sz="1600" dirty="0" smtClean="0"/>
            <a:t>数</a:t>
          </a:r>
          <a:endParaRPr lang="zh-CN" altLang="en-US" sz="1600" dirty="0">
            <a:latin typeface="+mn-ea"/>
            <a:ea typeface="+mn-ea"/>
          </a:endParaRPr>
        </a:p>
      </dgm:t>
    </dgm:pt>
    <dgm:pt modelId="{E6A503D8-66C2-4546-90D9-AD0AFE4DE769}" type="parTrans" cxnId="{3059ABE9-3249-40F0-BFA1-D85C5EC06DF1}">
      <dgm:prSet custT="1"/>
      <dgm:spPr/>
      <dgm:t>
        <a:bodyPr/>
        <a:lstStyle/>
        <a:p>
          <a:endParaRPr lang="zh-CN" altLang="en-US" sz="1600">
            <a:latin typeface="+mn-ea"/>
            <a:ea typeface="+mn-ea"/>
          </a:endParaRPr>
        </a:p>
      </dgm:t>
    </dgm:pt>
    <dgm:pt modelId="{25281C4B-4C89-4937-9B66-EF695857FC33}" type="sibTrans" cxnId="{3059ABE9-3249-40F0-BFA1-D85C5EC06DF1}">
      <dgm:prSet/>
      <dgm:spPr/>
      <dgm:t>
        <a:bodyPr/>
        <a:lstStyle/>
        <a:p>
          <a:endParaRPr lang="zh-CN" altLang="en-US" sz="1600">
            <a:latin typeface="+mn-ea"/>
            <a:ea typeface="+mn-ea"/>
          </a:endParaRPr>
        </a:p>
      </dgm:t>
    </dgm:pt>
    <dgm:pt modelId="{47B20265-2B8C-402F-9167-B0CB0FECF2F0}">
      <dgm:prSet custT="1"/>
      <dgm:spPr/>
      <dgm:t>
        <a:bodyPr/>
        <a:lstStyle/>
        <a:p>
          <a:r>
            <a:rPr lang="zh-CN" sz="1600" dirty="0" smtClean="0"/>
            <a:t>合同</a:t>
          </a:r>
          <a:r>
            <a:rPr lang="zh-CN" altLang="en-US" sz="1600" dirty="0" smtClean="0"/>
            <a:t>数：</a:t>
          </a:r>
          <a:r>
            <a:rPr lang="en-US" sz="1600" dirty="0" smtClean="0"/>
            <a:t>2010</a:t>
          </a:r>
          <a:r>
            <a:rPr lang="zh-CN" sz="1600" dirty="0" smtClean="0"/>
            <a:t>年致</a:t>
          </a:r>
          <a:r>
            <a:rPr lang="en-US" sz="1600" dirty="0" smtClean="0"/>
            <a:t>2014</a:t>
          </a:r>
          <a:r>
            <a:rPr lang="zh-CN" sz="1600" dirty="0" smtClean="0"/>
            <a:t>年期间在执行中的中外合</a:t>
          </a:r>
          <a:endParaRPr lang="en-US" altLang="zh-CN" sz="1600" dirty="0" smtClean="0"/>
        </a:p>
        <a:p>
          <a:r>
            <a:rPr lang="zh-CN" sz="1600" dirty="0" smtClean="0"/>
            <a:t>作办学的合同数</a:t>
          </a:r>
          <a:endParaRPr lang="zh-CN" altLang="en-US" sz="1600" dirty="0">
            <a:latin typeface="+mn-ea"/>
            <a:ea typeface="+mn-ea"/>
          </a:endParaRPr>
        </a:p>
      </dgm:t>
    </dgm:pt>
    <dgm:pt modelId="{9A702F6B-1A3C-4CC8-8F02-F1995628B492}" type="parTrans" cxnId="{52444EB3-A8C0-4A62-88C8-4738A2B538F6}">
      <dgm:prSet custT="1"/>
      <dgm:spPr/>
      <dgm:t>
        <a:bodyPr/>
        <a:lstStyle/>
        <a:p>
          <a:endParaRPr lang="zh-CN" altLang="en-US" sz="1600">
            <a:latin typeface="+mn-ea"/>
            <a:ea typeface="+mn-ea"/>
          </a:endParaRPr>
        </a:p>
      </dgm:t>
    </dgm:pt>
    <dgm:pt modelId="{E0AE388A-46EB-403C-9E78-12205C431113}" type="sibTrans" cxnId="{52444EB3-A8C0-4A62-88C8-4738A2B538F6}">
      <dgm:prSet/>
      <dgm:spPr/>
      <dgm:t>
        <a:bodyPr/>
        <a:lstStyle/>
        <a:p>
          <a:endParaRPr lang="zh-CN" altLang="en-US" sz="1600">
            <a:latin typeface="+mn-ea"/>
            <a:ea typeface="+mn-ea"/>
          </a:endParaRPr>
        </a:p>
      </dgm:t>
    </dgm:pt>
    <dgm:pt modelId="{A99E96F6-1BBD-4B5F-992D-A93C738FBAA6}" type="pres">
      <dgm:prSet presAssocID="{5C46966E-92E8-4994-977E-2B294F6BDD53}" presName="diagram" presStyleCnt="0">
        <dgm:presLayoutVars>
          <dgm:chPref val="1"/>
          <dgm:dir/>
          <dgm:animOne val="branch"/>
          <dgm:animLvl val="lvl"/>
          <dgm:resizeHandles val="exact"/>
        </dgm:presLayoutVars>
      </dgm:prSet>
      <dgm:spPr/>
      <dgm:t>
        <a:bodyPr/>
        <a:lstStyle/>
        <a:p>
          <a:endParaRPr lang="zh-CN" altLang="en-US"/>
        </a:p>
      </dgm:t>
    </dgm:pt>
    <dgm:pt modelId="{85199045-98F0-4F4F-B4B4-024F210B7255}" type="pres">
      <dgm:prSet presAssocID="{2AF3311A-5A0E-4CC4-BD50-6D6F9C3A03D1}" presName="root1" presStyleCnt="0"/>
      <dgm:spPr/>
    </dgm:pt>
    <dgm:pt modelId="{5ABC6E49-A119-4CA7-91CF-CB385584F624}" type="pres">
      <dgm:prSet presAssocID="{2AF3311A-5A0E-4CC4-BD50-6D6F9C3A03D1}" presName="LevelOneTextNode" presStyleLbl="node0" presStyleIdx="0" presStyleCnt="1" custScaleX="255048" custScaleY="187232">
        <dgm:presLayoutVars>
          <dgm:chPref val="3"/>
        </dgm:presLayoutVars>
      </dgm:prSet>
      <dgm:spPr/>
      <dgm:t>
        <a:bodyPr/>
        <a:lstStyle/>
        <a:p>
          <a:endParaRPr lang="zh-CN" altLang="en-US"/>
        </a:p>
      </dgm:t>
    </dgm:pt>
    <dgm:pt modelId="{A2CDEFB4-F5A0-4AB7-B537-E7A02053C42B}" type="pres">
      <dgm:prSet presAssocID="{2AF3311A-5A0E-4CC4-BD50-6D6F9C3A03D1}" presName="level2hierChild" presStyleCnt="0"/>
      <dgm:spPr/>
    </dgm:pt>
    <dgm:pt modelId="{CBC551B3-3914-4E02-A3D2-AC4829C2FFE2}" type="pres">
      <dgm:prSet presAssocID="{F70A6F7D-44A3-4BB3-B181-10996BE155FB}" presName="conn2-1" presStyleLbl="parChTrans1D2" presStyleIdx="0" presStyleCnt="2"/>
      <dgm:spPr/>
      <dgm:t>
        <a:bodyPr/>
        <a:lstStyle/>
        <a:p>
          <a:endParaRPr lang="zh-CN" altLang="en-US"/>
        </a:p>
      </dgm:t>
    </dgm:pt>
    <dgm:pt modelId="{78F0EFED-CA8B-46E3-BFAF-4EBD48F1062B}" type="pres">
      <dgm:prSet presAssocID="{F70A6F7D-44A3-4BB3-B181-10996BE155FB}" presName="connTx" presStyleLbl="parChTrans1D2" presStyleIdx="0" presStyleCnt="2"/>
      <dgm:spPr/>
      <dgm:t>
        <a:bodyPr/>
        <a:lstStyle/>
        <a:p>
          <a:endParaRPr lang="zh-CN" altLang="en-US"/>
        </a:p>
      </dgm:t>
    </dgm:pt>
    <dgm:pt modelId="{082846AD-CD85-4751-A364-365868ED678C}" type="pres">
      <dgm:prSet presAssocID="{8A95E257-C62F-47FD-ACD5-0304C747A02C}" presName="root2" presStyleCnt="0"/>
      <dgm:spPr/>
    </dgm:pt>
    <dgm:pt modelId="{C6DCADE4-CA4D-42D9-A464-9FF10C75D85C}" type="pres">
      <dgm:prSet presAssocID="{8A95E257-C62F-47FD-ACD5-0304C747A02C}" presName="LevelTwoTextNode" presStyleLbl="node2" presStyleIdx="0" presStyleCnt="2" custScaleX="192522" custScaleY="136670">
        <dgm:presLayoutVars>
          <dgm:chPref val="3"/>
        </dgm:presLayoutVars>
      </dgm:prSet>
      <dgm:spPr/>
      <dgm:t>
        <a:bodyPr/>
        <a:lstStyle/>
        <a:p>
          <a:endParaRPr lang="zh-CN" altLang="en-US"/>
        </a:p>
      </dgm:t>
    </dgm:pt>
    <dgm:pt modelId="{1C2E990D-1B24-441F-AD50-8BD43764BA27}" type="pres">
      <dgm:prSet presAssocID="{8A95E257-C62F-47FD-ACD5-0304C747A02C}" presName="level3hierChild" presStyleCnt="0"/>
      <dgm:spPr/>
    </dgm:pt>
    <dgm:pt modelId="{597198A5-88C4-45FB-901D-D46E90F996C1}" type="pres">
      <dgm:prSet presAssocID="{46D214B1-B25E-4822-8B99-0C3DFE7F8468}" presName="conn2-1" presStyleLbl="parChTrans1D3" presStyleIdx="0" presStyleCnt="6"/>
      <dgm:spPr/>
      <dgm:t>
        <a:bodyPr/>
        <a:lstStyle/>
        <a:p>
          <a:endParaRPr lang="zh-CN" altLang="en-US"/>
        </a:p>
      </dgm:t>
    </dgm:pt>
    <dgm:pt modelId="{2EE4254D-BA4B-447C-8740-44D22197A3BA}" type="pres">
      <dgm:prSet presAssocID="{46D214B1-B25E-4822-8B99-0C3DFE7F8468}" presName="connTx" presStyleLbl="parChTrans1D3" presStyleIdx="0" presStyleCnt="6"/>
      <dgm:spPr/>
      <dgm:t>
        <a:bodyPr/>
        <a:lstStyle/>
        <a:p>
          <a:endParaRPr lang="zh-CN" altLang="en-US"/>
        </a:p>
      </dgm:t>
    </dgm:pt>
    <dgm:pt modelId="{A02C8FEE-2C47-416E-B22D-189BE4CE403D}" type="pres">
      <dgm:prSet presAssocID="{DA8F2C94-991D-4D13-905F-6E1C2AF3F959}" presName="root2" presStyleCnt="0"/>
      <dgm:spPr/>
    </dgm:pt>
    <dgm:pt modelId="{16CCCF5B-4D58-4F89-BA88-C1DA7F29FF72}" type="pres">
      <dgm:prSet presAssocID="{DA8F2C94-991D-4D13-905F-6E1C2AF3F959}" presName="LevelTwoTextNode" presStyleLbl="node3" presStyleIdx="0" presStyleCnt="6" custScaleX="684914" custLinFactNeighborX="9121" custLinFactNeighborY="-71936">
        <dgm:presLayoutVars>
          <dgm:chPref val="3"/>
        </dgm:presLayoutVars>
      </dgm:prSet>
      <dgm:spPr/>
      <dgm:t>
        <a:bodyPr/>
        <a:lstStyle/>
        <a:p>
          <a:endParaRPr lang="zh-CN" altLang="en-US"/>
        </a:p>
      </dgm:t>
    </dgm:pt>
    <dgm:pt modelId="{6167B2AA-58EE-49A0-8453-CF0F794112D4}" type="pres">
      <dgm:prSet presAssocID="{DA8F2C94-991D-4D13-905F-6E1C2AF3F959}" presName="level3hierChild" presStyleCnt="0"/>
      <dgm:spPr/>
    </dgm:pt>
    <dgm:pt modelId="{96C38CEC-7DD3-43FB-8A5E-BCF283EC44A3}" type="pres">
      <dgm:prSet presAssocID="{5AF5E28F-24EC-41A4-9BB9-BCFA4E3F3D52}" presName="conn2-1" presStyleLbl="parChTrans1D3" presStyleIdx="1" presStyleCnt="6"/>
      <dgm:spPr/>
      <dgm:t>
        <a:bodyPr/>
        <a:lstStyle/>
        <a:p>
          <a:endParaRPr lang="zh-CN" altLang="en-US"/>
        </a:p>
      </dgm:t>
    </dgm:pt>
    <dgm:pt modelId="{DEBCFBF8-91B4-425A-8BC3-74124FD38BA5}" type="pres">
      <dgm:prSet presAssocID="{5AF5E28F-24EC-41A4-9BB9-BCFA4E3F3D52}" presName="connTx" presStyleLbl="parChTrans1D3" presStyleIdx="1" presStyleCnt="6"/>
      <dgm:spPr/>
      <dgm:t>
        <a:bodyPr/>
        <a:lstStyle/>
        <a:p>
          <a:endParaRPr lang="zh-CN" altLang="en-US"/>
        </a:p>
      </dgm:t>
    </dgm:pt>
    <dgm:pt modelId="{5C9F361A-B9F1-4735-BB62-F31B9718CFBB}" type="pres">
      <dgm:prSet presAssocID="{6F65D94B-7C5D-4C56-A996-81C5D0B4DAFC}" presName="root2" presStyleCnt="0"/>
      <dgm:spPr/>
    </dgm:pt>
    <dgm:pt modelId="{4878098D-E1DF-4B93-B620-FC062D384076}" type="pres">
      <dgm:prSet presAssocID="{6F65D94B-7C5D-4C56-A996-81C5D0B4DAFC}" presName="LevelTwoTextNode" presStyleLbl="node3" presStyleIdx="1" presStyleCnt="6" custScaleX="374240" custLinFactNeighborX="20821" custLinFactNeighborY="261">
        <dgm:presLayoutVars>
          <dgm:chPref val="3"/>
        </dgm:presLayoutVars>
      </dgm:prSet>
      <dgm:spPr/>
      <dgm:t>
        <a:bodyPr/>
        <a:lstStyle/>
        <a:p>
          <a:endParaRPr lang="zh-CN" altLang="en-US"/>
        </a:p>
      </dgm:t>
    </dgm:pt>
    <dgm:pt modelId="{27EDF453-6C70-4BEE-8D90-ADAD6FF8B5B3}" type="pres">
      <dgm:prSet presAssocID="{6F65D94B-7C5D-4C56-A996-81C5D0B4DAFC}" presName="level3hierChild" presStyleCnt="0"/>
      <dgm:spPr/>
    </dgm:pt>
    <dgm:pt modelId="{BB02FEEF-5B37-428B-B340-FD4B75991B8F}" type="pres">
      <dgm:prSet presAssocID="{90E0C5F6-2D96-488A-A103-5BCBD4551330}" presName="conn2-1" presStyleLbl="parChTrans1D3" presStyleIdx="2" presStyleCnt="6"/>
      <dgm:spPr/>
      <dgm:t>
        <a:bodyPr/>
        <a:lstStyle/>
        <a:p>
          <a:endParaRPr lang="zh-CN" altLang="en-US"/>
        </a:p>
      </dgm:t>
    </dgm:pt>
    <dgm:pt modelId="{7EED249E-D941-4CB8-AA34-E03E7438B332}" type="pres">
      <dgm:prSet presAssocID="{90E0C5F6-2D96-488A-A103-5BCBD4551330}" presName="connTx" presStyleLbl="parChTrans1D3" presStyleIdx="2" presStyleCnt="6"/>
      <dgm:spPr/>
      <dgm:t>
        <a:bodyPr/>
        <a:lstStyle/>
        <a:p>
          <a:endParaRPr lang="zh-CN" altLang="en-US"/>
        </a:p>
      </dgm:t>
    </dgm:pt>
    <dgm:pt modelId="{DD175123-48D0-4344-BFCD-0494ADF8C3C3}" type="pres">
      <dgm:prSet presAssocID="{764DEDA2-32B4-4A57-A95B-8ACA2ADDE594}" presName="root2" presStyleCnt="0"/>
      <dgm:spPr/>
    </dgm:pt>
    <dgm:pt modelId="{21C62D77-D374-405E-8FF4-8DDC1AF2AA20}" type="pres">
      <dgm:prSet presAssocID="{764DEDA2-32B4-4A57-A95B-8ACA2ADDE594}" presName="LevelTwoTextNode" presStyleLbl="node3" presStyleIdx="2" presStyleCnt="6" custScaleX="399836" custLinFactNeighborX="9121" custLinFactNeighborY="25659">
        <dgm:presLayoutVars>
          <dgm:chPref val="3"/>
        </dgm:presLayoutVars>
      </dgm:prSet>
      <dgm:spPr/>
      <dgm:t>
        <a:bodyPr/>
        <a:lstStyle/>
        <a:p>
          <a:endParaRPr lang="zh-CN" altLang="en-US"/>
        </a:p>
      </dgm:t>
    </dgm:pt>
    <dgm:pt modelId="{F3480E5F-9169-45F0-9E73-685025670DAE}" type="pres">
      <dgm:prSet presAssocID="{764DEDA2-32B4-4A57-A95B-8ACA2ADDE594}" presName="level3hierChild" presStyleCnt="0"/>
      <dgm:spPr/>
    </dgm:pt>
    <dgm:pt modelId="{27022EBD-A313-4496-9E36-879134D75682}" type="pres">
      <dgm:prSet presAssocID="{DEA534AC-23F1-4BD6-9FAD-E91BEA373CF4}" presName="conn2-1" presStyleLbl="parChTrans1D2" presStyleIdx="1" presStyleCnt="2"/>
      <dgm:spPr/>
      <dgm:t>
        <a:bodyPr/>
        <a:lstStyle/>
        <a:p>
          <a:endParaRPr lang="zh-CN" altLang="en-US"/>
        </a:p>
      </dgm:t>
    </dgm:pt>
    <dgm:pt modelId="{175231AC-CA01-497F-84C8-9E357885388C}" type="pres">
      <dgm:prSet presAssocID="{DEA534AC-23F1-4BD6-9FAD-E91BEA373CF4}" presName="connTx" presStyleLbl="parChTrans1D2" presStyleIdx="1" presStyleCnt="2"/>
      <dgm:spPr/>
      <dgm:t>
        <a:bodyPr/>
        <a:lstStyle/>
        <a:p>
          <a:endParaRPr lang="zh-CN" altLang="en-US"/>
        </a:p>
      </dgm:t>
    </dgm:pt>
    <dgm:pt modelId="{B3409228-8EAC-41DB-A536-595198EA13E5}" type="pres">
      <dgm:prSet presAssocID="{EAE8CE78-6882-4C23-BA57-60DACE05AB8E}" presName="root2" presStyleCnt="0"/>
      <dgm:spPr/>
    </dgm:pt>
    <dgm:pt modelId="{71FE6320-2F46-4AAC-BCAC-9688D3DA2851}" type="pres">
      <dgm:prSet presAssocID="{EAE8CE78-6882-4C23-BA57-60DACE05AB8E}" presName="LevelTwoTextNode" presStyleLbl="node2" presStyleIdx="1" presStyleCnt="2" custScaleX="277876" custScaleY="157265" custLinFactNeighborX="-4053" custLinFactNeighborY="63071">
        <dgm:presLayoutVars>
          <dgm:chPref val="3"/>
        </dgm:presLayoutVars>
      </dgm:prSet>
      <dgm:spPr/>
      <dgm:t>
        <a:bodyPr/>
        <a:lstStyle/>
        <a:p>
          <a:endParaRPr lang="zh-CN" altLang="en-US"/>
        </a:p>
      </dgm:t>
    </dgm:pt>
    <dgm:pt modelId="{A57EE568-2C2D-41DE-A626-2B5D40E78115}" type="pres">
      <dgm:prSet presAssocID="{EAE8CE78-6882-4C23-BA57-60DACE05AB8E}" presName="level3hierChild" presStyleCnt="0"/>
      <dgm:spPr/>
    </dgm:pt>
    <dgm:pt modelId="{9DAB901B-C817-463D-B5C4-BE4A7CAD15CE}" type="pres">
      <dgm:prSet presAssocID="{40257D75-9DF4-4CBE-A296-2124D7CFD93F}" presName="conn2-1" presStyleLbl="parChTrans1D3" presStyleIdx="3" presStyleCnt="6"/>
      <dgm:spPr/>
      <dgm:t>
        <a:bodyPr/>
        <a:lstStyle/>
        <a:p>
          <a:endParaRPr lang="zh-CN" altLang="en-US"/>
        </a:p>
      </dgm:t>
    </dgm:pt>
    <dgm:pt modelId="{641A4F64-BDE8-4B9A-9A4C-1F4BE5515467}" type="pres">
      <dgm:prSet presAssocID="{40257D75-9DF4-4CBE-A296-2124D7CFD93F}" presName="connTx" presStyleLbl="parChTrans1D3" presStyleIdx="3" presStyleCnt="6"/>
      <dgm:spPr/>
      <dgm:t>
        <a:bodyPr/>
        <a:lstStyle/>
        <a:p>
          <a:endParaRPr lang="zh-CN" altLang="en-US"/>
        </a:p>
      </dgm:t>
    </dgm:pt>
    <dgm:pt modelId="{B667693C-1078-4C74-8CE1-529A85CDDF1B}" type="pres">
      <dgm:prSet presAssocID="{E18CAD5E-3326-44E3-9E8A-C3019C59EC69}" presName="root2" presStyleCnt="0"/>
      <dgm:spPr/>
    </dgm:pt>
    <dgm:pt modelId="{525C302D-77B8-45B7-961C-DCBA03A0718F}" type="pres">
      <dgm:prSet presAssocID="{E18CAD5E-3326-44E3-9E8A-C3019C59EC69}" presName="LevelTwoTextNode" presStyleLbl="node3" presStyleIdx="3" presStyleCnt="6" custScaleX="824353" custLinFactNeighborX="29916" custLinFactNeighborY="97856">
        <dgm:presLayoutVars>
          <dgm:chPref val="3"/>
        </dgm:presLayoutVars>
      </dgm:prSet>
      <dgm:spPr/>
      <dgm:t>
        <a:bodyPr/>
        <a:lstStyle/>
        <a:p>
          <a:endParaRPr lang="zh-CN" altLang="en-US"/>
        </a:p>
      </dgm:t>
    </dgm:pt>
    <dgm:pt modelId="{51BD2146-1E12-4232-AAEF-4AE6CFCAFEC3}" type="pres">
      <dgm:prSet presAssocID="{E18CAD5E-3326-44E3-9E8A-C3019C59EC69}" presName="level3hierChild" presStyleCnt="0"/>
      <dgm:spPr/>
    </dgm:pt>
    <dgm:pt modelId="{7C476E79-F084-4132-B2FB-7E6077982F9E}" type="pres">
      <dgm:prSet presAssocID="{E6A503D8-66C2-4546-90D9-AD0AFE4DE769}" presName="conn2-1" presStyleLbl="parChTrans1D3" presStyleIdx="4" presStyleCnt="6"/>
      <dgm:spPr/>
      <dgm:t>
        <a:bodyPr/>
        <a:lstStyle/>
        <a:p>
          <a:endParaRPr lang="zh-CN" altLang="en-US"/>
        </a:p>
      </dgm:t>
    </dgm:pt>
    <dgm:pt modelId="{5811A09C-9E80-4439-98F3-B9B690FCA8F5}" type="pres">
      <dgm:prSet presAssocID="{E6A503D8-66C2-4546-90D9-AD0AFE4DE769}" presName="connTx" presStyleLbl="parChTrans1D3" presStyleIdx="4" presStyleCnt="6"/>
      <dgm:spPr/>
      <dgm:t>
        <a:bodyPr/>
        <a:lstStyle/>
        <a:p>
          <a:endParaRPr lang="zh-CN" altLang="en-US"/>
        </a:p>
      </dgm:t>
    </dgm:pt>
    <dgm:pt modelId="{F3154C07-1707-4DB2-9425-966A3A48D636}" type="pres">
      <dgm:prSet presAssocID="{078E60C7-08F6-4CC7-ABD0-88A6EDB3D4E4}" presName="root2" presStyleCnt="0"/>
      <dgm:spPr/>
    </dgm:pt>
    <dgm:pt modelId="{811C4F78-A819-4580-8AE5-949DD76DC82C}" type="pres">
      <dgm:prSet presAssocID="{078E60C7-08F6-4CC7-ABD0-88A6EDB3D4E4}" presName="LevelTwoTextNode" presStyleLbl="node3" presStyleIdx="4" presStyleCnt="6" custScaleX="611334" custScaleY="94357" custLinFactY="23254" custLinFactNeighborX="29916" custLinFactNeighborY="100000">
        <dgm:presLayoutVars>
          <dgm:chPref val="3"/>
        </dgm:presLayoutVars>
      </dgm:prSet>
      <dgm:spPr/>
      <dgm:t>
        <a:bodyPr/>
        <a:lstStyle/>
        <a:p>
          <a:endParaRPr lang="zh-CN" altLang="en-US"/>
        </a:p>
      </dgm:t>
    </dgm:pt>
    <dgm:pt modelId="{B95A00E5-5296-4DE1-9D0A-42FAAAA09BEA}" type="pres">
      <dgm:prSet presAssocID="{078E60C7-08F6-4CC7-ABD0-88A6EDB3D4E4}" presName="level3hierChild" presStyleCnt="0"/>
      <dgm:spPr/>
    </dgm:pt>
    <dgm:pt modelId="{D61F8DB2-01E1-4A52-8571-12F4F1ECF21D}" type="pres">
      <dgm:prSet presAssocID="{9A702F6B-1A3C-4CC8-8F02-F1995628B492}" presName="conn2-1" presStyleLbl="parChTrans1D3" presStyleIdx="5" presStyleCnt="6"/>
      <dgm:spPr/>
      <dgm:t>
        <a:bodyPr/>
        <a:lstStyle/>
        <a:p>
          <a:endParaRPr lang="zh-CN" altLang="en-US"/>
        </a:p>
      </dgm:t>
    </dgm:pt>
    <dgm:pt modelId="{D57CA462-60A6-4893-8B6C-C452355FCC12}" type="pres">
      <dgm:prSet presAssocID="{9A702F6B-1A3C-4CC8-8F02-F1995628B492}" presName="connTx" presStyleLbl="parChTrans1D3" presStyleIdx="5" presStyleCnt="6"/>
      <dgm:spPr/>
      <dgm:t>
        <a:bodyPr/>
        <a:lstStyle/>
        <a:p>
          <a:endParaRPr lang="zh-CN" altLang="en-US"/>
        </a:p>
      </dgm:t>
    </dgm:pt>
    <dgm:pt modelId="{93722BCE-EBAD-4B29-B311-D9EE70482FCE}" type="pres">
      <dgm:prSet presAssocID="{47B20265-2B8C-402F-9167-B0CB0FECF2F0}" presName="root2" presStyleCnt="0"/>
      <dgm:spPr/>
    </dgm:pt>
    <dgm:pt modelId="{C1BA6000-E5C8-4DD0-9A68-E814685DD1EE}" type="pres">
      <dgm:prSet presAssocID="{47B20265-2B8C-402F-9167-B0CB0FECF2F0}" presName="LevelTwoTextNode" presStyleLbl="node3" presStyleIdx="5" presStyleCnt="6" custScaleX="799686" custScaleY="196748" custLinFactY="54295" custLinFactNeighborX="6517" custLinFactNeighborY="100000">
        <dgm:presLayoutVars>
          <dgm:chPref val="3"/>
        </dgm:presLayoutVars>
      </dgm:prSet>
      <dgm:spPr/>
      <dgm:t>
        <a:bodyPr/>
        <a:lstStyle/>
        <a:p>
          <a:endParaRPr lang="zh-CN" altLang="en-US"/>
        </a:p>
      </dgm:t>
    </dgm:pt>
    <dgm:pt modelId="{7CD9BA98-2DF6-4335-90F2-FF1EC6B4F582}" type="pres">
      <dgm:prSet presAssocID="{47B20265-2B8C-402F-9167-B0CB0FECF2F0}" presName="level3hierChild" presStyleCnt="0"/>
      <dgm:spPr/>
    </dgm:pt>
  </dgm:ptLst>
  <dgm:cxnLst>
    <dgm:cxn modelId="{FA5EDFD5-1E15-4EE4-AA09-A9BE6F331F20}" type="presOf" srcId="{46D214B1-B25E-4822-8B99-0C3DFE7F8468}" destId="{597198A5-88C4-45FB-901D-D46E90F996C1}" srcOrd="0" destOrd="0" presId="urn:microsoft.com/office/officeart/2005/8/layout/hierarchy2#3"/>
    <dgm:cxn modelId="{5CA97B53-7033-4AC9-BDDF-B0BE0847FB56}" srcId="{8A95E257-C62F-47FD-ACD5-0304C747A02C}" destId="{764DEDA2-32B4-4A57-A95B-8ACA2ADDE594}" srcOrd="2" destOrd="0" parTransId="{90E0C5F6-2D96-488A-A103-5BCBD4551330}" sibTransId="{9548FC73-8BF2-43F1-A498-419C1F398D92}"/>
    <dgm:cxn modelId="{E795B2BD-F45B-41A8-AB36-E42F0B742CB2}" srcId="{5C46966E-92E8-4994-977E-2B294F6BDD53}" destId="{2AF3311A-5A0E-4CC4-BD50-6D6F9C3A03D1}" srcOrd="0" destOrd="0" parTransId="{EFD55D1E-F4DD-4E33-B765-75ED1036E6AF}" sibTransId="{9A7A8D5B-4480-48E1-8B8C-F00A18770480}"/>
    <dgm:cxn modelId="{21B2E8CB-F487-4140-90BB-D4539685511C}" type="presOf" srcId="{8A95E257-C62F-47FD-ACD5-0304C747A02C}" destId="{C6DCADE4-CA4D-42D9-A464-9FF10C75D85C}" srcOrd="0" destOrd="0" presId="urn:microsoft.com/office/officeart/2005/8/layout/hierarchy2#3"/>
    <dgm:cxn modelId="{14B94CE0-6EB6-4564-AF2D-08BE1192970B}" type="presOf" srcId="{9A702F6B-1A3C-4CC8-8F02-F1995628B492}" destId="{D61F8DB2-01E1-4A52-8571-12F4F1ECF21D}" srcOrd="0" destOrd="0" presId="urn:microsoft.com/office/officeart/2005/8/layout/hierarchy2#3"/>
    <dgm:cxn modelId="{52444EB3-A8C0-4A62-88C8-4738A2B538F6}" srcId="{EAE8CE78-6882-4C23-BA57-60DACE05AB8E}" destId="{47B20265-2B8C-402F-9167-B0CB0FECF2F0}" srcOrd="2" destOrd="0" parTransId="{9A702F6B-1A3C-4CC8-8F02-F1995628B492}" sibTransId="{E0AE388A-46EB-403C-9E78-12205C431113}"/>
    <dgm:cxn modelId="{8A0C3760-343A-4658-B1EA-2359816E1955}" type="presOf" srcId="{F70A6F7D-44A3-4BB3-B181-10996BE155FB}" destId="{78F0EFED-CA8B-46E3-BFAF-4EBD48F1062B}" srcOrd="1" destOrd="0" presId="urn:microsoft.com/office/officeart/2005/8/layout/hierarchy2#3"/>
    <dgm:cxn modelId="{C4F57BE4-06F8-46D9-95C6-E597FB562BB0}" type="presOf" srcId="{E18CAD5E-3326-44E3-9E8A-C3019C59EC69}" destId="{525C302D-77B8-45B7-961C-DCBA03A0718F}" srcOrd="0" destOrd="0" presId="urn:microsoft.com/office/officeart/2005/8/layout/hierarchy2#3"/>
    <dgm:cxn modelId="{DD2323A0-B2B5-43F4-B4EA-712F030EC681}" type="presOf" srcId="{40257D75-9DF4-4CBE-A296-2124D7CFD93F}" destId="{9DAB901B-C817-463D-B5C4-BE4A7CAD15CE}" srcOrd="0" destOrd="0" presId="urn:microsoft.com/office/officeart/2005/8/layout/hierarchy2#3"/>
    <dgm:cxn modelId="{88DBA003-6816-42A6-9DD6-FE86E7CDF691}" type="presOf" srcId="{5AF5E28F-24EC-41A4-9BB9-BCFA4E3F3D52}" destId="{96C38CEC-7DD3-43FB-8A5E-BCF283EC44A3}" srcOrd="0" destOrd="0" presId="urn:microsoft.com/office/officeart/2005/8/layout/hierarchy2#3"/>
    <dgm:cxn modelId="{E365EBA4-4AA6-4C0D-B5C2-722BF0EF7891}" type="presOf" srcId="{90E0C5F6-2D96-488A-A103-5BCBD4551330}" destId="{BB02FEEF-5B37-428B-B340-FD4B75991B8F}" srcOrd="0" destOrd="0" presId="urn:microsoft.com/office/officeart/2005/8/layout/hierarchy2#3"/>
    <dgm:cxn modelId="{4FF2D3F9-3E47-4FB3-A11D-8DD9A115168A}" type="presOf" srcId="{47B20265-2B8C-402F-9167-B0CB0FECF2F0}" destId="{C1BA6000-E5C8-4DD0-9A68-E814685DD1EE}" srcOrd="0" destOrd="0" presId="urn:microsoft.com/office/officeart/2005/8/layout/hierarchy2#3"/>
    <dgm:cxn modelId="{3059ABE9-3249-40F0-BFA1-D85C5EC06DF1}" srcId="{EAE8CE78-6882-4C23-BA57-60DACE05AB8E}" destId="{078E60C7-08F6-4CC7-ABD0-88A6EDB3D4E4}" srcOrd="1" destOrd="0" parTransId="{E6A503D8-66C2-4546-90D9-AD0AFE4DE769}" sibTransId="{25281C4B-4C89-4937-9B66-EF695857FC33}"/>
    <dgm:cxn modelId="{29E58DC1-18DB-4D8D-A739-8917760FBE66}" type="presOf" srcId="{DEA534AC-23F1-4BD6-9FAD-E91BEA373CF4}" destId="{27022EBD-A313-4496-9E36-879134D75682}" srcOrd="0" destOrd="0" presId="urn:microsoft.com/office/officeart/2005/8/layout/hierarchy2#3"/>
    <dgm:cxn modelId="{BADCC17A-1225-492D-9560-C2CA7234EE40}" type="presOf" srcId="{46D214B1-B25E-4822-8B99-0C3DFE7F8468}" destId="{2EE4254D-BA4B-447C-8740-44D22197A3BA}" srcOrd="1" destOrd="0" presId="urn:microsoft.com/office/officeart/2005/8/layout/hierarchy2#3"/>
    <dgm:cxn modelId="{3CB9C96E-15C7-4741-933A-BF68152CEEE9}" srcId="{EAE8CE78-6882-4C23-BA57-60DACE05AB8E}" destId="{E18CAD5E-3326-44E3-9E8A-C3019C59EC69}" srcOrd="0" destOrd="0" parTransId="{40257D75-9DF4-4CBE-A296-2124D7CFD93F}" sibTransId="{B27BF0FC-490E-40F0-BBE5-08FE85A638F6}"/>
    <dgm:cxn modelId="{1FAC21EF-C4CA-4D93-A726-0AC03965DDDA}" type="presOf" srcId="{6F65D94B-7C5D-4C56-A996-81C5D0B4DAFC}" destId="{4878098D-E1DF-4B93-B620-FC062D384076}" srcOrd="0" destOrd="0" presId="urn:microsoft.com/office/officeart/2005/8/layout/hierarchy2#3"/>
    <dgm:cxn modelId="{1D4E14C9-66C2-4B9D-9DFD-031A4A831FC1}" srcId="{2AF3311A-5A0E-4CC4-BD50-6D6F9C3A03D1}" destId="{EAE8CE78-6882-4C23-BA57-60DACE05AB8E}" srcOrd="1" destOrd="0" parTransId="{DEA534AC-23F1-4BD6-9FAD-E91BEA373CF4}" sibTransId="{1C69692A-DF8E-4357-9D47-F6DB5C03A5C8}"/>
    <dgm:cxn modelId="{2E7E04C9-DDC0-4881-AC35-D1C76A21C745}" type="presOf" srcId="{078E60C7-08F6-4CC7-ABD0-88A6EDB3D4E4}" destId="{811C4F78-A819-4580-8AE5-949DD76DC82C}" srcOrd="0" destOrd="0" presId="urn:microsoft.com/office/officeart/2005/8/layout/hierarchy2#3"/>
    <dgm:cxn modelId="{85BAA18F-56D4-42CD-BA28-BEA1AAE96760}" type="presOf" srcId="{90E0C5F6-2D96-488A-A103-5BCBD4551330}" destId="{7EED249E-D941-4CB8-AA34-E03E7438B332}" srcOrd="1" destOrd="0" presId="urn:microsoft.com/office/officeart/2005/8/layout/hierarchy2#3"/>
    <dgm:cxn modelId="{56089F68-A24E-4E8A-A769-6C3E8E82EC87}" type="presOf" srcId="{E6A503D8-66C2-4546-90D9-AD0AFE4DE769}" destId="{5811A09C-9E80-4439-98F3-B9B690FCA8F5}" srcOrd="1" destOrd="0" presId="urn:microsoft.com/office/officeart/2005/8/layout/hierarchy2#3"/>
    <dgm:cxn modelId="{38029727-54EB-47BF-BB29-84C80C9BC3AD}" type="presOf" srcId="{5C46966E-92E8-4994-977E-2B294F6BDD53}" destId="{A99E96F6-1BBD-4B5F-992D-A93C738FBAA6}" srcOrd="0" destOrd="0" presId="urn:microsoft.com/office/officeart/2005/8/layout/hierarchy2#3"/>
    <dgm:cxn modelId="{D13A5A1A-09A4-406A-8FDD-4E665E12DAAE}" type="presOf" srcId="{9A702F6B-1A3C-4CC8-8F02-F1995628B492}" destId="{D57CA462-60A6-4893-8B6C-C452355FCC12}" srcOrd="1" destOrd="0" presId="urn:microsoft.com/office/officeart/2005/8/layout/hierarchy2#3"/>
    <dgm:cxn modelId="{A6711A8E-5A3B-4BC3-95E9-556A51F6D4A3}" type="presOf" srcId="{764DEDA2-32B4-4A57-A95B-8ACA2ADDE594}" destId="{21C62D77-D374-405E-8FF4-8DDC1AF2AA20}" srcOrd="0" destOrd="0" presId="urn:microsoft.com/office/officeart/2005/8/layout/hierarchy2#3"/>
    <dgm:cxn modelId="{053949F8-913C-4868-BCE3-E7172B84EA38}" srcId="{2AF3311A-5A0E-4CC4-BD50-6D6F9C3A03D1}" destId="{8A95E257-C62F-47FD-ACD5-0304C747A02C}" srcOrd="0" destOrd="0" parTransId="{F70A6F7D-44A3-4BB3-B181-10996BE155FB}" sibTransId="{E8B7D941-66C8-4AF0-8DAF-23E99906C9BC}"/>
    <dgm:cxn modelId="{5DDAE620-6FB7-4064-B245-60F73075836F}" srcId="{8A95E257-C62F-47FD-ACD5-0304C747A02C}" destId="{DA8F2C94-991D-4D13-905F-6E1C2AF3F959}" srcOrd="0" destOrd="0" parTransId="{46D214B1-B25E-4822-8B99-0C3DFE7F8468}" sibTransId="{AF5BC774-A2AF-48C5-A7A9-4E25A308C230}"/>
    <dgm:cxn modelId="{DA8588E6-55C1-4044-8CB1-E9B55653987B}" type="presOf" srcId="{F70A6F7D-44A3-4BB3-B181-10996BE155FB}" destId="{CBC551B3-3914-4E02-A3D2-AC4829C2FFE2}" srcOrd="0" destOrd="0" presId="urn:microsoft.com/office/officeart/2005/8/layout/hierarchy2#3"/>
    <dgm:cxn modelId="{3CC84CE2-15EF-40E8-8920-4F9DA9E6DD3C}" type="presOf" srcId="{DA8F2C94-991D-4D13-905F-6E1C2AF3F959}" destId="{16CCCF5B-4D58-4F89-BA88-C1DA7F29FF72}" srcOrd="0" destOrd="0" presId="urn:microsoft.com/office/officeart/2005/8/layout/hierarchy2#3"/>
    <dgm:cxn modelId="{9C706CCD-6D25-45BE-9F0D-DFE6C7BDE7EB}" srcId="{8A95E257-C62F-47FD-ACD5-0304C747A02C}" destId="{6F65D94B-7C5D-4C56-A996-81C5D0B4DAFC}" srcOrd="1" destOrd="0" parTransId="{5AF5E28F-24EC-41A4-9BB9-BCFA4E3F3D52}" sibTransId="{DF9217A8-8EFB-49DB-99F9-F6E6FDF41F80}"/>
    <dgm:cxn modelId="{784EDC89-5A63-456D-B1AA-CB35C7D51E73}" type="presOf" srcId="{2AF3311A-5A0E-4CC4-BD50-6D6F9C3A03D1}" destId="{5ABC6E49-A119-4CA7-91CF-CB385584F624}" srcOrd="0" destOrd="0" presId="urn:microsoft.com/office/officeart/2005/8/layout/hierarchy2#3"/>
    <dgm:cxn modelId="{265D43C2-3605-4EE8-A2D9-2EEECDD39746}" type="presOf" srcId="{5AF5E28F-24EC-41A4-9BB9-BCFA4E3F3D52}" destId="{DEBCFBF8-91B4-425A-8BC3-74124FD38BA5}" srcOrd="1" destOrd="0" presId="urn:microsoft.com/office/officeart/2005/8/layout/hierarchy2#3"/>
    <dgm:cxn modelId="{D16EFEC4-BF72-4653-85AB-CE457D5CBE7B}" type="presOf" srcId="{EAE8CE78-6882-4C23-BA57-60DACE05AB8E}" destId="{71FE6320-2F46-4AAC-BCAC-9688D3DA2851}" srcOrd="0" destOrd="0" presId="urn:microsoft.com/office/officeart/2005/8/layout/hierarchy2#3"/>
    <dgm:cxn modelId="{372D49C1-6B51-4D55-9709-A8A43D5D1E4D}" type="presOf" srcId="{DEA534AC-23F1-4BD6-9FAD-E91BEA373CF4}" destId="{175231AC-CA01-497F-84C8-9E357885388C}" srcOrd="1" destOrd="0" presId="urn:microsoft.com/office/officeart/2005/8/layout/hierarchy2#3"/>
    <dgm:cxn modelId="{321691BF-BE53-4DBD-967F-C771CF2DC842}" type="presOf" srcId="{E6A503D8-66C2-4546-90D9-AD0AFE4DE769}" destId="{7C476E79-F084-4132-B2FB-7E6077982F9E}" srcOrd="0" destOrd="0" presId="urn:microsoft.com/office/officeart/2005/8/layout/hierarchy2#3"/>
    <dgm:cxn modelId="{DEA2B563-B8D9-4A34-9EF6-54328938F8C8}" type="presOf" srcId="{40257D75-9DF4-4CBE-A296-2124D7CFD93F}" destId="{641A4F64-BDE8-4B9A-9A4C-1F4BE5515467}" srcOrd="1" destOrd="0" presId="urn:microsoft.com/office/officeart/2005/8/layout/hierarchy2#3"/>
    <dgm:cxn modelId="{330686D5-0385-454B-A3D2-97778D6D37AC}" type="presParOf" srcId="{A99E96F6-1BBD-4B5F-992D-A93C738FBAA6}" destId="{85199045-98F0-4F4F-B4B4-024F210B7255}" srcOrd="0" destOrd="0" presId="urn:microsoft.com/office/officeart/2005/8/layout/hierarchy2#3"/>
    <dgm:cxn modelId="{54A8FAE5-97AB-483F-AD00-D07C71D8C4F1}" type="presParOf" srcId="{85199045-98F0-4F4F-B4B4-024F210B7255}" destId="{5ABC6E49-A119-4CA7-91CF-CB385584F624}" srcOrd="0" destOrd="0" presId="urn:microsoft.com/office/officeart/2005/8/layout/hierarchy2#3"/>
    <dgm:cxn modelId="{F204DDA9-7379-4DC9-8EF5-3D83F48396E4}" type="presParOf" srcId="{85199045-98F0-4F4F-B4B4-024F210B7255}" destId="{A2CDEFB4-F5A0-4AB7-B537-E7A02053C42B}" srcOrd="1" destOrd="0" presId="urn:microsoft.com/office/officeart/2005/8/layout/hierarchy2#3"/>
    <dgm:cxn modelId="{D846D5AC-5B3E-40F3-96F8-CFF6AA544260}" type="presParOf" srcId="{A2CDEFB4-F5A0-4AB7-B537-E7A02053C42B}" destId="{CBC551B3-3914-4E02-A3D2-AC4829C2FFE2}" srcOrd="0" destOrd="0" presId="urn:microsoft.com/office/officeart/2005/8/layout/hierarchy2#3"/>
    <dgm:cxn modelId="{925035BF-B772-44E4-B108-B2CB403CB572}" type="presParOf" srcId="{CBC551B3-3914-4E02-A3D2-AC4829C2FFE2}" destId="{78F0EFED-CA8B-46E3-BFAF-4EBD48F1062B}" srcOrd="0" destOrd="0" presId="urn:microsoft.com/office/officeart/2005/8/layout/hierarchy2#3"/>
    <dgm:cxn modelId="{8FA73D1F-9405-45C6-B447-17C6DA727A82}" type="presParOf" srcId="{A2CDEFB4-F5A0-4AB7-B537-E7A02053C42B}" destId="{082846AD-CD85-4751-A364-365868ED678C}" srcOrd="1" destOrd="0" presId="urn:microsoft.com/office/officeart/2005/8/layout/hierarchy2#3"/>
    <dgm:cxn modelId="{7CC3B001-CEAE-43DD-A1FC-6AADC93E7135}" type="presParOf" srcId="{082846AD-CD85-4751-A364-365868ED678C}" destId="{C6DCADE4-CA4D-42D9-A464-9FF10C75D85C}" srcOrd="0" destOrd="0" presId="urn:microsoft.com/office/officeart/2005/8/layout/hierarchy2#3"/>
    <dgm:cxn modelId="{BF4B651D-AD0E-485E-B217-08B96721ACBF}" type="presParOf" srcId="{082846AD-CD85-4751-A364-365868ED678C}" destId="{1C2E990D-1B24-441F-AD50-8BD43764BA27}" srcOrd="1" destOrd="0" presId="urn:microsoft.com/office/officeart/2005/8/layout/hierarchy2#3"/>
    <dgm:cxn modelId="{AB75060A-F840-4C6E-8F86-85606AB69295}" type="presParOf" srcId="{1C2E990D-1B24-441F-AD50-8BD43764BA27}" destId="{597198A5-88C4-45FB-901D-D46E90F996C1}" srcOrd="0" destOrd="0" presId="urn:microsoft.com/office/officeart/2005/8/layout/hierarchy2#3"/>
    <dgm:cxn modelId="{B594A28D-461B-4E53-84C2-4D44A54B62F3}" type="presParOf" srcId="{597198A5-88C4-45FB-901D-D46E90F996C1}" destId="{2EE4254D-BA4B-447C-8740-44D22197A3BA}" srcOrd="0" destOrd="0" presId="urn:microsoft.com/office/officeart/2005/8/layout/hierarchy2#3"/>
    <dgm:cxn modelId="{EECFC88F-492F-4BB7-AFEF-2315B50F5F10}" type="presParOf" srcId="{1C2E990D-1B24-441F-AD50-8BD43764BA27}" destId="{A02C8FEE-2C47-416E-B22D-189BE4CE403D}" srcOrd="1" destOrd="0" presId="urn:microsoft.com/office/officeart/2005/8/layout/hierarchy2#3"/>
    <dgm:cxn modelId="{1CA6B507-0B4E-4C82-AD10-9F1CD722201C}" type="presParOf" srcId="{A02C8FEE-2C47-416E-B22D-189BE4CE403D}" destId="{16CCCF5B-4D58-4F89-BA88-C1DA7F29FF72}" srcOrd="0" destOrd="0" presId="urn:microsoft.com/office/officeart/2005/8/layout/hierarchy2#3"/>
    <dgm:cxn modelId="{BFD53F24-0BC8-4A56-B834-E53E2C4E4339}" type="presParOf" srcId="{A02C8FEE-2C47-416E-B22D-189BE4CE403D}" destId="{6167B2AA-58EE-49A0-8453-CF0F794112D4}" srcOrd="1" destOrd="0" presId="urn:microsoft.com/office/officeart/2005/8/layout/hierarchy2#3"/>
    <dgm:cxn modelId="{C807C70C-BE16-4BDB-BE06-C06046B4BCFF}" type="presParOf" srcId="{1C2E990D-1B24-441F-AD50-8BD43764BA27}" destId="{96C38CEC-7DD3-43FB-8A5E-BCF283EC44A3}" srcOrd="2" destOrd="0" presId="urn:microsoft.com/office/officeart/2005/8/layout/hierarchy2#3"/>
    <dgm:cxn modelId="{FC4A7266-3407-4530-84B7-CF39B5E7FDFA}" type="presParOf" srcId="{96C38CEC-7DD3-43FB-8A5E-BCF283EC44A3}" destId="{DEBCFBF8-91B4-425A-8BC3-74124FD38BA5}" srcOrd="0" destOrd="0" presId="urn:microsoft.com/office/officeart/2005/8/layout/hierarchy2#3"/>
    <dgm:cxn modelId="{8AB56AFC-61AD-4D0D-88FA-5E1A56012CA8}" type="presParOf" srcId="{1C2E990D-1B24-441F-AD50-8BD43764BA27}" destId="{5C9F361A-B9F1-4735-BB62-F31B9718CFBB}" srcOrd="3" destOrd="0" presId="urn:microsoft.com/office/officeart/2005/8/layout/hierarchy2#3"/>
    <dgm:cxn modelId="{2194672A-2FD6-4EF0-BBF2-146795D58D41}" type="presParOf" srcId="{5C9F361A-B9F1-4735-BB62-F31B9718CFBB}" destId="{4878098D-E1DF-4B93-B620-FC062D384076}" srcOrd="0" destOrd="0" presId="urn:microsoft.com/office/officeart/2005/8/layout/hierarchy2#3"/>
    <dgm:cxn modelId="{0773C680-97F7-4100-8C2B-BFF645130929}" type="presParOf" srcId="{5C9F361A-B9F1-4735-BB62-F31B9718CFBB}" destId="{27EDF453-6C70-4BEE-8D90-ADAD6FF8B5B3}" srcOrd="1" destOrd="0" presId="urn:microsoft.com/office/officeart/2005/8/layout/hierarchy2#3"/>
    <dgm:cxn modelId="{6E63ECAB-5C17-42DE-8A74-0F5D3D7B64F7}" type="presParOf" srcId="{1C2E990D-1B24-441F-AD50-8BD43764BA27}" destId="{BB02FEEF-5B37-428B-B340-FD4B75991B8F}" srcOrd="4" destOrd="0" presId="urn:microsoft.com/office/officeart/2005/8/layout/hierarchy2#3"/>
    <dgm:cxn modelId="{5485F286-2A8E-455E-873E-5524BE36E905}" type="presParOf" srcId="{BB02FEEF-5B37-428B-B340-FD4B75991B8F}" destId="{7EED249E-D941-4CB8-AA34-E03E7438B332}" srcOrd="0" destOrd="0" presId="urn:microsoft.com/office/officeart/2005/8/layout/hierarchy2#3"/>
    <dgm:cxn modelId="{B012C24F-89B7-4EBF-97EE-DA07523328D7}" type="presParOf" srcId="{1C2E990D-1B24-441F-AD50-8BD43764BA27}" destId="{DD175123-48D0-4344-BFCD-0494ADF8C3C3}" srcOrd="5" destOrd="0" presId="urn:microsoft.com/office/officeart/2005/8/layout/hierarchy2#3"/>
    <dgm:cxn modelId="{035F4D46-6B5D-4BB2-8A33-66050698EB51}" type="presParOf" srcId="{DD175123-48D0-4344-BFCD-0494ADF8C3C3}" destId="{21C62D77-D374-405E-8FF4-8DDC1AF2AA20}" srcOrd="0" destOrd="0" presId="urn:microsoft.com/office/officeart/2005/8/layout/hierarchy2#3"/>
    <dgm:cxn modelId="{3A76D9B7-36FA-4976-B424-8EBFC85DEFBB}" type="presParOf" srcId="{DD175123-48D0-4344-BFCD-0494ADF8C3C3}" destId="{F3480E5F-9169-45F0-9E73-685025670DAE}" srcOrd="1" destOrd="0" presId="urn:microsoft.com/office/officeart/2005/8/layout/hierarchy2#3"/>
    <dgm:cxn modelId="{07F69BEA-5AB7-418F-A597-5544494E6712}" type="presParOf" srcId="{A2CDEFB4-F5A0-4AB7-B537-E7A02053C42B}" destId="{27022EBD-A313-4496-9E36-879134D75682}" srcOrd="2" destOrd="0" presId="urn:microsoft.com/office/officeart/2005/8/layout/hierarchy2#3"/>
    <dgm:cxn modelId="{5223F7E3-28DA-4BCE-B198-2DC3522ED9F4}" type="presParOf" srcId="{27022EBD-A313-4496-9E36-879134D75682}" destId="{175231AC-CA01-497F-84C8-9E357885388C}" srcOrd="0" destOrd="0" presId="urn:microsoft.com/office/officeart/2005/8/layout/hierarchy2#3"/>
    <dgm:cxn modelId="{897178E6-FCAC-4FB0-9604-494B052183E5}" type="presParOf" srcId="{A2CDEFB4-F5A0-4AB7-B537-E7A02053C42B}" destId="{B3409228-8EAC-41DB-A536-595198EA13E5}" srcOrd="3" destOrd="0" presId="urn:microsoft.com/office/officeart/2005/8/layout/hierarchy2#3"/>
    <dgm:cxn modelId="{5468D70F-86BD-4BDD-B1E7-FCA7BD0534C3}" type="presParOf" srcId="{B3409228-8EAC-41DB-A536-595198EA13E5}" destId="{71FE6320-2F46-4AAC-BCAC-9688D3DA2851}" srcOrd="0" destOrd="0" presId="urn:microsoft.com/office/officeart/2005/8/layout/hierarchy2#3"/>
    <dgm:cxn modelId="{1F4F3B0F-DDE9-4CBF-8D09-CEE428A36F67}" type="presParOf" srcId="{B3409228-8EAC-41DB-A536-595198EA13E5}" destId="{A57EE568-2C2D-41DE-A626-2B5D40E78115}" srcOrd="1" destOrd="0" presId="urn:microsoft.com/office/officeart/2005/8/layout/hierarchy2#3"/>
    <dgm:cxn modelId="{30745851-9291-4AB7-9B8A-73ABA71D9FE8}" type="presParOf" srcId="{A57EE568-2C2D-41DE-A626-2B5D40E78115}" destId="{9DAB901B-C817-463D-B5C4-BE4A7CAD15CE}" srcOrd="0" destOrd="0" presId="urn:microsoft.com/office/officeart/2005/8/layout/hierarchy2#3"/>
    <dgm:cxn modelId="{573BA65E-FF9C-4FFF-ADEA-EFE9D79D07D3}" type="presParOf" srcId="{9DAB901B-C817-463D-B5C4-BE4A7CAD15CE}" destId="{641A4F64-BDE8-4B9A-9A4C-1F4BE5515467}" srcOrd="0" destOrd="0" presId="urn:microsoft.com/office/officeart/2005/8/layout/hierarchy2#3"/>
    <dgm:cxn modelId="{AB067D14-1D45-4EF1-9259-D917E3B61C4E}" type="presParOf" srcId="{A57EE568-2C2D-41DE-A626-2B5D40E78115}" destId="{B667693C-1078-4C74-8CE1-529A85CDDF1B}" srcOrd="1" destOrd="0" presId="urn:microsoft.com/office/officeart/2005/8/layout/hierarchy2#3"/>
    <dgm:cxn modelId="{EC676CAC-6464-4317-8F44-D475B3368B10}" type="presParOf" srcId="{B667693C-1078-4C74-8CE1-529A85CDDF1B}" destId="{525C302D-77B8-45B7-961C-DCBA03A0718F}" srcOrd="0" destOrd="0" presId="urn:microsoft.com/office/officeart/2005/8/layout/hierarchy2#3"/>
    <dgm:cxn modelId="{D79AAE39-FE41-4AFC-92DF-0CD245896B20}" type="presParOf" srcId="{B667693C-1078-4C74-8CE1-529A85CDDF1B}" destId="{51BD2146-1E12-4232-AAEF-4AE6CFCAFEC3}" srcOrd="1" destOrd="0" presId="urn:microsoft.com/office/officeart/2005/8/layout/hierarchy2#3"/>
    <dgm:cxn modelId="{844FA9F3-AB49-4C7B-B375-B3F0B1133344}" type="presParOf" srcId="{A57EE568-2C2D-41DE-A626-2B5D40E78115}" destId="{7C476E79-F084-4132-B2FB-7E6077982F9E}" srcOrd="2" destOrd="0" presId="urn:microsoft.com/office/officeart/2005/8/layout/hierarchy2#3"/>
    <dgm:cxn modelId="{2AF23B45-B66E-4F1A-AC34-38E65E347B0B}" type="presParOf" srcId="{7C476E79-F084-4132-B2FB-7E6077982F9E}" destId="{5811A09C-9E80-4439-98F3-B9B690FCA8F5}" srcOrd="0" destOrd="0" presId="urn:microsoft.com/office/officeart/2005/8/layout/hierarchy2#3"/>
    <dgm:cxn modelId="{C5F47675-51EB-49E2-884D-04C7B8527D73}" type="presParOf" srcId="{A57EE568-2C2D-41DE-A626-2B5D40E78115}" destId="{F3154C07-1707-4DB2-9425-966A3A48D636}" srcOrd="3" destOrd="0" presId="urn:microsoft.com/office/officeart/2005/8/layout/hierarchy2#3"/>
    <dgm:cxn modelId="{0D07D729-B2C1-4027-B156-C836AF5D5E08}" type="presParOf" srcId="{F3154C07-1707-4DB2-9425-966A3A48D636}" destId="{811C4F78-A819-4580-8AE5-949DD76DC82C}" srcOrd="0" destOrd="0" presId="urn:microsoft.com/office/officeart/2005/8/layout/hierarchy2#3"/>
    <dgm:cxn modelId="{48D578AB-DE3B-47DD-BDC0-9969C7387810}" type="presParOf" srcId="{F3154C07-1707-4DB2-9425-966A3A48D636}" destId="{B95A00E5-5296-4DE1-9D0A-42FAAAA09BEA}" srcOrd="1" destOrd="0" presId="urn:microsoft.com/office/officeart/2005/8/layout/hierarchy2#3"/>
    <dgm:cxn modelId="{2850BF76-3377-421F-A1A4-FA43C0FE47BC}" type="presParOf" srcId="{A57EE568-2C2D-41DE-A626-2B5D40E78115}" destId="{D61F8DB2-01E1-4A52-8571-12F4F1ECF21D}" srcOrd="4" destOrd="0" presId="urn:microsoft.com/office/officeart/2005/8/layout/hierarchy2#3"/>
    <dgm:cxn modelId="{B85188E0-14C8-447B-82A7-0A8898600022}" type="presParOf" srcId="{D61F8DB2-01E1-4A52-8571-12F4F1ECF21D}" destId="{D57CA462-60A6-4893-8B6C-C452355FCC12}" srcOrd="0" destOrd="0" presId="urn:microsoft.com/office/officeart/2005/8/layout/hierarchy2#3"/>
    <dgm:cxn modelId="{AB8C71B9-5697-468B-A9B0-51AEBE8343A3}" type="presParOf" srcId="{A57EE568-2C2D-41DE-A626-2B5D40E78115}" destId="{93722BCE-EBAD-4B29-B311-D9EE70482FCE}" srcOrd="5" destOrd="0" presId="urn:microsoft.com/office/officeart/2005/8/layout/hierarchy2#3"/>
    <dgm:cxn modelId="{944E06C4-4727-4FB8-BD55-AA1EBA5C3839}" type="presParOf" srcId="{93722BCE-EBAD-4B29-B311-D9EE70482FCE}" destId="{C1BA6000-E5C8-4DD0-9A68-E814685DD1EE}" srcOrd="0" destOrd="0" presId="urn:microsoft.com/office/officeart/2005/8/layout/hierarchy2#3"/>
    <dgm:cxn modelId="{6794AFAB-DD06-49DD-86C9-08CA1E84A2FE}" type="presParOf" srcId="{93722BCE-EBAD-4B29-B311-D9EE70482FCE}" destId="{7CD9BA98-2DF6-4335-90F2-FF1EC6B4F582}" srcOrd="1" destOrd="0" presId="urn:microsoft.com/office/officeart/2005/8/layout/hierarchy2#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46966E-92E8-4994-977E-2B294F6BDD53}" type="doc">
      <dgm:prSet loTypeId="urn:microsoft.com/office/officeart/2005/8/layout/hierarchy2#4" loCatId="hierarchy" qsTypeId="urn:microsoft.com/office/officeart/2005/8/quickstyle/simple3#4" qsCatId="simple" csTypeId="urn:microsoft.com/office/officeart/2005/8/colors/accent1_2#3" csCatId="accent1" phldr="1"/>
      <dgm:spPr/>
      <dgm:t>
        <a:bodyPr/>
        <a:lstStyle/>
        <a:p>
          <a:endParaRPr lang="zh-CN" altLang="en-US"/>
        </a:p>
      </dgm:t>
    </dgm:pt>
    <dgm:pt modelId="{2AF3311A-5A0E-4CC4-BD50-6D6F9C3A03D1}">
      <dgm:prSet phldrT="[文本]" custT="1"/>
      <dgm:spPr>
        <a:solidFill>
          <a:schemeClr val="accent2">
            <a:lumMod val="60000"/>
            <a:lumOff val="40000"/>
          </a:schemeClr>
        </a:solidFill>
      </dgm:spPr>
      <dgm:t>
        <a:bodyPr/>
        <a:lstStyle/>
        <a:p>
          <a:r>
            <a:rPr lang="zh-CN" sz="2000" b="1" dirty="0" smtClean="0"/>
            <a:t>科研国际化</a:t>
          </a:r>
          <a:endParaRPr lang="zh-CN" altLang="en-US" sz="2000" dirty="0">
            <a:latin typeface="+mn-ea"/>
            <a:ea typeface="+mn-ea"/>
          </a:endParaRPr>
        </a:p>
      </dgm:t>
    </dgm:pt>
    <dgm:pt modelId="{EFD55D1E-F4DD-4E33-B765-75ED1036E6AF}" type="parTrans" cxnId="{E795B2BD-F45B-41A8-AB36-E42F0B742CB2}">
      <dgm:prSet/>
      <dgm:spPr/>
      <dgm:t>
        <a:bodyPr/>
        <a:lstStyle/>
        <a:p>
          <a:endParaRPr lang="zh-CN" altLang="en-US" sz="1600">
            <a:latin typeface="+mn-ea"/>
            <a:ea typeface="+mn-ea"/>
          </a:endParaRPr>
        </a:p>
      </dgm:t>
    </dgm:pt>
    <dgm:pt modelId="{9A7A8D5B-4480-48E1-8B8C-F00A18770480}" type="sibTrans" cxnId="{E795B2BD-F45B-41A8-AB36-E42F0B742CB2}">
      <dgm:prSet/>
      <dgm:spPr/>
      <dgm:t>
        <a:bodyPr/>
        <a:lstStyle/>
        <a:p>
          <a:endParaRPr lang="zh-CN" altLang="en-US" sz="1600">
            <a:latin typeface="+mn-ea"/>
            <a:ea typeface="+mn-ea"/>
          </a:endParaRPr>
        </a:p>
      </dgm:t>
    </dgm:pt>
    <dgm:pt modelId="{8A95E257-C62F-47FD-ACD5-0304C747A02C}">
      <dgm:prSet phldrT="[文本]" custT="1"/>
      <dgm:spPr>
        <a:solidFill>
          <a:schemeClr val="tx2">
            <a:lumMod val="40000"/>
            <a:lumOff val="60000"/>
          </a:schemeClr>
        </a:solidFill>
      </dgm:spPr>
      <dgm:t>
        <a:bodyPr/>
        <a:lstStyle/>
        <a:p>
          <a:r>
            <a:rPr lang="zh-CN" sz="1600" dirty="0" smtClean="0"/>
            <a:t>研究</a:t>
          </a:r>
          <a:endParaRPr lang="zh-CN" altLang="en-US" sz="1600" dirty="0">
            <a:latin typeface="+mn-ea"/>
            <a:ea typeface="+mn-ea"/>
          </a:endParaRPr>
        </a:p>
      </dgm:t>
    </dgm:pt>
    <dgm:pt modelId="{F70A6F7D-44A3-4BB3-B181-10996BE155FB}" type="parTrans" cxnId="{053949F8-913C-4868-BCE3-E7172B84EA38}">
      <dgm:prSet custT="1"/>
      <dgm:spPr/>
      <dgm:t>
        <a:bodyPr/>
        <a:lstStyle/>
        <a:p>
          <a:endParaRPr lang="zh-CN" altLang="en-US" sz="1600">
            <a:latin typeface="+mn-ea"/>
            <a:ea typeface="+mn-ea"/>
          </a:endParaRPr>
        </a:p>
      </dgm:t>
    </dgm:pt>
    <dgm:pt modelId="{E8B7D941-66C8-4AF0-8DAF-23E99906C9BC}" type="sibTrans" cxnId="{053949F8-913C-4868-BCE3-E7172B84EA38}">
      <dgm:prSet/>
      <dgm:spPr/>
      <dgm:t>
        <a:bodyPr/>
        <a:lstStyle/>
        <a:p>
          <a:endParaRPr lang="zh-CN" altLang="en-US" sz="1600">
            <a:latin typeface="+mn-ea"/>
            <a:ea typeface="+mn-ea"/>
          </a:endParaRPr>
        </a:p>
      </dgm:t>
    </dgm:pt>
    <dgm:pt modelId="{EAE8CE78-6882-4C23-BA57-60DACE05AB8E}">
      <dgm:prSet custT="1"/>
      <dgm:spPr>
        <a:solidFill>
          <a:schemeClr val="tx2">
            <a:lumMod val="40000"/>
            <a:lumOff val="60000"/>
          </a:schemeClr>
        </a:solidFill>
      </dgm:spPr>
      <dgm:t>
        <a:bodyPr/>
        <a:lstStyle/>
        <a:p>
          <a:r>
            <a:rPr lang="zh-CN" sz="1600" dirty="0" smtClean="0"/>
            <a:t>成果</a:t>
          </a:r>
          <a:endParaRPr lang="zh-CN" altLang="en-US" sz="1600" dirty="0">
            <a:latin typeface="+mn-ea"/>
            <a:ea typeface="+mn-ea"/>
          </a:endParaRPr>
        </a:p>
      </dgm:t>
    </dgm:pt>
    <dgm:pt modelId="{DEA534AC-23F1-4BD6-9FAD-E91BEA373CF4}" type="parTrans" cxnId="{1D4E14C9-66C2-4B9D-9DFD-031A4A831FC1}">
      <dgm:prSet custT="1"/>
      <dgm:spPr/>
      <dgm:t>
        <a:bodyPr/>
        <a:lstStyle/>
        <a:p>
          <a:endParaRPr lang="zh-CN" altLang="en-US" sz="1600">
            <a:latin typeface="+mn-ea"/>
            <a:ea typeface="+mn-ea"/>
          </a:endParaRPr>
        </a:p>
      </dgm:t>
    </dgm:pt>
    <dgm:pt modelId="{1C69692A-DF8E-4357-9D47-F6DB5C03A5C8}" type="sibTrans" cxnId="{1D4E14C9-66C2-4B9D-9DFD-031A4A831FC1}">
      <dgm:prSet/>
      <dgm:spPr/>
      <dgm:t>
        <a:bodyPr/>
        <a:lstStyle/>
        <a:p>
          <a:endParaRPr lang="zh-CN" altLang="en-US" sz="1600">
            <a:latin typeface="+mn-ea"/>
            <a:ea typeface="+mn-ea"/>
          </a:endParaRPr>
        </a:p>
      </dgm:t>
    </dgm:pt>
    <dgm:pt modelId="{DA8F2C94-991D-4D13-905F-6E1C2AF3F959}">
      <dgm:prSet custT="1"/>
      <dgm:spPr/>
      <dgm:t>
        <a:bodyPr/>
        <a:lstStyle/>
        <a:p>
          <a:pPr algn="l"/>
          <a:r>
            <a:rPr lang="en-US" altLang="zh-CN" sz="1600" dirty="0" smtClean="0"/>
            <a:t>  </a:t>
          </a:r>
          <a:r>
            <a:rPr lang="zh-CN" sz="1600" dirty="0" smtClean="0"/>
            <a:t>国际合作项目数</a:t>
          </a:r>
          <a:endParaRPr lang="zh-CN" altLang="en-US" sz="1600" dirty="0">
            <a:latin typeface="+mn-ea"/>
            <a:ea typeface="+mn-ea"/>
          </a:endParaRPr>
        </a:p>
      </dgm:t>
    </dgm:pt>
    <dgm:pt modelId="{46D214B1-B25E-4822-8B99-0C3DFE7F8468}" type="parTrans" cxnId="{5DDAE620-6FB7-4064-B245-60F73075836F}">
      <dgm:prSet custT="1"/>
      <dgm:spPr/>
      <dgm:t>
        <a:bodyPr/>
        <a:lstStyle/>
        <a:p>
          <a:endParaRPr lang="zh-CN" altLang="en-US" sz="1600">
            <a:latin typeface="+mn-ea"/>
            <a:ea typeface="+mn-ea"/>
          </a:endParaRPr>
        </a:p>
      </dgm:t>
    </dgm:pt>
    <dgm:pt modelId="{AF5BC774-A2AF-48C5-A7A9-4E25A308C230}" type="sibTrans" cxnId="{5DDAE620-6FB7-4064-B245-60F73075836F}">
      <dgm:prSet/>
      <dgm:spPr/>
      <dgm:t>
        <a:bodyPr/>
        <a:lstStyle/>
        <a:p>
          <a:endParaRPr lang="zh-CN" altLang="en-US" sz="1600">
            <a:latin typeface="+mn-ea"/>
            <a:ea typeface="+mn-ea"/>
          </a:endParaRPr>
        </a:p>
      </dgm:t>
    </dgm:pt>
    <dgm:pt modelId="{6F65D94B-7C5D-4C56-A996-81C5D0B4DAFC}">
      <dgm:prSet custT="1"/>
      <dgm:spPr/>
      <dgm:t>
        <a:bodyPr/>
        <a:lstStyle/>
        <a:p>
          <a:pPr algn="l"/>
          <a:r>
            <a:rPr lang="en-US" altLang="zh-CN" sz="1600" dirty="0" smtClean="0"/>
            <a:t>  </a:t>
          </a:r>
          <a:r>
            <a:rPr lang="zh-CN" sz="1600" dirty="0" smtClean="0"/>
            <a:t>来自国外科研经费</a:t>
          </a:r>
          <a:endParaRPr lang="zh-CN" altLang="en-US" sz="1600" dirty="0">
            <a:latin typeface="+mn-ea"/>
            <a:ea typeface="+mn-ea"/>
          </a:endParaRPr>
        </a:p>
      </dgm:t>
    </dgm:pt>
    <dgm:pt modelId="{5AF5E28F-24EC-41A4-9BB9-BCFA4E3F3D52}" type="parTrans" cxnId="{9C706CCD-6D25-45BE-9F0D-DFE6C7BDE7EB}">
      <dgm:prSet custT="1"/>
      <dgm:spPr/>
      <dgm:t>
        <a:bodyPr/>
        <a:lstStyle/>
        <a:p>
          <a:endParaRPr lang="zh-CN" altLang="en-US" sz="1600">
            <a:latin typeface="+mn-ea"/>
            <a:ea typeface="+mn-ea"/>
          </a:endParaRPr>
        </a:p>
      </dgm:t>
    </dgm:pt>
    <dgm:pt modelId="{DF9217A8-8EFB-49DB-99F9-F6E6FDF41F80}" type="sibTrans" cxnId="{9C706CCD-6D25-45BE-9F0D-DFE6C7BDE7EB}">
      <dgm:prSet/>
      <dgm:spPr/>
      <dgm:t>
        <a:bodyPr/>
        <a:lstStyle/>
        <a:p>
          <a:endParaRPr lang="zh-CN" altLang="en-US" sz="1600">
            <a:latin typeface="+mn-ea"/>
            <a:ea typeface="+mn-ea"/>
          </a:endParaRPr>
        </a:p>
      </dgm:t>
    </dgm:pt>
    <dgm:pt modelId="{E18CAD5E-3326-44E3-9E8A-C3019C59EC69}">
      <dgm:prSet custT="1"/>
      <dgm:spPr/>
      <dgm:t>
        <a:bodyPr/>
        <a:lstStyle/>
        <a:p>
          <a:pPr algn="l"/>
          <a:r>
            <a:rPr lang="en-US" altLang="zh-CN" sz="1600" dirty="0" smtClean="0"/>
            <a:t>  </a:t>
          </a:r>
          <a:r>
            <a:rPr lang="zh-CN" sz="1600" dirty="0" smtClean="0"/>
            <a:t>国际联合发表论文数</a:t>
          </a:r>
          <a:endParaRPr lang="zh-CN" altLang="en-US" sz="1600" dirty="0">
            <a:latin typeface="+mn-ea"/>
            <a:ea typeface="+mn-ea"/>
          </a:endParaRPr>
        </a:p>
      </dgm:t>
    </dgm:pt>
    <dgm:pt modelId="{40257D75-9DF4-4CBE-A296-2124D7CFD93F}" type="parTrans" cxnId="{3CB9C96E-15C7-4741-933A-BF68152CEEE9}">
      <dgm:prSet custT="1"/>
      <dgm:spPr/>
      <dgm:t>
        <a:bodyPr/>
        <a:lstStyle/>
        <a:p>
          <a:endParaRPr lang="zh-CN" altLang="en-US" sz="1600">
            <a:latin typeface="+mn-ea"/>
            <a:ea typeface="+mn-ea"/>
          </a:endParaRPr>
        </a:p>
      </dgm:t>
    </dgm:pt>
    <dgm:pt modelId="{B27BF0FC-490E-40F0-BBE5-08FE85A638F6}" type="sibTrans" cxnId="{3CB9C96E-15C7-4741-933A-BF68152CEEE9}">
      <dgm:prSet/>
      <dgm:spPr/>
      <dgm:t>
        <a:bodyPr/>
        <a:lstStyle/>
        <a:p>
          <a:endParaRPr lang="zh-CN" altLang="en-US" sz="1600">
            <a:latin typeface="+mn-ea"/>
            <a:ea typeface="+mn-ea"/>
          </a:endParaRPr>
        </a:p>
      </dgm:t>
    </dgm:pt>
    <dgm:pt modelId="{078E60C7-08F6-4CC7-ABD0-88A6EDB3D4E4}">
      <dgm:prSet custT="1"/>
      <dgm:spPr/>
      <dgm:t>
        <a:bodyPr/>
        <a:lstStyle/>
        <a:p>
          <a:pPr algn="l"/>
          <a:r>
            <a:rPr lang="en-US" altLang="zh-CN" sz="1600" dirty="0" smtClean="0"/>
            <a:t>  </a:t>
          </a:r>
          <a:r>
            <a:rPr lang="zh-CN" sz="1600" dirty="0" smtClean="0"/>
            <a:t>国外获得专利数</a:t>
          </a:r>
          <a:endParaRPr lang="zh-CN" altLang="en-US" sz="1600" dirty="0">
            <a:latin typeface="+mn-ea"/>
            <a:ea typeface="+mn-ea"/>
          </a:endParaRPr>
        </a:p>
      </dgm:t>
    </dgm:pt>
    <dgm:pt modelId="{E6A503D8-66C2-4546-90D9-AD0AFE4DE769}" type="parTrans" cxnId="{3059ABE9-3249-40F0-BFA1-D85C5EC06DF1}">
      <dgm:prSet custT="1"/>
      <dgm:spPr/>
      <dgm:t>
        <a:bodyPr/>
        <a:lstStyle/>
        <a:p>
          <a:endParaRPr lang="zh-CN" altLang="en-US" sz="1600">
            <a:latin typeface="+mn-ea"/>
            <a:ea typeface="+mn-ea"/>
          </a:endParaRPr>
        </a:p>
      </dgm:t>
    </dgm:pt>
    <dgm:pt modelId="{25281C4B-4C89-4937-9B66-EF695857FC33}" type="sibTrans" cxnId="{3059ABE9-3249-40F0-BFA1-D85C5EC06DF1}">
      <dgm:prSet/>
      <dgm:spPr/>
      <dgm:t>
        <a:bodyPr/>
        <a:lstStyle/>
        <a:p>
          <a:endParaRPr lang="zh-CN" altLang="en-US" sz="1600">
            <a:latin typeface="+mn-ea"/>
            <a:ea typeface="+mn-ea"/>
          </a:endParaRPr>
        </a:p>
      </dgm:t>
    </dgm:pt>
    <dgm:pt modelId="{47B20265-2B8C-402F-9167-B0CB0FECF2F0}">
      <dgm:prSet custT="1"/>
      <dgm:spPr/>
      <dgm:t>
        <a:bodyPr/>
        <a:lstStyle/>
        <a:p>
          <a:pPr algn="l"/>
          <a:r>
            <a:rPr lang="en-US" altLang="zh-CN" sz="1600" dirty="0" smtClean="0"/>
            <a:t>  </a:t>
          </a:r>
          <a:r>
            <a:rPr lang="zh-CN" sz="1600" dirty="0" smtClean="0"/>
            <a:t>中外联合实验室数等三级指标</a:t>
          </a:r>
          <a:endParaRPr lang="zh-CN" altLang="en-US" sz="1600" dirty="0">
            <a:latin typeface="+mn-ea"/>
            <a:ea typeface="+mn-ea"/>
          </a:endParaRPr>
        </a:p>
      </dgm:t>
    </dgm:pt>
    <dgm:pt modelId="{9A702F6B-1A3C-4CC8-8F02-F1995628B492}" type="parTrans" cxnId="{52444EB3-A8C0-4A62-88C8-4738A2B538F6}">
      <dgm:prSet custT="1"/>
      <dgm:spPr/>
      <dgm:t>
        <a:bodyPr/>
        <a:lstStyle/>
        <a:p>
          <a:endParaRPr lang="zh-CN" altLang="en-US" sz="1600">
            <a:latin typeface="+mn-ea"/>
            <a:ea typeface="+mn-ea"/>
          </a:endParaRPr>
        </a:p>
      </dgm:t>
    </dgm:pt>
    <dgm:pt modelId="{E0AE388A-46EB-403C-9E78-12205C431113}" type="sibTrans" cxnId="{52444EB3-A8C0-4A62-88C8-4738A2B538F6}">
      <dgm:prSet/>
      <dgm:spPr/>
      <dgm:t>
        <a:bodyPr/>
        <a:lstStyle/>
        <a:p>
          <a:endParaRPr lang="zh-CN" altLang="en-US" sz="1600">
            <a:latin typeface="+mn-ea"/>
            <a:ea typeface="+mn-ea"/>
          </a:endParaRPr>
        </a:p>
      </dgm:t>
    </dgm:pt>
    <dgm:pt modelId="{A99E96F6-1BBD-4B5F-992D-A93C738FBAA6}" type="pres">
      <dgm:prSet presAssocID="{5C46966E-92E8-4994-977E-2B294F6BDD53}" presName="diagram" presStyleCnt="0">
        <dgm:presLayoutVars>
          <dgm:chPref val="1"/>
          <dgm:dir/>
          <dgm:animOne val="branch"/>
          <dgm:animLvl val="lvl"/>
          <dgm:resizeHandles val="exact"/>
        </dgm:presLayoutVars>
      </dgm:prSet>
      <dgm:spPr/>
      <dgm:t>
        <a:bodyPr/>
        <a:lstStyle/>
        <a:p>
          <a:endParaRPr lang="zh-CN" altLang="en-US"/>
        </a:p>
      </dgm:t>
    </dgm:pt>
    <dgm:pt modelId="{85199045-98F0-4F4F-B4B4-024F210B7255}" type="pres">
      <dgm:prSet presAssocID="{2AF3311A-5A0E-4CC4-BD50-6D6F9C3A03D1}" presName="root1" presStyleCnt="0"/>
      <dgm:spPr/>
    </dgm:pt>
    <dgm:pt modelId="{5ABC6E49-A119-4CA7-91CF-CB385584F624}" type="pres">
      <dgm:prSet presAssocID="{2AF3311A-5A0E-4CC4-BD50-6D6F9C3A03D1}" presName="LevelOneTextNode" presStyleLbl="node0" presStyleIdx="0" presStyleCnt="1" custScaleX="255048" custScaleY="187232">
        <dgm:presLayoutVars>
          <dgm:chPref val="3"/>
        </dgm:presLayoutVars>
      </dgm:prSet>
      <dgm:spPr/>
      <dgm:t>
        <a:bodyPr/>
        <a:lstStyle/>
        <a:p>
          <a:endParaRPr lang="zh-CN" altLang="en-US"/>
        </a:p>
      </dgm:t>
    </dgm:pt>
    <dgm:pt modelId="{A2CDEFB4-F5A0-4AB7-B537-E7A02053C42B}" type="pres">
      <dgm:prSet presAssocID="{2AF3311A-5A0E-4CC4-BD50-6D6F9C3A03D1}" presName="level2hierChild" presStyleCnt="0"/>
      <dgm:spPr/>
    </dgm:pt>
    <dgm:pt modelId="{CBC551B3-3914-4E02-A3D2-AC4829C2FFE2}" type="pres">
      <dgm:prSet presAssocID="{F70A6F7D-44A3-4BB3-B181-10996BE155FB}" presName="conn2-1" presStyleLbl="parChTrans1D2" presStyleIdx="0" presStyleCnt="2"/>
      <dgm:spPr/>
      <dgm:t>
        <a:bodyPr/>
        <a:lstStyle/>
        <a:p>
          <a:endParaRPr lang="zh-CN" altLang="en-US"/>
        </a:p>
      </dgm:t>
    </dgm:pt>
    <dgm:pt modelId="{78F0EFED-CA8B-46E3-BFAF-4EBD48F1062B}" type="pres">
      <dgm:prSet presAssocID="{F70A6F7D-44A3-4BB3-B181-10996BE155FB}" presName="connTx" presStyleLbl="parChTrans1D2" presStyleIdx="0" presStyleCnt="2"/>
      <dgm:spPr/>
      <dgm:t>
        <a:bodyPr/>
        <a:lstStyle/>
        <a:p>
          <a:endParaRPr lang="zh-CN" altLang="en-US"/>
        </a:p>
      </dgm:t>
    </dgm:pt>
    <dgm:pt modelId="{082846AD-CD85-4751-A364-365868ED678C}" type="pres">
      <dgm:prSet presAssocID="{8A95E257-C62F-47FD-ACD5-0304C747A02C}" presName="root2" presStyleCnt="0"/>
      <dgm:spPr/>
    </dgm:pt>
    <dgm:pt modelId="{C6DCADE4-CA4D-42D9-A464-9FF10C75D85C}" type="pres">
      <dgm:prSet presAssocID="{8A95E257-C62F-47FD-ACD5-0304C747A02C}" presName="LevelTwoTextNode" presStyleLbl="node2" presStyleIdx="0" presStyleCnt="2" custScaleX="192522">
        <dgm:presLayoutVars>
          <dgm:chPref val="3"/>
        </dgm:presLayoutVars>
      </dgm:prSet>
      <dgm:spPr/>
      <dgm:t>
        <a:bodyPr/>
        <a:lstStyle/>
        <a:p>
          <a:endParaRPr lang="zh-CN" altLang="en-US"/>
        </a:p>
      </dgm:t>
    </dgm:pt>
    <dgm:pt modelId="{1C2E990D-1B24-441F-AD50-8BD43764BA27}" type="pres">
      <dgm:prSet presAssocID="{8A95E257-C62F-47FD-ACD5-0304C747A02C}" presName="level3hierChild" presStyleCnt="0"/>
      <dgm:spPr/>
    </dgm:pt>
    <dgm:pt modelId="{597198A5-88C4-45FB-901D-D46E90F996C1}" type="pres">
      <dgm:prSet presAssocID="{46D214B1-B25E-4822-8B99-0C3DFE7F8468}" presName="conn2-1" presStyleLbl="parChTrans1D3" presStyleIdx="0" presStyleCnt="5"/>
      <dgm:spPr/>
      <dgm:t>
        <a:bodyPr/>
        <a:lstStyle/>
        <a:p>
          <a:endParaRPr lang="zh-CN" altLang="en-US"/>
        </a:p>
      </dgm:t>
    </dgm:pt>
    <dgm:pt modelId="{2EE4254D-BA4B-447C-8740-44D22197A3BA}" type="pres">
      <dgm:prSet presAssocID="{46D214B1-B25E-4822-8B99-0C3DFE7F8468}" presName="connTx" presStyleLbl="parChTrans1D3" presStyleIdx="0" presStyleCnt="5"/>
      <dgm:spPr/>
      <dgm:t>
        <a:bodyPr/>
        <a:lstStyle/>
        <a:p>
          <a:endParaRPr lang="zh-CN" altLang="en-US"/>
        </a:p>
      </dgm:t>
    </dgm:pt>
    <dgm:pt modelId="{A02C8FEE-2C47-416E-B22D-189BE4CE403D}" type="pres">
      <dgm:prSet presAssocID="{DA8F2C94-991D-4D13-905F-6E1C2AF3F959}" presName="root2" presStyleCnt="0"/>
      <dgm:spPr/>
    </dgm:pt>
    <dgm:pt modelId="{16CCCF5B-4D58-4F89-BA88-C1DA7F29FF72}" type="pres">
      <dgm:prSet presAssocID="{DA8F2C94-991D-4D13-905F-6E1C2AF3F959}" presName="LevelTwoTextNode" presStyleLbl="node3" presStyleIdx="0" presStyleCnt="5" custScaleX="395493" custLinFactNeighborX="10497">
        <dgm:presLayoutVars>
          <dgm:chPref val="3"/>
        </dgm:presLayoutVars>
      </dgm:prSet>
      <dgm:spPr/>
      <dgm:t>
        <a:bodyPr/>
        <a:lstStyle/>
        <a:p>
          <a:endParaRPr lang="zh-CN" altLang="en-US"/>
        </a:p>
      </dgm:t>
    </dgm:pt>
    <dgm:pt modelId="{6167B2AA-58EE-49A0-8453-CF0F794112D4}" type="pres">
      <dgm:prSet presAssocID="{DA8F2C94-991D-4D13-905F-6E1C2AF3F959}" presName="level3hierChild" presStyleCnt="0"/>
      <dgm:spPr/>
    </dgm:pt>
    <dgm:pt modelId="{96C38CEC-7DD3-43FB-8A5E-BCF283EC44A3}" type="pres">
      <dgm:prSet presAssocID="{5AF5E28F-24EC-41A4-9BB9-BCFA4E3F3D52}" presName="conn2-1" presStyleLbl="parChTrans1D3" presStyleIdx="1" presStyleCnt="5"/>
      <dgm:spPr/>
      <dgm:t>
        <a:bodyPr/>
        <a:lstStyle/>
        <a:p>
          <a:endParaRPr lang="zh-CN" altLang="en-US"/>
        </a:p>
      </dgm:t>
    </dgm:pt>
    <dgm:pt modelId="{DEBCFBF8-91B4-425A-8BC3-74124FD38BA5}" type="pres">
      <dgm:prSet presAssocID="{5AF5E28F-24EC-41A4-9BB9-BCFA4E3F3D52}" presName="connTx" presStyleLbl="parChTrans1D3" presStyleIdx="1" presStyleCnt="5"/>
      <dgm:spPr/>
      <dgm:t>
        <a:bodyPr/>
        <a:lstStyle/>
        <a:p>
          <a:endParaRPr lang="zh-CN" altLang="en-US"/>
        </a:p>
      </dgm:t>
    </dgm:pt>
    <dgm:pt modelId="{5C9F361A-B9F1-4735-BB62-F31B9718CFBB}" type="pres">
      <dgm:prSet presAssocID="{6F65D94B-7C5D-4C56-A996-81C5D0B4DAFC}" presName="root2" presStyleCnt="0"/>
      <dgm:spPr/>
    </dgm:pt>
    <dgm:pt modelId="{4878098D-E1DF-4B93-B620-FC062D384076}" type="pres">
      <dgm:prSet presAssocID="{6F65D94B-7C5D-4C56-A996-81C5D0B4DAFC}" presName="LevelTwoTextNode" presStyleLbl="node3" presStyleIdx="1" presStyleCnt="5" custScaleX="374240" custLinFactNeighborX="10497">
        <dgm:presLayoutVars>
          <dgm:chPref val="3"/>
        </dgm:presLayoutVars>
      </dgm:prSet>
      <dgm:spPr/>
      <dgm:t>
        <a:bodyPr/>
        <a:lstStyle/>
        <a:p>
          <a:endParaRPr lang="zh-CN" altLang="en-US"/>
        </a:p>
      </dgm:t>
    </dgm:pt>
    <dgm:pt modelId="{27EDF453-6C70-4BEE-8D90-ADAD6FF8B5B3}" type="pres">
      <dgm:prSet presAssocID="{6F65D94B-7C5D-4C56-A996-81C5D0B4DAFC}" presName="level3hierChild" presStyleCnt="0"/>
      <dgm:spPr/>
    </dgm:pt>
    <dgm:pt modelId="{27022EBD-A313-4496-9E36-879134D75682}" type="pres">
      <dgm:prSet presAssocID="{DEA534AC-23F1-4BD6-9FAD-E91BEA373CF4}" presName="conn2-1" presStyleLbl="parChTrans1D2" presStyleIdx="1" presStyleCnt="2"/>
      <dgm:spPr/>
      <dgm:t>
        <a:bodyPr/>
        <a:lstStyle/>
        <a:p>
          <a:endParaRPr lang="zh-CN" altLang="en-US"/>
        </a:p>
      </dgm:t>
    </dgm:pt>
    <dgm:pt modelId="{175231AC-CA01-497F-84C8-9E357885388C}" type="pres">
      <dgm:prSet presAssocID="{DEA534AC-23F1-4BD6-9FAD-E91BEA373CF4}" presName="connTx" presStyleLbl="parChTrans1D2" presStyleIdx="1" presStyleCnt="2"/>
      <dgm:spPr/>
      <dgm:t>
        <a:bodyPr/>
        <a:lstStyle/>
        <a:p>
          <a:endParaRPr lang="zh-CN" altLang="en-US"/>
        </a:p>
      </dgm:t>
    </dgm:pt>
    <dgm:pt modelId="{B3409228-8EAC-41DB-A536-595198EA13E5}" type="pres">
      <dgm:prSet presAssocID="{EAE8CE78-6882-4C23-BA57-60DACE05AB8E}" presName="root2" presStyleCnt="0"/>
      <dgm:spPr/>
    </dgm:pt>
    <dgm:pt modelId="{71FE6320-2F46-4AAC-BCAC-9688D3DA2851}" type="pres">
      <dgm:prSet presAssocID="{EAE8CE78-6882-4C23-BA57-60DACE05AB8E}" presName="LevelTwoTextNode" presStyleLbl="node2" presStyleIdx="1" presStyleCnt="2" custScaleX="160027" custScaleY="164338">
        <dgm:presLayoutVars>
          <dgm:chPref val="3"/>
        </dgm:presLayoutVars>
      </dgm:prSet>
      <dgm:spPr/>
      <dgm:t>
        <a:bodyPr/>
        <a:lstStyle/>
        <a:p>
          <a:endParaRPr lang="zh-CN" altLang="en-US"/>
        </a:p>
      </dgm:t>
    </dgm:pt>
    <dgm:pt modelId="{A57EE568-2C2D-41DE-A626-2B5D40E78115}" type="pres">
      <dgm:prSet presAssocID="{EAE8CE78-6882-4C23-BA57-60DACE05AB8E}" presName="level3hierChild" presStyleCnt="0"/>
      <dgm:spPr/>
    </dgm:pt>
    <dgm:pt modelId="{9DAB901B-C817-463D-B5C4-BE4A7CAD15CE}" type="pres">
      <dgm:prSet presAssocID="{40257D75-9DF4-4CBE-A296-2124D7CFD93F}" presName="conn2-1" presStyleLbl="parChTrans1D3" presStyleIdx="2" presStyleCnt="5"/>
      <dgm:spPr/>
      <dgm:t>
        <a:bodyPr/>
        <a:lstStyle/>
        <a:p>
          <a:endParaRPr lang="zh-CN" altLang="en-US"/>
        </a:p>
      </dgm:t>
    </dgm:pt>
    <dgm:pt modelId="{641A4F64-BDE8-4B9A-9A4C-1F4BE5515467}" type="pres">
      <dgm:prSet presAssocID="{40257D75-9DF4-4CBE-A296-2124D7CFD93F}" presName="connTx" presStyleLbl="parChTrans1D3" presStyleIdx="2" presStyleCnt="5"/>
      <dgm:spPr/>
      <dgm:t>
        <a:bodyPr/>
        <a:lstStyle/>
        <a:p>
          <a:endParaRPr lang="zh-CN" altLang="en-US"/>
        </a:p>
      </dgm:t>
    </dgm:pt>
    <dgm:pt modelId="{B667693C-1078-4C74-8CE1-529A85CDDF1B}" type="pres">
      <dgm:prSet presAssocID="{E18CAD5E-3326-44E3-9E8A-C3019C59EC69}" presName="root2" presStyleCnt="0"/>
      <dgm:spPr/>
    </dgm:pt>
    <dgm:pt modelId="{525C302D-77B8-45B7-961C-DCBA03A0718F}" type="pres">
      <dgm:prSet presAssocID="{E18CAD5E-3326-44E3-9E8A-C3019C59EC69}" presName="LevelTwoTextNode" presStyleLbl="node3" presStyleIdx="2" presStyleCnt="5" custScaleX="466689" custLinFactNeighborX="10497">
        <dgm:presLayoutVars>
          <dgm:chPref val="3"/>
        </dgm:presLayoutVars>
      </dgm:prSet>
      <dgm:spPr/>
      <dgm:t>
        <a:bodyPr/>
        <a:lstStyle/>
        <a:p>
          <a:endParaRPr lang="zh-CN" altLang="en-US"/>
        </a:p>
      </dgm:t>
    </dgm:pt>
    <dgm:pt modelId="{51BD2146-1E12-4232-AAEF-4AE6CFCAFEC3}" type="pres">
      <dgm:prSet presAssocID="{E18CAD5E-3326-44E3-9E8A-C3019C59EC69}" presName="level3hierChild" presStyleCnt="0"/>
      <dgm:spPr/>
    </dgm:pt>
    <dgm:pt modelId="{7C476E79-F084-4132-B2FB-7E6077982F9E}" type="pres">
      <dgm:prSet presAssocID="{E6A503D8-66C2-4546-90D9-AD0AFE4DE769}" presName="conn2-1" presStyleLbl="parChTrans1D3" presStyleIdx="3" presStyleCnt="5"/>
      <dgm:spPr/>
      <dgm:t>
        <a:bodyPr/>
        <a:lstStyle/>
        <a:p>
          <a:endParaRPr lang="zh-CN" altLang="en-US"/>
        </a:p>
      </dgm:t>
    </dgm:pt>
    <dgm:pt modelId="{5811A09C-9E80-4439-98F3-B9B690FCA8F5}" type="pres">
      <dgm:prSet presAssocID="{E6A503D8-66C2-4546-90D9-AD0AFE4DE769}" presName="connTx" presStyleLbl="parChTrans1D3" presStyleIdx="3" presStyleCnt="5"/>
      <dgm:spPr/>
      <dgm:t>
        <a:bodyPr/>
        <a:lstStyle/>
        <a:p>
          <a:endParaRPr lang="zh-CN" altLang="en-US"/>
        </a:p>
      </dgm:t>
    </dgm:pt>
    <dgm:pt modelId="{F3154C07-1707-4DB2-9425-966A3A48D636}" type="pres">
      <dgm:prSet presAssocID="{078E60C7-08F6-4CC7-ABD0-88A6EDB3D4E4}" presName="root2" presStyleCnt="0"/>
      <dgm:spPr/>
    </dgm:pt>
    <dgm:pt modelId="{811C4F78-A819-4580-8AE5-949DD76DC82C}" type="pres">
      <dgm:prSet presAssocID="{078E60C7-08F6-4CC7-ABD0-88A6EDB3D4E4}" presName="LevelTwoTextNode" presStyleLbl="node3" presStyleIdx="3" presStyleCnt="5" custScaleX="519378" custLinFactNeighborX="3943">
        <dgm:presLayoutVars>
          <dgm:chPref val="3"/>
        </dgm:presLayoutVars>
      </dgm:prSet>
      <dgm:spPr/>
      <dgm:t>
        <a:bodyPr/>
        <a:lstStyle/>
        <a:p>
          <a:endParaRPr lang="zh-CN" altLang="en-US"/>
        </a:p>
      </dgm:t>
    </dgm:pt>
    <dgm:pt modelId="{B95A00E5-5296-4DE1-9D0A-42FAAAA09BEA}" type="pres">
      <dgm:prSet presAssocID="{078E60C7-08F6-4CC7-ABD0-88A6EDB3D4E4}" presName="level3hierChild" presStyleCnt="0"/>
      <dgm:spPr/>
    </dgm:pt>
    <dgm:pt modelId="{D61F8DB2-01E1-4A52-8571-12F4F1ECF21D}" type="pres">
      <dgm:prSet presAssocID="{9A702F6B-1A3C-4CC8-8F02-F1995628B492}" presName="conn2-1" presStyleLbl="parChTrans1D3" presStyleIdx="4" presStyleCnt="5"/>
      <dgm:spPr/>
      <dgm:t>
        <a:bodyPr/>
        <a:lstStyle/>
        <a:p>
          <a:endParaRPr lang="zh-CN" altLang="en-US"/>
        </a:p>
      </dgm:t>
    </dgm:pt>
    <dgm:pt modelId="{D57CA462-60A6-4893-8B6C-C452355FCC12}" type="pres">
      <dgm:prSet presAssocID="{9A702F6B-1A3C-4CC8-8F02-F1995628B492}" presName="connTx" presStyleLbl="parChTrans1D3" presStyleIdx="4" presStyleCnt="5"/>
      <dgm:spPr/>
      <dgm:t>
        <a:bodyPr/>
        <a:lstStyle/>
        <a:p>
          <a:endParaRPr lang="zh-CN" altLang="en-US"/>
        </a:p>
      </dgm:t>
    </dgm:pt>
    <dgm:pt modelId="{93722BCE-EBAD-4B29-B311-D9EE70482FCE}" type="pres">
      <dgm:prSet presAssocID="{47B20265-2B8C-402F-9167-B0CB0FECF2F0}" presName="root2" presStyleCnt="0"/>
      <dgm:spPr/>
    </dgm:pt>
    <dgm:pt modelId="{C1BA6000-E5C8-4DD0-9A68-E814685DD1EE}" type="pres">
      <dgm:prSet presAssocID="{47B20265-2B8C-402F-9167-B0CB0FECF2F0}" presName="LevelTwoTextNode" presStyleLbl="node3" presStyleIdx="4" presStyleCnt="5" custScaleX="512036" custLinFactNeighborX="10497">
        <dgm:presLayoutVars>
          <dgm:chPref val="3"/>
        </dgm:presLayoutVars>
      </dgm:prSet>
      <dgm:spPr/>
      <dgm:t>
        <a:bodyPr/>
        <a:lstStyle/>
        <a:p>
          <a:endParaRPr lang="zh-CN" altLang="en-US"/>
        </a:p>
      </dgm:t>
    </dgm:pt>
    <dgm:pt modelId="{7CD9BA98-2DF6-4335-90F2-FF1EC6B4F582}" type="pres">
      <dgm:prSet presAssocID="{47B20265-2B8C-402F-9167-B0CB0FECF2F0}" presName="level3hierChild" presStyleCnt="0"/>
      <dgm:spPr/>
    </dgm:pt>
  </dgm:ptLst>
  <dgm:cxnLst>
    <dgm:cxn modelId="{C532ABA9-1D58-4A52-8C0D-AE4603D32040}" type="presOf" srcId="{9A702F6B-1A3C-4CC8-8F02-F1995628B492}" destId="{D57CA462-60A6-4893-8B6C-C452355FCC12}" srcOrd="1" destOrd="0" presId="urn:microsoft.com/office/officeart/2005/8/layout/hierarchy2#4"/>
    <dgm:cxn modelId="{E2081B41-654D-4279-A737-C28FC88655EC}" type="presOf" srcId="{8A95E257-C62F-47FD-ACD5-0304C747A02C}" destId="{C6DCADE4-CA4D-42D9-A464-9FF10C75D85C}" srcOrd="0" destOrd="0" presId="urn:microsoft.com/office/officeart/2005/8/layout/hierarchy2#4"/>
    <dgm:cxn modelId="{E795B2BD-F45B-41A8-AB36-E42F0B742CB2}" srcId="{5C46966E-92E8-4994-977E-2B294F6BDD53}" destId="{2AF3311A-5A0E-4CC4-BD50-6D6F9C3A03D1}" srcOrd="0" destOrd="0" parTransId="{EFD55D1E-F4DD-4E33-B765-75ED1036E6AF}" sibTransId="{9A7A8D5B-4480-48E1-8B8C-F00A18770480}"/>
    <dgm:cxn modelId="{FC74E365-5626-4FFC-AC39-78B3C8128B61}" type="presOf" srcId="{E18CAD5E-3326-44E3-9E8A-C3019C59EC69}" destId="{525C302D-77B8-45B7-961C-DCBA03A0718F}" srcOrd="0" destOrd="0" presId="urn:microsoft.com/office/officeart/2005/8/layout/hierarchy2#4"/>
    <dgm:cxn modelId="{52444EB3-A8C0-4A62-88C8-4738A2B538F6}" srcId="{EAE8CE78-6882-4C23-BA57-60DACE05AB8E}" destId="{47B20265-2B8C-402F-9167-B0CB0FECF2F0}" srcOrd="2" destOrd="0" parTransId="{9A702F6B-1A3C-4CC8-8F02-F1995628B492}" sibTransId="{E0AE388A-46EB-403C-9E78-12205C431113}"/>
    <dgm:cxn modelId="{A6365014-97CE-4670-9A05-10FEF004E7DC}" type="presOf" srcId="{DEA534AC-23F1-4BD6-9FAD-E91BEA373CF4}" destId="{175231AC-CA01-497F-84C8-9E357885388C}" srcOrd="1" destOrd="0" presId="urn:microsoft.com/office/officeart/2005/8/layout/hierarchy2#4"/>
    <dgm:cxn modelId="{883FBCBD-F122-4613-A210-F872670D96D9}" type="presOf" srcId="{DA8F2C94-991D-4D13-905F-6E1C2AF3F959}" destId="{16CCCF5B-4D58-4F89-BA88-C1DA7F29FF72}" srcOrd="0" destOrd="0" presId="urn:microsoft.com/office/officeart/2005/8/layout/hierarchy2#4"/>
    <dgm:cxn modelId="{E2674359-435F-4E83-8CBE-415910DE9ED2}" type="presOf" srcId="{47B20265-2B8C-402F-9167-B0CB0FECF2F0}" destId="{C1BA6000-E5C8-4DD0-9A68-E814685DD1EE}" srcOrd="0" destOrd="0" presId="urn:microsoft.com/office/officeart/2005/8/layout/hierarchy2#4"/>
    <dgm:cxn modelId="{0B934C26-12F6-423B-A838-5348040E7644}" type="presOf" srcId="{6F65D94B-7C5D-4C56-A996-81C5D0B4DAFC}" destId="{4878098D-E1DF-4B93-B620-FC062D384076}" srcOrd="0" destOrd="0" presId="urn:microsoft.com/office/officeart/2005/8/layout/hierarchy2#4"/>
    <dgm:cxn modelId="{A25E6A23-9F69-4721-A903-C058A3AB6886}" type="presOf" srcId="{F70A6F7D-44A3-4BB3-B181-10996BE155FB}" destId="{CBC551B3-3914-4E02-A3D2-AC4829C2FFE2}" srcOrd="0" destOrd="0" presId="urn:microsoft.com/office/officeart/2005/8/layout/hierarchy2#4"/>
    <dgm:cxn modelId="{D8DFAA22-5E6F-498B-AC04-520F796E7677}" type="presOf" srcId="{078E60C7-08F6-4CC7-ABD0-88A6EDB3D4E4}" destId="{811C4F78-A819-4580-8AE5-949DD76DC82C}" srcOrd="0" destOrd="0" presId="urn:microsoft.com/office/officeart/2005/8/layout/hierarchy2#4"/>
    <dgm:cxn modelId="{3059ABE9-3249-40F0-BFA1-D85C5EC06DF1}" srcId="{EAE8CE78-6882-4C23-BA57-60DACE05AB8E}" destId="{078E60C7-08F6-4CC7-ABD0-88A6EDB3D4E4}" srcOrd="1" destOrd="0" parTransId="{E6A503D8-66C2-4546-90D9-AD0AFE4DE769}" sibTransId="{25281C4B-4C89-4937-9B66-EF695857FC33}"/>
    <dgm:cxn modelId="{557179DA-DE39-4556-BA34-6990B194CE31}" type="presOf" srcId="{46D214B1-B25E-4822-8B99-0C3DFE7F8468}" destId="{2EE4254D-BA4B-447C-8740-44D22197A3BA}" srcOrd="1" destOrd="0" presId="urn:microsoft.com/office/officeart/2005/8/layout/hierarchy2#4"/>
    <dgm:cxn modelId="{3CB9C96E-15C7-4741-933A-BF68152CEEE9}" srcId="{EAE8CE78-6882-4C23-BA57-60DACE05AB8E}" destId="{E18CAD5E-3326-44E3-9E8A-C3019C59EC69}" srcOrd="0" destOrd="0" parTransId="{40257D75-9DF4-4CBE-A296-2124D7CFD93F}" sibTransId="{B27BF0FC-490E-40F0-BBE5-08FE85A638F6}"/>
    <dgm:cxn modelId="{8BBCCE0D-30C3-4D65-8887-184C15A30C31}" type="presOf" srcId="{40257D75-9DF4-4CBE-A296-2124D7CFD93F}" destId="{9DAB901B-C817-463D-B5C4-BE4A7CAD15CE}" srcOrd="0" destOrd="0" presId="urn:microsoft.com/office/officeart/2005/8/layout/hierarchy2#4"/>
    <dgm:cxn modelId="{7D47C950-6AD2-4059-8877-782A9CF4A48A}" type="presOf" srcId="{E6A503D8-66C2-4546-90D9-AD0AFE4DE769}" destId="{5811A09C-9E80-4439-98F3-B9B690FCA8F5}" srcOrd="1" destOrd="0" presId="urn:microsoft.com/office/officeart/2005/8/layout/hierarchy2#4"/>
    <dgm:cxn modelId="{B0AE26B7-E455-43C0-B09F-71981E2BB675}" type="presOf" srcId="{9A702F6B-1A3C-4CC8-8F02-F1995628B492}" destId="{D61F8DB2-01E1-4A52-8571-12F4F1ECF21D}" srcOrd="0" destOrd="0" presId="urn:microsoft.com/office/officeart/2005/8/layout/hierarchy2#4"/>
    <dgm:cxn modelId="{1D4E14C9-66C2-4B9D-9DFD-031A4A831FC1}" srcId="{2AF3311A-5A0E-4CC4-BD50-6D6F9C3A03D1}" destId="{EAE8CE78-6882-4C23-BA57-60DACE05AB8E}" srcOrd="1" destOrd="0" parTransId="{DEA534AC-23F1-4BD6-9FAD-E91BEA373CF4}" sibTransId="{1C69692A-DF8E-4357-9D47-F6DB5C03A5C8}"/>
    <dgm:cxn modelId="{DD5987A5-D3E5-429F-A2E1-FD2AB184C0F8}" type="presOf" srcId="{40257D75-9DF4-4CBE-A296-2124D7CFD93F}" destId="{641A4F64-BDE8-4B9A-9A4C-1F4BE5515467}" srcOrd="1" destOrd="0" presId="urn:microsoft.com/office/officeart/2005/8/layout/hierarchy2#4"/>
    <dgm:cxn modelId="{066DE450-29D7-4450-A3BB-6AEECD8AA637}" type="presOf" srcId="{2AF3311A-5A0E-4CC4-BD50-6D6F9C3A03D1}" destId="{5ABC6E49-A119-4CA7-91CF-CB385584F624}" srcOrd="0" destOrd="0" presId="urn:microsoft.com/office/officeart/2005/8/layout/hierarchy2#4"/>
    <dgm:cxn modelId="{6E2DEFBE-AFAC-40C9-8546-5E6E484B7268}" type="presOf" srcId="{F70A6F7D-44A3-4BB3-B181-10996BE155FB}" destId="{78F0EFED-CA8B-46E3-BFAF-4EBD48F1062B}" srcOrd="1" destOrd="0" presId="urn:microsoft.com/office/officeart/2005/8/layout/hierarchy2#4"/>
    <dgm:cxn modelId="{053949F8-913C-4868-BCE3-E7172B84EA38}" srcId="{2AF3311A-5A0E-4CC4-BD50-6D6F9C3A03D1}" destId="{8A95E257-C62F-47FD-ACD5-0304C747A02C}" srcOrd="0" destOrd="0" parTransId="{F70A6F7D-44A3-4BB3-B181-10996BE155FB}" sibTransId="{E8B7D941-66C8-4AF0-8DAF-23E99906C9BC}"/>
    <dgm:cxn modelId="{D8AD2238-05BA-4A5C-AC1E-034A94A113F6}" type="presOf" srcId="{EAE8CE78-6882-4C23-BA57-60DACE05AB8E}" destId="{71FE6320-2F46-4AAC-BCAC-9688D3DA2851}" srcOrd="0" destOrd="0" presId="urn:microsoft.com/office/officeart/2005/8/layout/hierarchy2#4"/>
    <dgm:cxn modelId="{5DDAE620-6FB7-4064-B245-60F73075836F}" srcId="{8A95E257-C62F-47FD-ACD5-0304C747A02C}" destId="{DA8F2C94-991D-4D13-905F-6E1C2AF3F959}" srcOrd="0" destOrd="0" parTransId="{46D214B1-B25E-4822-8B99-0C3DFE7F8468}" sibTransId="{AF5BC774-A2AF-48C5-A7A9-4E25A308C230}"/>
    <dgm:cxn modelId="{AE47CD21-463D-4A63-BDDF-6C9862A4BA1E}" type="presOf" srcId="{5AF5E28F-24EC-41A4-9BB9-BCFA4E3F3D52}" destId="{96C38CEC-7DD3-43FB-8A5E-BCF283EC44A3}" srcOrd="0" destOrd="0" presId="urn:microsoft.com/office/officeart/2005/8/layout/hierarchy2#4"/>
    <dgm:cxn modelId="{CA0FE758-1981-4294-B8D2-ACF88DCA3547}" type="presOf" srcId="{5C46966E-92E8-4994-977E-2B294F6BDD53}" destId="{A99E96F6-1BBD-4B5F-992D-A93C738FBAA6}" srcOrd="0" destOrd="0" presId="urn:microsoft.com/office/officeart/2005/8/layout/hierarchy2#4"/>
    <dgm:cxn modelId="{D2EA1612-0E77-4FD2-AE5F-4A37374767BA}" type="presOf" srcId="{E6A503D8-66C2-4546-90D9-AD0AFE4DE769}" destId="{7C476E79-F084-4132-B2FB-7E6077982F9E}" srcOrd="0" destOrd="0" presId="urn:microsoft.com/office/officeart/2005/8/layout/hierarchy2#4"/>
    <dgm:cxn modelId="{9C706CCD-6D25-45BE-9F0D-DFE6C7BDE7EB}" srcId="{8A95E257-C62F-47FD-ACD5-0304C747A02C}" destId="{6F65D94B-7C5D-4C56-A996-81C5D0B4DAFC}" srcOrd="1" destOrd="0" parTransId="{5AF5E28F-24EC-41A4-9BB9-BCFA4E3F3D52}" sibTransId="{DF9217A8-8EFB-49DB-99F9-F6E6FDF41F80}"/>
    <dgm:cxn modelId="{4FABA5A5-6328-418A-9AFC-9B790590068F}" type="presOf" srcId="{5AF5E28F-24EC-41A4-9BB9-BCFA4E3F3D52}" destId="{DEBCFBF8-91B4-425A-8BC3-74124FD38BA5}" srcOrd="1" destOrd="0" presId="urn:microsoft.com/office/officeart/2005/8/layout/hierarchy2#4"/>
    <dgm:cxn modelId="{B96B5FA8-FF40-4DBD-9316-B056162005F4}" type="presOf" srcId="{DEA534AC-23F1-4BD6-9FAD-E91BEA373CF4}" destId="{27022EBD-A313-4496-9E36-879134D75682}" srcOrd="0" destOrd="0" presId="urn:microsoft.com/office/officeart/2005/8/layout/hierarchy2#4"/>
    <dgm:cxn modelId="{D3F2089E-A621-4126-A3CF-81BD4E3BD4CE}" type="presOf" srcId="{46D214B1-B25E-4822-8B99-0C3DFE7F8468}" destId="{597198A5-88C4-45FB-901D-D46E90F996C1}" srcOrd="0" destOrd="0" presId="urn:microsoft.com/office/officeart/2005/8/layout/hierarchy2#4"/>
    <dgm:cxn modelId="{CDB4F3FB-63CF-4F00-8232-C4BD1167E94B}" type="presParOf" srcId="{A99E96F6-1BBD-4B5F-992D-A93C738FBAA6}" destId="{85199045-98F0-4F4F-B4B4-024F210B7255}" srcOrd="0" destOrd="0" presId="urn:microsoft.com/office/officeart/2005/8/layout/hierarchy2#4"/>
    <dgm:cxn modelId="{9E974ECE-7D01-42E9-93F0-6F818B0C8627}" type="presParOf" srcId="{85199045-98F0-4F4F-B4B4-024F210B7255}" destId="{5ABC6E49-A119-4CA7-91CF-CB385584F624}" srcOrd="0" destOrd="0" presId="urn:microsoft.com/office/officeart/2005/8/layout/hierarchy2#4"/>
    <dgm:cxn modelId="{3381804E-8BDB-462A-A5DE-A654AD7CB42F}" type="presParOf" srcId="{85199045-98F0-4F4F-B4B4-024F210B7255}" destId="{A2CDEFB4-F5A0-4AB7-B537-E7A02053C42B}" srcOrd="1" destOrd="0" presId="urn:microsoft.com/office/officeart/2005/8/layout/hierarchy2#4"/>
    <dgm:cxn modelId="{2A8A9428-9F4C-49B8-B989-A02EF75234E6}" type="presParOf" srcId="{A2CDEFB4-F5A0-4AB7-B537-E7A02053C42B}" destId="{CBC551B3-3914-4E02-A3D2-AC4829C2FFE2}" srcOrd="0" destOrd="0" presId="urn:microsoft.com/office/officeart/2005/8/layout/hierarchy2#4"/>
    <dgm:cxn modelId="{45D9290E-A336-4D76-A7E4-6BB70C85275B}" type="presParOf" srcId="{CBC551B3-3914-4E02-A3D2-AC4829C2FFE2}" destId="{78F0EFED-CA8B-46E3-BFAF-4EBD48F1062B}" srcOrd="0" destOrd="0" presId="urn:microsoft.com/office/officeart/2005/8/layout/hierarchy2#4"/>
    <dgm:cxn modelId="{37B04F78-A416-4AC0-9EA4-C6888A880F65}" type="presParOf" srcId="{A2CDEFB4-F5A0-4AB7-B537-E7A02053C42B}" destId="{082846AD-CD85-4751-A364-365868ED678C}" srcOrd="1" destOrd="0" presId="urn:microsoft.com/office/officeart/2005/8/layout/hierarchy2#4"/>
    <dgm:cxn modelId="{6413FB20-E595-4037-8E34-BF876E09B6CA}" type="presParOf" srcId="{082846AD-CD85-4751-A364-365868ED678C}" destId="{C6DCADE4-CA4D-42D9-A464-9FF10C75D85C}" srcOrd="0" destOrd="0" presId="urn:microsoft.com/office/officeart/2005/8/layout/hierarchy2#4"/>
    <dgm:cxn modelId="{575BF0C4-B436-4D83-AE51-35888AB96EB4}" type="presParOf" srcId="{082846AD-CD85-4751-A364-365868ED678C}" destId="{1C2E990D-1B24-441F-AD50-8BD43764BA27}" srcOrd="1" destOrd="0" presId="urn:microsoft.com/office/officeart/2005/8/layout/hierarchy2#4"/>
    <dgm:cxn modelId="{5EE321BC-3A51-4EA4-A213-ECE4647E2F49}" type="presParOf" srcId="{1C2E990D-1B24-441F-AD50-8BD43764BA27}" destId="{597198A5-88C4-45FB-901D-D46E90F996C1}" srcOrd="0" destOrd="0" presId="urn:microsoft.com/office/officeart/2005/8/layout/hierarchy2#4"/>
    <dgm:cxn modelId="{8D203CE0-B157-4F8C-8968-01D9145FDC3B}" type="presParOf" srcId="{597198A5-88C4-45FB-901D-D46E90F996C1}" destId="{2EE4254D-BA4B-447C-8740-44D22197A3BA}" srcOrd="0" destOrd="0" presId="urn:microsoft.com/office/officeart/2005/8/layout/hierarchy2#4"/>
    <dgm:cxn modelId="{E4D11ADD-D13D-480F-B0D4-18616E86EA80}" type="presParOf" srcId="{1C2E990D-1B24-441F-AD50-8BD43764BA27}" destId="{A02C8FEE-2C47-416E-B22D-189BE4CE403D}" srcOrd="1" destOrd="0" presId="urn:microsoft.com/office/officeart/2005/8/layout/hierarchy2#4"/>
    <dgm:cxn modelId="{60D10608-28F8-4EC8-A3B2-EBA9305BB372}" type="presParOf" srcId="{A02C8FEE-2C47-416E-B22D-189BE4CE403D}" destId="{16CCCF5B-4D58-4F89-BA88-C1DA7F29FF72}" srcOrd="0" destOrd="0" presId="urn:microsoft.com/office/officeart/2005/8/layout/hierarchy2#4"/>
    <dgm:cxn modelId="{CEA5AD7D-A240-4930-8927-1E63940F8B83}" type="presParOf" srcId="{A02C8FEE-2C47-416E-B22D-189BE4CE403D}" destId="{6167B2AA-58EE-49A0-8453-CF0F794112D4}" srcOrd="1" destOrd="0" presId="urn:microsoft.com/office/officeart/2005/8/layout/hierarchy2#4"/>
    <dgm:cxn modelId="{C5957221-F1DD-4C50-9C13-EA05711FA76C}" type="presParOf" srcId="{1C2E990D-1B24-441F-AD50-8BD43764BA27}" destId="{96C38CEC-7DD3-43FB-8A5E-BCF283EC44A3}" srcOrd="2" destOrd="0" presId="urn:microsoft.com/office/officeart/2005/8/layout/hierarchy2#4"/>
    <dgm:cxn modelId="{9C37832D-8DD2-41D4-BFA6-5730A04552F0}" type="presParOf" srcId="{96C38CEC-7DD3-43FB-8A5E-BCF283EC44A3}" destId="{DEBCFBF8-91B4-425A-8BC3-74124FD38BA5}" srcOrd="0" destOrd="0" presId="urn:microsoft.com/office/officeart/2005/8/layout/hierarchy2#4"/>
    <dgm:cxn modelId="{5C74520F-8D3D-4DE5-A9B0-78C593A5BD58}" type="presParOf" srcId="{1C2E990D-1B24-441F-AD50-8BD43764BA27}" destId="{5C9F361A-B9F1-4735-BB62-F31B9718CFBB}" srcOrd="3" destOrd="0" presId="urn:microsoft.com/office/officeart/2005/8/layout/hierarchy2#4"/>
    <dgm:cxn modelId="{2246FCF1-D12F-4795-8895-29A4318E32F9}" type="presParOf" srcId="{5C9F361A-B9F1-4735-BB62-F31B9718CFBB}" destId="{4878098D-E1DF-4B93-B620-FC062D384076}" srcOrd="0" destOrd="0" presId="urn:microsoft.com/office/officeart/2005/8/layout/hierarchy2#4"/>
    <dgm:cxn modelId="{9AB2309D-AB85-424F-BAA7-C13FE8E734EC}" type="presParOf" srcId="{5C9F361A-B9F1-4735-BB62-F31B9718CFBB}" destId="{27EDF453-6C70-4BEE-8D90-ADAD6FF8B5B3}" srcOrd="1" destOrd="0" presId="urn:microsoft.com/office/officeart/2005/8/layout/hierarchy2#4"/>
    <dgm:cxn modelId="{39AC1F2A-0117-43F1-9B55-1FD64EE1CCA8}" type="presParOf" srcId="{A2CDEFB4-F5A0-4AB7-B537-E7A02053C42B}" destId="{27022EBD-A313-4496-9E36-879134D75682}" srcOrd="2" destOrd="0" presId="urn:microsoft.com/office/officeart/2005/8/layout/hierarchy2#4"/>
    <dgm:cxn modelId="{5525EECE-DB4F-4300-ADFF-4EB2AEF521D0}" type="presParOf" srcId="{27022EBD-A313-4496-9E36-879134D75682}" destId="{175231AC-CA01-497F-84C8-9E357885388C}" srcOrd="0" destOrd="0" presId="urn:microsoft.com/office/officeart/2005/8/layout/hierarchy2#4"/>
    <dgm:cxn modelId="{8C417569-C920-45B3-83CE-5ABC0726DCCC}" type="presParOf" srcId="{A2CDEFB4-F5A0-4AB7-B537-E7A02053C42B}" destId="{B3409228-8EAC-41DB-A536-595198EA13E5}" srcOrd="3" destOrd="0" presId="urn:microsoft.com/office/officeart/2005/8/layout/hierarchy2#4"/>
    <dgm:cxn modelId="{92DB82D0-0DE2-4141-BFD7-1C75998CD40D}" type="presParOf" srcId="{B3409228-8EAC-41DB-A536-595198EA13E5}" destId="{71FE6320-2F46-4AAC-BCAC-9688D3DA2851}" srcOrd="0" destOrd="0" presId="urn:microsoft.com/office/officeart/2005/8/layout/hierarchy2#4"/>
    <dgm:cxn modelId="{17B9044C-62D7-4A44-A19D-77B7BA76D397}" type="presParOf" srcId="{B3409228-8EAC-41DB-A536-595198EA13E5}" destId="{A57EE568-2C2D-41DE-A626-2B5D40E78115}" srcOrd="1" destOrd="0" presId="urn:microsoft.com/office/officeart/2005/8/layout/hierarchy2#4"/>
    <dgm:cxn modelId="{7D1A8034-C1E9-4D34-B4A1-CA51DA82D31F}" type="presParOf" srcId="{A57EE568-2C2D-41DE-A626-2B5D40E78115}" destId="{9DAB901B-C817-463D-B5C4-BE4A7CAD15CE}" srcOrd="0" destOrd="0" presId="urn:microsoft.com/office/officeart/2005/8/layout/hierarchy2#4"/>
    <dgm:cxn modelId="{ABA144BA-207E-4858-BA94-46FC8CD65AEC}" type="presParOf" srcId="{9DAB901B-C817-463D-B5C4-BE4A7CAD15CE}" destId="{641A4F64-BDE8-4B9A-9A4C-1F4BE5515467}" srcOrd="0" destOrd="0" presId="urn:microsoft.com/office/officeart/2005/8/layout/hierarchy2#4"/>
    <dgm:cxn modelId="{E1BC2E5A-B517-4433-B7A6-4D05D0476047}" type="presParOf" srcId="{A57EE568-2C2D-41DE-A626-2B5D40E78115}" destId="{B667693C-1078-4C74-8CE1-529A85CDDF1B}" srcOrd="1" destOrd="0" presId="urn:microsoft.com/office/officeart/2005/8/layout/hierarchy2#4"/>
    <dgm:cxn modelId="{A3AFF24B-454B-4D12-BD47-87B1D0E865B0}" type="presParOf" srcId="{B667693C-1078-4C74-8CE1-529A85CDDF1B}" destId="{525C302D-77B8-45B7-961C-DCBA03A0718F}" srcOrd="0" destOrd="0" presId="urn:microsoft.com/office/officeart/2005/8/layout/hierarchy2#4"/>
    <dgm:cxn modelId="{927D8088-89FB-4CCD-B145-A2B546AF7370}" type="presParOf" srcId="{B667693C-1078-4C74-8CE1-529A85CDDF1B}" destId="{51BD2146-1E12-4232-AAEF-4AE6CFCAFEC3}" srcOrd="1" destOrd="0" presId="urn:microsoft.com/office/officeart/2005/8/layout/hierarchy2#4"/>
    <dgm:cxn modelId="{71A0E1B1-4B4C-4BD7-9FBF-5558F12EB499}" type="presParOf" srcId="{A57EE568-2C2D-41DE-A626-2B5D40E78115}" destId="{7C476E79-F084-4132-B2FB-7E6077982F9E}" srcOrd="2" destOrd="0" presId="urn:microsoft.com/office/officeart/2005/8/layout/hierarchy2#4"/>
    <dgm:cxn modelId="{F6E9117D-968C-495C-91FF-790A134F9614}" type="presParOf" srcId="{7C476E79-F084-4132-B2FB-7E6077982F9E}" destId="{5811A09C-9E80-4439-98F3-B9B690FCA8F5}" srcOrd="0" destOrd="0" presId="urn:microsoft.com/office/officeart/2005/8/layout/hierarchy2#4"/>
    <dgm:cxn modelId="{667991D2-CBF9-48C2-9F86-E51981FCF4A1}" type="presParOf" srcId="{A57EE568-2C2D-41DE-A626-2B5D40E78115}" destId="{F3154C07-1707-4DB2-9425-966A3A48D636}" srcOrd="3" destOrd="0" presId="urn:microsoft.com/office/officeart/2005/8/layout/hierarchy2#4"/>
    <dgm:cxn modelId="{066EE513-7903-435C-A846-548D9CEF9CAF}" type="presParOf" srcId="{F3154C07-1707-4DB2-9425-966A3A48D636}" destId="{811C4F78-A819-4580-8AE5-949DD76DC82C}" srcOrd="0" destOrd="0" presId="urn:microsoft.com/office/officeart/2005/8/layout/hierarchy2#4"/>
    <dgm:cxn modelId="{582AA78D-B8FC-4E6A-A24E-9F76F7A01D05}" type="presParOf" srcId="{F3154C07-1707-4DB2-9425-966A3A48D636}" destId="{B95A00E5-5296-4DE1-9D0A-42FAAAA09BEA}" srcOrd="1" destOrd="0" presId="urn:microsoft.com/office/officeart/2005/8/layout/hierarchy2#4"/>
    <dgm:cxn modelId="{26CF8476-AF6A-48C9-84F3-F31959F1B092}" type="presParOf" srcId="{A57EE568-2C2D-41DE-A626-2B5D40E78115}" destId="{D61F8DB2-01E1-4A52-8571-12F4F1ECF21D}" srcOrd="4" destOrd="0" presId="urn:microsoft.com/office/officeart/2005/8/layout/hierarchy2#4"/>
    <dgm:cxn modelId="{63708763-5BA2-475D-8B8F-08DEBB4CDEA6}" type="presParOf" srcId="{D61F8DB2-01E1-4A52-8571-12F4F1ECF21D}" destId="{D57CA462-60A6-4893-8B6C-C452355FCC12}" srcOrd="0" destOrd="0" presId="urn:microsoft.com/office/officeart/2005/8/layout/hierarchy2#4"/>
    <dgm:cxn modelId="{39AA790C-5566-4A28-8541-DCB952311E58}" type="presParOf" srcId="{A57EE568-2C2D-41DE-A626-2B5D40E78115}" destId="{93722BCE-EBAD-4B29-B311-D9EE70482FCE}" srcOrd="5" destOrd="0" presId="urn:microsoft.com/office/officeart/2005/8/layout/hierarchy2#4"/>
    <dgm:cxn modelId="{C9B28687-9A63-4D66-A6E7-7EEB7F500778}" type="presParOf" srcId="{93722BCE-EBAD-4B29-B311-D9EE70482FCE}" destId="{C1BA6000-E5C8-4DD0-9A68-E814685DD1EE}" srcOrd="0" destOrd="0" presId="urn:microsoft.com/office/officeart/2005/8/layout/hierarchy2#4"/>
    <dgm:cxn modelId="{D9C85B3E-87A0-4DE5-9C2A-936283D71167}" type="presParOf" srcId="{93722BCE-EBAD-4B29-B311-D9EE70482FCE}" destId="{7CD9BA98-2DF6-4335-90F2-FF1EC6B4F582}" srcOrd="1" destOrd="0" presId="urn:microsoft.com/office/officeart/2005/8/layout/hierarchy2#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46966E-92E8-4994-977E-2B294F6BDD53}" type="doc">
      <dgm:prSet loTypeId="urn:microsoft.com/office/officeart/2005/8/layout/hierarchy2#5" loCatId="hierarchy" qsTypeId="urn:microsoft.com/office/officeart/2005/8/quickstyle/simple3#5" qsCatId="simple" csTypeId="urn:microsoft.com/office/officeart/2005/8/colors/accent1_2#4" csCatId="accent1" phldr="1"/>
      <dgm:spPr/>
      <dgm:t>
        <a:bodyPr/>
        <a:lstStyle/>
        <a:p>
          <a:endParaRPr lang="zh-CN" altLang="en-US"/>
        </a:p>
      </dgm:t>
    </dgm:pt>
    <dgm:pt modelId="{2AF3311A-5A0E-4CC4-BD50-6D6F9C3A03D1}">
      <dgm:prSet phldrT="[文本]" custT="1"/>
      <dgm:spPr>
        <a:solidFill>
          <a:schemeClr val="accent2">
            <a:lumMod val="60000"/>
            <a:lumOff val="40000"/>
          </a:schemeClr>
        </a:solidFill>
      </dgm:spPr>
      <dgm:t>
        <a:bodyPr/>
        <a:lstStyle/>
        <a:p>
          <a:r>
            <a:rPr lang="zh-CN" sz="2000" b="1" dirty="0" smtClean="0"/>
            <a:t>文化交流</a:t>
          </a:r>
          <a:endParaRPr lang="zh-CN" altLang="en-US" sz="2000" dirty="0">
            <a:latin typeface="+mn-ea"/>
            <a:ea typeface="+mn-ea"/>
          </a:endParaRPr>
        </a:p>
      </dgm:t>
    </dgm:pt>
    <dgm:pt modelId="{EFD55D1E-F4DD-4E33-B765-75ED1036E6AF}" type="parTrans" cxnId="{E795B2BD-F45B-41A8-AB36-E42F0B742CB2}">
      <dgm:prSet/>
      <dgm:spPr/>
      <dgm:t>
        <a:bodyPr/>
        <a:lstStyle/>
        <a:p>
          <a:endParaRPr lang="zh-CN" altLang="en-US" sz="1600">
            <a:latin typeface="+mn-ea"/>
            <a:ea typeface="+mn-ea"/>
          </a:endParaRPr>
        </a:p>
      </dgm:t>
    </dgm:pt>
    <dgm:pt modelId="{9A7A8D5B-4480-48E1-8B8C-F00A18770480}" type="sibTrans" cxnId="{E795B2BD-F45B-41A8-AB36-E42F0B742CB2}">
      <dgm:prSet/>
      <dgm:spPr/>
      <dgm:t>
        <a:bodyPr/>
        <a:lstStyle/>
        <a:p>
          <a:endParaRPr lang="zh-CN" altLang="en-US" sz="1600">
            <a:latin typeface="+mn-ea"/>
            <a:ea typeface="+mn-ea"/>
          </a:endParaRPr>
        </a:p>
      </dgm:t>
    </dgm:pt>
    <dgm:pt modelId="{8A95E257-C62F-47FD-ACD5-0304C747A02C}">
      <dgm:prSet phldrT="[文本]" custT="1"/>
      <dgm:spPr>
        <a:solidFill>
          <a:schemeClr val="tx2">
            <a:lumMod val="40000"/>
            <a:lumOff val="60000"/>
          </a:schemeClr>
        </a:solidFill>
      </dgm:spPr>
      <dgm:t>
        <a:bodyPr/>
        <a:lstStyle/>
        <a:p>
          <a:r>
            <a:rPr lang="zh-CN" sz="1600" dirty="0" smtClean="0"/>
            <a:t>国外</a:t>
          </a:r>
          <a:endParaRPr lang="zh-CN" altLang="en-US" sz="1600" dirty="0">
            <a:latin typeface="+mn-ea"/>
            <a:ea typeface="+mn-ea"/>
          </a:endParaRPr>
        </a:p>
      </dgm:t>
    </dgm:pt>
    <dgm:pt modelId="{F70A6F7D-44A3-4BB3-B181-10996BE155FB}" type="parTrans" cxnId="{053949F8-913C-4868-BCE3-E7172B84EA38}">
      <dgm:prSet custT="1"/>
      <dgm:spPr/>
      <dgm:t>
        <a:bodyPr/>
        <a:lstStyle/>
        <a:p>
          <a:endParaRPr lang="zh-CN" altLang="en-US" sz="1600">
            <a:latin typeface="+mn-ea"/>
            <a:ea typeface="+mn-ea"/>
          </a:endParaRPr>
        </a:p>
      </dgm:t>
    </dgm:pt>
    <dgm:pt modelId="{E8B7D941-66C8-4AF0-8DAF-23E99906C9BC}" type="sibTrans" cxnId="{053949F8-913C-4868-BCE3-E7172B84EA38}">
      <dgm:prSet/>
      <dgm:spPr/>
      <dgm:t>
        <a:bodyPr/>
        <a:lstStyle/>
        <a:p>
          <a:endParaRPr lang="zh-CN" altLang="en-US" sz="1600">
            <a:latin typeface="+mn-ea"/>
            <a:ea typeface="+mn-ea"/>
          </a:endParaRPr>
        </a:p>
      </dgm:t>
    </dgm:pt>
    <dgm:pt modelId="{EAE8CE78-6882-4C23-BA57-60DACE05AB8E}">
      <dgm:prSet custT="1"/>
      <dgm:spPr>
        <a:solidFill>
          <a:schemeClr val="tx2">
            <a:lumMod val="40000"/>
            <a:lumOff val="60000"/>
          </a:schemeClr>
        </a:solidFill>
      </dgm:spPr>
      <dgm:t>
        <a:bodyPr/>
        <a:lstStyle/>
        <a:p>
          <a:r>
            <a:rPr lang="zh-CN" sz="1600" dirty="0" smtClean="0"/>
            <a:t>国内</a:t>
          </a:r>
          <a:endParaRPr lang="zh-CN" altLang="en-US" sz="1600" dirty="0">
            <a:latin typeface="+mn-ea"/>
            <a:ea typeface="+mn-ea"/>
          </a:endParaRPr>
        </a:p>
      </dgm:t>
    </dgm:pt>
    <dgm:pt modelId="{DEA534AC-23F1-4BD6-9FAD-E91BEA373CF4}" type="parTrans" cxnId="{1D4E14C9-66C2-4B9D-9DFD-031A4A831FC1}">
      <dgm:prSet custT="1"/>
      <dgm:spPr/>
      <dgm:t>
        <a:bodyPr/>
        <a:lstStyle/>
        <a:p>
          <a:endParaRPr lang="zh-CN" altLang="en-US" sz="1600">
            <a:latin typeface="+mn-ea"/>
            <a:ea typeface="+mn-ea"/>
          </a:endParaRPr>
        </a:p>
      </dgm:t>
    </dgm:pt>
    <dgm:pt modelId="{1C69692A-DF8E-4357-9D47-F6DB5C03A5C8}" type="sibTrans" cxnId="{1D4E14C9-66C2-4B9D-9DFD-031A4A831FC1}">
      <dgm:prSet/>
      <dgm:spPr/>
      <dgm:t>
        <a:bodyPr/>
        <a:lstStyle/>
        <a:p>
          <a:endParaRPr lang="zh-CN" altLang="en-US" sz="1600">
            <a:latin typeface="+mn-ea"/>
            <a:ea typeface="+mn-ea"/>
          </a:endParaRPr>
        </a:p>
      </dgm:t>
    </dgm:pt>
    <dgm:pt modelId="{6F65D94B-7C5D-4C56-A996-81C5D0B4DAFC}">
      <dgm:prSet custT="1"/>
      <dgm:spPr/>
      <dgm:t>
        <a:bodyPr/>
        <a:lstStyle/>
        <a:p>
          <a:r>
            <a:rPr lang="zh-CN" sz="1600" dirty="0" smtClean="0"/>
            <a:t>考察孔子学院在世界各地的开办情况</a:t>
          </a:r>
          <a:endParaRPr lang="zh-CN" altLang="en-US" sz="1600" dirty="0">
            <a:latin typeface="+mn-ea"/>
            <a:ea typeface="+mn-ea"/>
          </a:endParaRPr>
        </a:p>
      </dgm:t>
    </dgm:pt>
    <dgm:pt modelId="{5AF5E28F-24EC-41A4-9BB9-BCFA4E3F3D52}" type="parTrans" cxnId="{9C706CCD-6D25-45BE-9F0D-DFE6C7BDE7EB}">
      <dgm:prSet custT="1"/>
      <dgm:spPr/>
      <dgm:t>
        <a:bodyPr/>
        <a:lstStyle/>
        <a:p>
          <a:endParaRPr lang="zh-CN" altLang="en-US" sz="1600">
            <a:latin typeface="+mn-ea"/>
            <a:ea typeface="+mn-ea"/>
          </a:endParaRPr>
        </a:p>
      </dgm:t>
    </dgm:pt>
    <dgm:pt modelId="{DF9217A8-8EFB-49DB-99F9-F6E6FDF41F80}" type="sibTrans" cxnId="{9C706CCD-6D25-45BE-9F0D-DFE6C7BDE7EB}">
      <dgm:prSet/>
      <dgm:spPr/>
      <dgm:t>
        <a:bodyPr/>
        <a:lstStyle/>
        <a:p>
          <a:endParaRPr lang="zh-CN" altLang="en-US" sz="1600">
            <a:latin typeface="+mn-ea"/>
            <a:ea typeface="+mn-ea"/>
          </a:endParaRPr>
        </a:p>
      </dgm:t>
    </dgm:pt>
    <dgm:pt modelId="{47B20265-2B8C-402F-9167-B0CB0FECF2F0}">
      <dgm:prSet custT="1"/>
      <dgm:spPr/>
      <dgm:t>
        <a:bodyPr/>
        <a:lstStyle/>
        <a:p>
          <a:r>
            <a:rPr lang="zh-CN" sz="1600" dirty="0" smtClean="0"/>
            <a:t>各个高校研究国外经济文化的区域国别研究机构建设情况</a:t>
          </a:r>
          <a:endParaRPr lang="zh-CN" altLang="en-US" sz="1600" dirty="0">
            <a:latin typeface="+mn-ea"/>
            <a:ea typeface="+mn-ea"/>
          </a:endParaRPr>
        </a:p>
      </dgm:t>
    </dgm:pt>
    <dgm:pt modelId="{9A702F6B-1A3C-4CC8-8F02-F1995628B492}" type="parTrans" cxnId="{52444EB3-A8C0-4A62-88C8-4738A2B538F6}">
      <dgm:prSet custT="1"/>
      <dgm:spPr/>
      <dgm:t>
        <a:bodyPr/>
        <a:lstStyle/>
        <a:p>
          <a:endParaRPr lang="zh-CN" altLang="en-US" sz="1600">
            <a:latin typeface="+mn-ea"/>
            <a:ea typeface="+mn-ea"/>
          </a:endParaRPr>
        </a:p>
      </dgm:t>
    </dgm:pt>
    <dgm:pt modelId="{E0AE388A-46EB-403C-9E78-12205C431113}" type="sibTrans" cxnId="{52444EB3-A8C0-4A62-88C8-4738A2B538F6}">
      <dgm:prSet/>
      <dgm:spPr/>
      <dgm:t>
        <a:bodyPr/>
        <a:lstStyle/>
        <a:p>
          <a:endParaRPr lang="zh-CN" altLang="en-US" sz="1600">
            <a:latin typeface="+mn-ea"/>
            <a:ea typeface="+mn-ea"/>
          </a:endParaRPr>
        </a:p>
      </dgm:t>
    </dgm:pt>
    <dgm:pt modelId="{A99E96F6-1BBD-4B5F-992D-A93C738FBAA6}" type="pres">
      <dgm:prSet presAssocID="{5C46966E-92E8-4994-977E-2B294F6BDD53}" presName="diagram" presStyleCnt="0">
        <dgm:presLayoutVars>
          <dgm:chPref val="1"/>
          <dgm:dir/>
          <dgm:animOne val="branch"/>
          <dgm:animLvl val="lvl"/>
          <dgm:resizeHandles val="exact"/>
        </dgm:presLayoutVars>
      </dgm:prSet>
      <dgm:spPr/>
      <dgm:t>
        <a:bodyPr/>
        <a:lstStyle/>
        <a:p>
          <a:endParaRPr lang="zh-CN" altLang="en-US"/>
        </a:p>
      </dgm:t>
    </dgm:pt>
    <dgm:pt modelId="{85199045-98F0-4F4F-B4B4-024F210B7255}" type="pres">
      <dgm:prSet presAssocID="{2AF3311A-5A0E-4CC4-BD50-6D6F9C3A03D1}" presName="root1" presStyleCnt="0"/>
      <dgm:spPr/>
    </dgm:pt>
    <dgm:pt modelId="{5ABC6E49-A119-4CA7-91CF-CB385584F624}" type="pres">
      <dgm:prSet presAssocID="{2AF3311A-5A0E-4CC4-BD50-6D6F9C3A03D1}" presName="LevelOneTextNode" presStyleLbl="node0" presStyleIdx="0" presStyleCnt="1" custScaleX="194939" custScaleY="143519" custLinFactNeighborX="7782" custLinFactNeighborY="5497">
        <dgm:presLayoutVars>
          <dgm:chPref val="3"/>
        </dgm:presLayoutVars>
      </dgm:prSet>
      <dgm:spPr/>
      <dgm:t>
        <a:bodyPr/>
        <a:lstStyle/>
        <a:p>
          <a:endParaRPr lang="zh-CN" altLang="en-US"/>
        </a:p>
      </dgm:t>
    </dgm:pt>
    <dgm:pt modelId="{A2CDEFB4-F5A0-4AB7-B537-E7A02053C42B}" type="pres">
      <dgm:prSet presAssocID="{2AF3311A-5A0E-4CC4-BD50-6D6F9C3A03D1}" presName="level2hierChild" presStyleCnt="0"/>
      <dgm:spPr/>
    </dgm:pt>
    <dgm:pt modelId="{CBC551B3-3914-4E02-A3D2-AC4829C2FFE2}" type="pres">
      <dgm:prSet presAssocID="{F70A6F7D-44A3-4BB3-B181-10996BE155FB}" presName="conn2-1" presStyleLbl="parChTrans1D2" presStyleIdx="0" presStyleCnt="2"/>
      <dgm:spPr/>
      <dgm:t>
        <a:bodyPr/>
        <a:lstStyle/>
        <a:p>
          <a:endParaRPr lang="zh-CN" altLang="en-US"/>
        </a:p>
      </dgm:t>
    </dgm:pt>
    <dgm:pt modelId="{78F0EFED-CA8B-46E3-BFAF-4EBD48F1062B}" type="pres">
      <dgm:prSet presAssocID="{F70A6F7D-44A3-4BB3-B181-10996BE155FB}" presName="connTx" presStyleLbl="parChTrans1D2" presStyleIdx="0" presStyleCnt="2"/>
      <dgm:spPr/>
      <dgm:t>
        <a:bodyPr/>
        <a:lstStyle/>
        <a:p>
          <a:endParaRPr lang="zh-CN" altLang="en-US"/>
        </a:p>
      </dgm:t>
    </dgm:pt>
    <dgm:pt modelId="{082846AD-CD85-4751-A364-365868ED678C}" type="pres">
      <dgm:prSet presAssocID="{8A95E257-C62F-47FD-ACD5-0304C747A02C}" presName="root2" presStyleCnt="0"/>
      <dgm:spPr/>
    </dgm:pt>
    <dgm:pt modelId="{C6DCADE4-CA4D-42D9-A464-9FF10C75D85C}" type="pres">
      <dgm:prSet presAssocID="{8A95E257-C62F-47FD-ACD5-0304C747A02C}" presName="LevelTwoTextNode" presStyleLbl="node2" presStyleIdx="0" presStyleCnt="2" custScaleX="192522">
        <dgm:presLayoutVars>
          <dgm:chPref val="3"/>
        </dgm:presLayoutVars>
      </dgm:prSet>
      <dgm:spPr/>
      <dgm:t>
        <a:bodyPr/>
        <a:lstStyle/>
        <a:p>
          <a:endParaRPr lang="zh-CN" altLang="en-US"/>
        </a:p>
      </dgm:t>
    </dgm:pt>
    <dgm:pt modelId="{1C2E990D-1B24-441F-AD50-8BD43764BA27}" type="pres">
      <dgm:prSet presAssocID="{8A95E257-C62F-47FD-ACD5-0304C747A02C}" presName="level3hierChild" presStyleCnt="0"/>
      <dgm:spPr/>
    </dgm:pt>
    <dgm:pt modelId="{96C38CEC-7DD3-43FB-8A5E-BCF283EC44A3}" type="pres">
      <dgm:prSet presAssocID="{5AF5E28F-24EC-41A4-9BB9-BCFA4E3F3D52}" presName="conn2-1" presStyleLbl="parChTrans1D3" presStyleIdx="0" presStyleCnt="2"/>
      <dgm:spPr/>
      <dgm:t>
        <a:bodyPr/>
        <a:lstStyle/>
        <a:p>
          <a:endParaRPr lang="zh-CN" altLang="en-US"/>
        </a:p>
      </dgm:t>
    </dgm:pt>
    <dgm:pt modelId="{DEBCFBF8-91B4-425A-8BC3-74124FD38BA5}" type="pres">
      <dgm:prSet presAssocID="{5AF5E28F-24EC-41A4-9BB9-BCFA4E3F3D52}" presName="connTx" presStyleLbl="parChTrans1D3" presStyleIdx="0" presStyleCnt="2"/>
      <dgm:spPr/>
      <dgm:t>
        <a:bodyPr/>
        <a:lstStyle/>
        <a:p>
          <a:endParaRPr lang="zh-CN" altLang="en-US"/>
        </a:p>
      </dgm:t>
    </dgm:pt>
    <dgm:pt modelId="{5C9F361A-B9F1-4735-BB62-F31B9718CFBB}" type="pres">
      <dgm:prSet presAssocID="{6F65D94B-7C5D-4C56-A996-81C5D0B4DAFC}" presName="root2" presStyleCnt="0"/>
      <dgm:spPr/>
    </dgm:pt>
    <dgm:pt modelId="{4878098D-E1DF-4B93-B620-FC062D384076}" type="pres">
      <dgm:prSet presAssocID="{6F65D94B-7C5D-4C56-A996-81C5D0B4DAFC}" presName="LevelTwoTextNode" presStyleLbl="node3" presStyleIdx="0" presStyleCnt="2" custScaleX="462903" custScaleY="129313">
        <dgm:presLayoutVars>
          <dgm:chPref val="3"/>
        </dgm:presLayoutVars>
      </dgm:prSet>
      <dgm:spPr/>
      <dgm:t>
        <a:bodyPr/>
        <a:lstStyle/>
        <a:p>
          <a:endParaRPr lang="zh-CN" altLang="en-US"/>
        </a:p>
      </dgm:t>
    </dgm:pt>
    <dgm:pt modelId="{27EDF453-6C70-4BEE-8D90-ADAD6FF8B5B3}" type="pres">
      <dgm:prSet presAssocID="{6F65D94B-7C5D-4C56-A996-81C5D0B4DAFC}" presName="level3hierChild" presStyleCnt="0"/>
      <dgm:spPr/>
    </dgm:pt>
    <dgm:pt modelId="{27022EBD-A313-4496-9E36-879134D75682}" type="pres">
      <dgm:prSet presAssocID="{DEA534AC-23F1-4BD6-9FAD-E91BEA373CF4}" presName="conn2-1" presStyleLbl="parChTrans1D2" presStyleIdx="1" presStyleCnt="2"/>
      <dgm:spPr/>
      <dgm:t>
        <a:bodyPr/>
        <a:lstStyle/>
        <a:p>
          <a:endParaRPr lang="zh-CN" altLang="en-US"/>
        </a:p>
      </dgm:t>
    </dgm:pt>
    <dgm:pt modelId="{175231AC-CA01-497F-84C8-9E357885388C}" type="pres">
      <dgm:prSet presAssocID="{DEA534AC-23F1-4BD6-9FAD-E91BEA373CF4}" presName="connTx" presStyleLbl="parChTrans1D2" presStyleIdx="1" presStyleCnt="2"/>
      <dgm:spPr/>
      <dgm:t>
        <a:bodyPr/>
        <a:lstStyle/>
        <a:p>
          <a:endParaRPr lang="zh-CN" altLang="en-US"/>
        </a:p>
      </dgm:t>
    </dgm:pt>
    <dgm:pt modelId="{B3409228-8EAC-41DB-A536-595198EA13E5}" type="pres">
      <dgm:prSet presAssocID="{EAE8CE78-6882-4C23-BA57-60DACE05AB8E}" presName="root2" presStyleCnt="0"/>
      <dgm:spPr/>
    </dgm:pt>
    <dgm:pt modelId="{71FE6320-2F46-4AAC-BCAC-9688D3DA2851}" type="pres">
      <dgm:prSet presAssocID="{EAE8CE78-6882-4C23-BA57-60DACE05AB8E}" presName="LevelTwoTextNode" presStyleLbl="node2" presStyleIdx="1" presStyleCnt="2" custScaleX="160027" custScaleY="164338">
        <dgm:presLayoutVars>
          <dgm:chPref val="3"/>
        </dgm:presLayoutVars>
      </dgm:prSet>
      <dgm:spPr/>
      <dgm:t>
        <a:bodyPr/>
        <a:lstStyle/>
        <a:p>
          <a:endParaRPr lang="zh-CN" altLang="en-US"/>
        </a:p>
      </dgm:t>
    </dgm:pt>
    <dgm:pt modelId="{A57EE568-2C2D-41DE-A626-2B5D40E78115}" type="pres">
      <dgm:prSet presAssocID="{EAE8CE78-6882-4C23-BA57-60DACE05AB8E}" presName="level3hierChild" presStyleCnt="0"/>
      <dgm:spPr/>
    </dgm:pt>
    <dgm:pt modelId="{D61F8DB2-01E1-4A52-8571-12F4F1ECF21D}" type="pres">
      <dgm:prSet presAssocID="{9A702F6B-1A3C-4CC8-8F02-F1995628B492}" presName="conn2-1" presStyleLbl="parChTrans1D3" presStyleIdx="1" presStyleCnt="2"/>
      <dgm:spPr/>
      <dgm:t>
        <a:bodyPr/>
        <a:lstStyle/>
        <a:p>
          <a:endParaRPr lang="zh-CN" altLang="en-US"/>
        </a:p>
      </dgm:t>
    </dgm:pt>
    <dgm:pt modelId="{D57CA462-60A6-4893-8B6C-C452355FCC12}" type="pres">
      <dgm:prSet presAssocID="{9A702F6B-1A3C-4CC8-8F02-F1995628B492}" presName="connTx" presStyleLbl="parChTrans1D3" presStyleIdx="1" presStyleCnt="2"/>
      <dgm:spPr/>
      <dgm:t>
        <a:bodyPr/>
        <a:lstStyle/>
        <a:p>
          <a:endParaRPr lang="zh-CN" altLang="en-US"/>
        </a:p>
      </dgm:t>
    </dgm:pt>
    <dgm:pt modelId="{93722BCE-EBAD-4B29-B311-D9EE70482FCE}" type="pres">
      <dgm:prSet presAssocID="{47B20265-2B8C-402F-9167-B0CB0FECF2F0}" presName="root2" presStyleCnt="0"/>
      <dgm:spPr/>
    </dgm:pt>
    <dgm:pt modelId="{C1BA6000-E5C8-4DD0-9A68-E814685DD1EE}" type="pres">
      <dgm:prSet presAssocID="{47B20265-2B8C-402F-9167-B0CB0FECF2F0}" presName="LevelTwoTextNode" presStyleLbl="node3" presStyleIdx="1" presStyleCnt="2" custScaleX="512036" custScaleY="230688">
        <dgm:presLayoutVars>
          <dgm:chPref val="3"/>
        </dgm:presLayoutVars>
      </dgm:prSet>
      <dgm:spPr/>
      <dgm:t>
        <a:bodyPr/>
        <a:lstStyle/>
        <a:p>
          <a:endParaRPr lang="zh-CN" altLang="en-US"/>
        </a:p>
      </dgm:t>
    </dgm:pt>
    <dgm:pt modelId="{7CD9BA98-2DF6-4335-90F2-FF1EC6B4F582}" type="pres">
      <dgm:prSet presAssocID="{47B20265-2B8C-402F-9167-B0CB0FECF2F0}" presName="level3hierChild" presStyleCnt="0"/>
      <dgm:spPr/>
    </dgm:pt>
  </dgm:ptLst>
  <dgm:cxnLst>
    <dgm:cxn modelId="{E795B2BD-F45B-41A8-AB36-E42F0B742CB2}" srcId="{5C46966E-92E8-4994-977E-2B294F6BDD53}" destId="{2AF3311A-5A0E-4CC4-BD50-6D6F9C3A03D1}" srcOrd="0" destOrd="0" parTransId="{EFD55D1E-F4DD-4E33-B765-75ED1036E6AF}" sibTransId="{9A7A8D5B-4480-48E1-8B8C-F00A18770480}"/>
    <dgm:cxn modelId="{28059EE9-1ED7-431F-87B1-CF8BD9D8976A}" type="presOf" srcId="{9A702F6B-1A3C-4CC8-8F02-F1995628B492}" destId="{D61F8DB2-01E1-4A52-8571-12F4F1ECF21D}" srcOrd="0" destOrd="0" presId="urn:microsoft.com/office/officeart/2005/8/layout/hierarchy2#5"/>
    <dgm:cxn modelId="{9C706CCD-6D25-45BE-9F0D-DFE6C7BDE7EB}" srcId="{8A95E257-C62F-47FD-ACD5-0304C747A02C}" destId="{6F65D94B-7C5D-4C56-A996-81C5D0B4DAFC}" srcOrd="0" destOrd="0" parTransId="{5AF5E28F-24EC-41A4-9BB9-BCFA4E3F3D52}" sibTransId="{DF9217A8-8EFB-49DB-99F9-F6E6FDF41F80}"/>
    <dgm:cxn modelId="{DAD580D3-AD41-4A9A-A1A3-A0570F979514}" type="presOf" srcId="{F70A6F7D-44A3-4BB3-B181-10996BE155FB}" destId="{CBC551B3-3914-4E02-A3D2-AC4829C2FFE2}" srcOrd="0" destOrd="0" presId="urn:microsoft.com/office/officeart/2005/8/layout/hierarchy2#5"/>
    <dgm:cxn modelId="{0D9BA47B-5C78-4544-8518-67EC45335337}" type="presOf" srcId="{2AF3311A-5A0E-4CC4-BD50-6D6F9C3A03D1}" destId="{5ABC6E49-A119-4CA7-91CF-CB385584F624}" srcOrd="0" destOrd="0" presId="urn:microsoft.com/office/officeart/2005/8/layout/hierarchy2#5"/>
    <dgm:cxn modelId="{C7BDE363-F85E-49E2-870B-1D867AF1CC19}" type="presOf" srcId="{6F65D94B-7C5D-4C56-A996-81C5D0B4DAFC}" destId="{4878098D-E1DF-4B93-B620-FC062D384076}" srcOrd="0" destOrd="0" presId="urn:microsoft.com/office/officeart/2005/8/layout/hierarchy2#5"/>
    <dgm:cxn modelId="{B1889038-800E-4CE8-AD7E-D30382CCA003}" type="presOf" srcId="{DEA534AC-23F1-4BD6-9FAD-E91BEA373CF4}" destId="{175231AC-CA01-497F-84C8-9E357885388C}" srcOrd="1" destOrd="0" presId="urn:microsoft.com/office/officeart/2005/8/layout/hierarchy2#5"/>
    <dgm:cxn modelId="{6422B35B-0778-4FF3-9520-2FFEEDE19857}" type="presOf" srcId="{DEA534AC-23F1-4BD6-9FAD-E91BEA373CF4}" destId="{27022EBD-A313-4496-9E36-879134D75682}" srcOrd="0" destOrd="0" presId="urn:microsoft.com/office/officeart/2005/8/layout/hierarchy2#5"/>
    <dgm:cxn modelId="{C7F0E7FB-9B44-49BD-BDFF-5CAC8F5174B9}" type="presOf" srcId="{5AF5E28F-24EC-41A4-9BB9-BCFA4E3F3D52}" destId="{DEBCFBF8-91B4-425A-8BC3-74124FD38BA5}" srcOrd="1" destOrd="0" presId="urn:microsoft.com/office/officeart/2005/8/layout/hierarchy2#5"/>
    <dgm:cxn modelId="{745812F3-FC2A-422E-A767-6DC9244839EC}" type="presOf" srcId="{F70A6F7D-44A3-4BB3-B181-10996BE155FB}" destId="{78F0EFED-CA8B-46E3-BFAF-4EBD48F1062B}" srcOrd="1" destOrd="0" presId="urn:microsoft.com/office/officeart/2005/8/layout/hierarchy2#5"/>
    <dgm:cxn modelId="{B5336686-EEEA-4806-BCDE-0726492188C2}" type="presOf" srcId="{9A702F6B-1A3C-4CC8-8F02-F1995628B492}" destId="{D57CA462-60A6-4893-8B6C-C452355FCC12}" srcOrd="1" destOrd="0" presId="urn:microsoft.com/office/officeart/2005/8/layout/hierarchy2#5"/>
    <dgm:cxn modelId="{89F38CFF-F816-49A3-83EA-74A40FD88478}" type="presOf" srcId="{8A95E257-C62F-47FD-ACD5-0304C747A02C}" destId="{C6DCADE4-CA4D-42D9-A464-9FF10C75D85C}" srcOrd="0" destOrd="0" presId="urn:microsoft.com/office/officeart/2005/8/layout/hierarchy2#5"/>
    <dgm:cxn modelId="{1D4E14C9-66C2-4B9D-9DFD-031A4A831FC1}" srcId="{2AF3311A-5A0E-4CC4-BD50-6D6F9C3A03D1}" destId="{EAE8CE78-6882-4C23-BA57-60DACE05AB8E}" srcOrd="1" destOrd="0" parTransId="{DEA534AC-23F1-4BD6-9FAD-E91BEA373CF4}" sibTransId="{1C69692A-DF8E-4357-9D47-F6DB5C03A5C8}"/>
    <dgm:cxn modelId="{52444EB3-A8C0-4A62-88C8-4738A2B538F6}" srcId="{EAE8CE78-6882-4C23-BA57-60DACE05AB8E}" destId="{47B20265-2B8C-402F-9167-B0CB0FECF2F0}" srcOrd="0" destOrd="0" parTransId="{9A702F6B-1A3C-4CC8-8F02-F1995628B492}" sibTransId="{E0AE388A-46EB-403C-9E78-12205C431113}"/>
    <dgm:cxn modelId="{053949F8-913C-4868-BCE3-E7172B84EA38}" srcId="{2AF3311A-5A0E-4CC4-BD50-6D6F9C3A03D1}" destId="{8A95E257-C62F-47FD-ACD5-0304C747A02C}" srcOrd="0" destOrd="0" parTransId="{F70A6F7D-44A3-4BB3-B181-10996BE155FB}" sibTransId="{E8B7D941-66C8-4AF0-8DAF-23E99906C9BC}"/>
    <dgm:cxn modelId="{FD81921C-BEF0-494A-A282-CD23FEB7F02D}" type="presOf" srcId="{EAE8CE78-6882-4C23-BA57-60DACE05AB8E}" destId="{71FE6320-2F46-4AAC-BCAC-9688D3DA2851}" srcOrd="0" destOrd="0" presId="urn:microsoft.com/office/officeart/2005/8/layout/hierarchy2#5"/>
    <dgm:cxn modelId="{C173A824-4783-490C-A000-AA1905F08D78}" type="presOf" srcId="{5C46966E-92E8-4994-977E-2B294F6BDD53}" destId="{A99E96F6-1BBD-4B5F-992D-A93C738FBAA6}" srcOrd="0" destOrd="0" presId="urn:microsoft.com/office/officeart/2005/8/layout/hierarchy2#5"/>
    <dgm:cxn modelId="{BAD3BBC7-8454-4458-9D40-0392BBDDB796}" type="presOf" srcId="{5AF5E28F-24EC-41A4-9BB9-BCFA4E3F3D52}" destId="{96C38CEC-7DD3-43FB-8A5E-BCF283EC44A3}" srcOrd="0" destOrd="0" presId="urn:microsoft.com/office/officeart/2005/8/layout/hierarchy2#5"/>
    <dgm:cxn modelId="{8B3A268A-7500-4639-A5B8-3D6953137204}" type="presOf" srcId="{47B20265-2B8C-402F-9167-B0CB0FECF2F0}" destId="{C1BA6000-E5C8-4DD0-9A68-E814685DD1EE}" srcOrd="0" destOrd="0" presId="urn:microsoft.com/office/officeart/2005/8/layout/hierarchy2#5"/>
    <dgm:cxn modelId="{3E6A86E2-6A7D-4F27-A31F-68570E1C90FB}" type="presParOf" srcId="{A99E96F6-1BBD-4B5F-992D-A93C738FBAA6}" destId="{85199045-98F0-4F4F-B4B4-024F210B7255}" srcOrd="0" destOrd="0" presId="urn:microsoft.com/office/officeart/2005/8/layout/hierarchy2#5"/>
    <dgm:cxn modelId="{4B16DFEB-1FC5-40E4-8FE2-E225F75F11A2}" type="presParOf" srcId="{85199045-98F0-4F4F-B4B4-024F210B7255}" destId="{5ABC6E49-A119-4CA7-91CF-CB385584F624}" srcOrd="0" destOrd="0" presId="urn:microsoft.com/office/officeart/2005/8/layout/hierarchy2#5"/>
    <dgm:cxn modelId="{80602423-5C94-45F5-85F2-20AEA7B9B496}" type="presParOf" srcId="{85199045-98F0-4F4F-B4B4-024F210B7255}" destId="{A2CDEFB4-F5A0-4AB7-B537-E7A02053C42B}" srcOrd="1" destOrd="0" presId="urn:microsoft.com/office/officeart/2005/8/layout/hierarchy2#5"/>
    <dgm:cxn modelId="{69EEE1A6-951F-4BE9-8158-E93D1E7BEA70}" type="presParOf" srcId="{A2CDEFB4-F5A0-4AB7-B537-E7A02053C42B}" destId="{CBC551B3-3914-4E02-A3D2-AC4829C2FFE2}" srcOrd="0" destOrd="0" presId="urn:microsoft.com/office/officeart/2005/8/layout/hierarchy2#5"/>
    <dgm:cxn modelId="{9CA67E52-CBC3-48A1-8064-DE096216E137}" type="presParOf" srcId="{CBC551B3-3914-4E02-A3D2-AC4829C2FFE2}" destId="{78F0EFED-CA8B-46E3-BFAF-4EBD48F1062B}" srcOrd="0" destOrd="0" presId="urn:microsoft.com/office/officeart/2005/8/layout/hierarchy2#5"/>
    <dgm:cxn modelId="{9453FDEF-EC05-44CF-B678-B21776638A3E}" type="presParOf" srcId="{A2CDEFB4-F5A0-4AB7-B537-E7A02053C42B}" destId="{082846AD-CD85-4751-A364-365868ED678C}" srcOrd="1" destOrd="0" presId="urn:microsoft.com/office/officeart/2005/8/layout/hierarchy2#5"/>
    <dgm:cxn modelId="{142C962C-C29E-4742-9243-0807477EF01E}" type="presParOf" srcId="{082846AD-CD85-4751-A364-365868ED678C}" destId="{C6DCADE4-CA4D-42D9-A464-9FF10C75D85C}" srcOrd="0" destOrd="0" presId="urn:microsoft.com/office/officeart/2005/8/layout/hierarchy2#5"/>
    <dgm:cxn modelId="{1B5ABB89-BED1-4124-9C7E-3AE45539515A}" type="presParOf" srcId="{082846AD-CD85-4751-A364-365868ED678C}" destId="{1C2E990D-1B24-441F-AD50-8BD43764BA27}" srcOrd="1" destOrd="0" presId="urn:microsoft.com/office/officeart/2005/8/layout/hierarchy2#5"/>
    <dgm:cxn modelId="{157E2DA8-C58A-43D4-B9BB-A89953AAB327}" type="presParOf" srcId="{1C2E990D-1B24-441F-AD50-8BD43764BA27}" destId="{96C38CEC-7DD3-43FB-8A5E-BCF283EC44A3}" srcOrd="0" destOrd="0" presId="urn:microsoft.com/office/officeart/2005/8/layout/hierarchy2#5"/>
    <dgm:cxn modelId="{5A7F83D9-BCEF-48A8-880E-82AA8617C190}" type="presParOf" srcId="{96C38CEC-7DD3-43FB-8A5E-BCF283EC44A3}" destId="{DEBCFBF8-91B4-425A-8BC3-74124FD38BA5}" srcOrd="0" destOrd="0" presId="urn:microsoft.com/office/officeart/2005/8/layout/hierarchy2#5"/>
    <dgm:cxn modelId="{1F26838B-D34E-4094-9446-07D78607AE6A}" type="presParOf" srcId="{1C2E990D-1B24-441F-AD50-8BD43764BA27}" destId="{5C9F361A-B9F1-4735-BB62-F31B9718CFBB}" srcOrd="1" destOrd="0" presId="urn:microsoft.com/office/officeart/2005/8/layout/hierarchy2#5"/>
    <dgm:cxn modelId="{0C4C090C-D7BF-4D64-A5D9-315A213F4528}" type="presParOf" srcId="{5C9F361A-B9F1-4735-BB62-F31B9718CFBB}" destId="{4878098D-E1DF-4B93-B620-FC062D384076}" srcOrd="0" destOrd="0" presId="urn:microsoft.com/office/officeart/2005/8/layout/hierarchy2#5"/>
    <dgm:cxn modelId="{DDE3B2BB-390F-41C4-8825-6E73CEE96977}" type="presParOf" srcId="{5C9F361A-B9F1-4735-BB62-F31B9718CFBB}" destId="{27EDF453-6C70-4BEE-8D90-ADAD6FF8B5B3}" srcOrd="1" destOrd="0" presId="urn:microsoft.com/office/officeart/2005/8/layout/hierarchy2#5"/>
    <dgm:cxn modelId="{C0258631-97E5-4CE2-AF09-7443F0955053}" type="presParOf" srcId="{A2CDEFB4-F5A0-4AB7-B537-E7A02053C42B}" destId="{27022EBD-A313-4496-9E36-879134D75682}" srcOrd="2" destOrd="0" presId="urn:microsoft.com/office/officeart/2005/8/layout/hierarchy2#5"/>
    <dgm:cxn modelId="{84720ADF-96B2-42F1-BF3D-75D97C8AB0A7}" type="presParOf" srcId="{27022EBD-A313-4496-9E36-879134D75682}" destId="{175231AC-CA01-497F-84C8-9E357885388C}" srcOrd="0" destOrd="0" presId="urn:microsoft.com/office/officeart/2005/8/layout/hierarchy2#5"/>
    <dgm:cxn modelId="{B08C092F-AF73-4671-A0CA-9200996BFE59}" type="presParOf" srcId="{A2CDEFB4-F5A0-4AB7-B537-E7A02053C42B}" destId="{B3409228-8EAC-41DB-A536-595198EA13E5}" srcOrd="3" destOrd="0" presId="urn:microsoft.com/office/officeart/2005/8/layout/hierarchy2#5"/>
    <dgm:cxn modelId="{2C9CAA4F-96B0-4165-8C0A-2DB1731F5520}" type="presParOf" srcId="{B3409228-8EAC-41DB-A536-595198EA13E5}" destId="{71FE6320-2F46-4AAC-BCAC-9688D3DA2851}" srcOrd="0" destOrd="0" presId="urn:microsoft.com/office/officeart/2005/8/layout/hierarchy2#5"/>
    <dgm:cxn modelId="{5D9055F4-1B29-4D73-B7A6-9DB154BE6F8C}" type="presParOf" srcId="{B3409228-8EAC-41DB-A536-595198EA13E5}" destId="{A57EE568-2C2D-41DE-A626-2B5D40E78115}" srcOrd="1" destOrd="0" presId="urn:microsoft.com/office/officeart/2005/8/layout/hierarchy2#5"/>
    <dgm:cxn modelId="{8F785F9F-1CD0-4AC9-8E06-3B583338DA65}" type="presParOf" srcId="{A57EE568-2C2D-41DE-A626-2B5D40E78115}" destId="{D61F8DB2-01E1-4A52-8571-12F4F1ECF21D}" srcOrd="0" destOrd="0" presId="urn:microsoft.com/office/officeart/2005/8/layout/hierarchy2#5"/>
    <dgm:cxn modelId="{ABC6AB2C-C6AD-4AD3-AD30-DB5A2A147475}" type="presParOf" srcId="{D61F8DB2-01E1-4A52-8571-12F4F1ECF21D}" destId="{D57CA462-60A6-4893-8B6C-C452355FCC12}" srcOrd="0" destOrd="0" presId="urn:microsoft.com/office/officeart/2005/8/layout/hierarchy2#5"/>
    <dgm:cxn modelId="{0523DCFE-2DF8-48B9-B390-A73007F1D668}" type="presParOf" srcId="{A57EE568-2C2D-41DE-A626-2B5D40E78115}" destId="{93722BCE-EBAD-4B29-B311-D9EE70482FCE}" srcOrd="1" destOrd="0" presId="urn:microsoft.com/office/officeart/2005/8/layout/hierarchy2#5"/>
    <dgm:cxn modelId="{F4129FE0-2436-4166-83D4-2610BC938CAF}" type="presParOf" srcId="{93722BCE-EBAD-4B29-B311-D9EE70482FCE}" destId="{C1BA6000-E5C8-4DD0-9A68-E814685DD1EE}" srcOrd="0" destOrd="0" presId="urn:microsoft.com/office/officeart/2005/8/layout/hierarchy2#5"/>
    <dgm:cxn modelId="{FAAD9F10-A351-416D-A7AC-256CE12F73FE}" type="presParOf" srcId="{93722BCE-EBAD-4B29-B311-D9EE70482FCE}" destId="{7CD9BA98-2DF6-4335-90F2-FF1EC6B4F582}" srcOrd="1" destOrd="0" presId="urn:microsoft.com/office/officeart/2005/8/layout/hierarchy2#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46966E-92E8-4994-977E-2B294F6BDD53}" type="doc">
      <dgm:prSet loTypeId="urn:microsoft.com/office/officeart/2005/8/layout/hierarchy2#6" loCatId="hierarchy" qsTypeId="urn:microsoft.com/office/officeart/2005/8/quickstyle/simple3#6" qsCatId="simple" csTypeId="urn:microsoft.com/office/officeart/2005/8/colors/accent1_2#5" csCatId="accent1" phldr="1"/>
      <dgm:spPr/>
      <dgm:t>
        <a:bodyPr/>
        <a:lstStyle/>
        <a:p>
          <a:endParaRPr lang="zh-CN" altLang="en-US"/>
        </a:p>
      </dgm:t>
    </dgm:pt>
    <dgm:pt modelId="{6F65D94B-7C5D-4C56-A996-81C5D0B4DAFC}">
      <dgm:prSet custT="1"/>
      <dgm:spPr/>
      <dgm:t>
        <a:bodyPr/>
        <a:lstStyle/>
        <a:p>
          <a:r>
            <a:rPr lang="zh-CN" sz="1600" dirty="0" smtClean="0"/>
            <a:t>综合采用</a:t>
          </a:r>
          <a:r>
            <a:rPr lang="en-US" sz="1600" dirty="0" smtClean="0"/>
            <a:t>QS</a:t>
          </a:r>
          <a:r>
            <a:rPr lang="zh-CN" sz="1600" dirty="0" smtClean="0"/>
            <a:t>世界大学排名数据</a:t>
          </a:r>
          <a:endParaRPr lang="zh-CN" altLang="en-US" sz="1600" dirty="0">
            <a:latin typeface="+mn-ea"/>
            <a:ea typeface="+mn-ea"/>
          </a:endParaRPr>
        </a:p>
      </dgm:t>
    </dgm:pt>
    <dgm:pt modelId="{5AF5E28F-24EC-41A4-9BB9-BCFA4E3F3D52}" type="parTrans" cxnId="{9C706CCD-6D25-45BE-9F0D-DFE6C7BDE7EB}">
      <dgm:prSet custT="1"/>
      <dgm:spPr/>
      <dgm:t>
        <a:bodyPr/>
        <a:lstStyle/>
        <a:p>
          <a:endParaRPr lang="zh-CN" altLang="en-US" sz="1600">
            <a:latin typeface="+mn-ea"/>
            <a:ea typeface="+mn-ea"/>
          </a:endParaRPr>
        </a:p>
      </dgm:t>
    </dgm:pt>
    <dgm:pt modelId="{DF9217A8-8EFB-49DB-99F9-F6E6FDF41F80}" type="sibTrans" cxnId="{9C706CCD-6D25-45BE-9F0D-DFE6C7BDE7EB}">
      <dgm:prSet/>
      <dgm:spPr/>
      <dgm:t>
        <a:bodyPr/>
        <a:lstStyle/>
        <a:p>
          <a:endParaRPr lang="zh-CN" altLang="en-US" sz="1600">
            <a:latin typeface="+mn-ea"/>
            <a:ea typeface="+mn-ea"/>
          </a:endParaRPr>
        </a:p>
      </dgm:t>
    </dgm:pt>
    <dgm:pt modelId="{47B20265-2B8C-402F-9167-B0CB0FECF2F0}">
      <dgm:prSet custT="1"/>
      <dgm:spPr/>
      <dgm:t>
        <a:bodyPr/>
        <a:lstStyle/>
        <a:p>
          <a:r>
            <a:rPr lang="zh-CN" sz="1600" dirty="0" smtClean="0"/>
            <a:t>专项采用进入“</a:t>
          </a:r>
          <a:r>
            <a:rPr lang="en-US" sz="1600" dirty="0" smtClean="0"/>
            <a:t>ESI</a:t>
          </a:r>
          <a:r>
            <a:rPr lang="zh-CN" sz="1600" dirty="0" smtClean="0"/>
            <a:t>”前</a:t>
          </a:r>
          <a:r>
            <a:rPr lang="en-US" sz="1600" dirty="0" smtClean="0"/>
            <a:t>1%</a:t>
          </a:r>
          <a:r>
            <a:rPr lang="zh-CN" sz="1600" dirty="0" smtClean="0"/>
            <a:t>学科数和</a:t>
          </a:r>
          <a:r>
            <a:rPr lang="en-US" sz="1600" dirty="0" smtClean="0"/>
            <a:t>Google</a:t>
          </a:r>
          <a:r>
            <a:rPr lang="zh-CN" sz="1600" dirty="0" smtClean="0"/>
            <a:t>数据数值</a:t>
          </a:r>
          <a:endParaRPr lang="zh-CN" altLang="en-US" sz="1600" dirty="0">
            <a:latin typeface="+mn-ea"/>
            <a:ea typeface="+mn-ea"/>
          </a:endParaRPr>
        </a:p>
      </dgm:t>
    </dgm:pt>
    <dgm:pt modelId="{9A702F6B-1A3C-4CC8-8F02-F1995628B492}" type="parTrans" cxnId="{52444EB3-A8C0-4A62-88C8-4738A2B538F6}">
      <dgm:prSet custT="1"/>
      <dgm:spPr/>
      <dgm:t>
        <a:bodyPr/>
        <a:lstStyle/>
        <a:p>
          <a:endParaRPr lang="zh-CN" altLang="en-US" sz="1600">
            <a:latin typeface="+mn-ea"/>
            <a:ea typeface="+mn-ea"/>
          </a:endParaRPr>
        </a:p>
      </dgm:t>
    </dgm:pt>
    <dgm:pt modelId="{E0AE388A-46EB-403C-9E78-12205C431113}" type="sibTrans" cxnId="{52444EB3-A8C0-4A62-88C8-4738A2B538F6}">
      <dgm:prSet/>
      <dgm:spPr/>
      <dgm:t>
        <a:bodyPr/>
        <a:lstStyle/>
        <a:p>
          <a:endParaRPr lang="zh-CN" altLang="en-US" sz="1600">
            <a:latin typeface="+mn-ea"/>
            <a:ea typeface="+mn-ea"/>
          </a:endParaRPr>
        </a:p>
      </dgm:t>
    </dgm:pt>
    <dgm:pt modelId="{2AF3311A-5A0E-4CC4-BD50-6D6F9C3A03D1}">
      <dgm:prSet phldrT="[文本]" custT="1"/>
      <dgm:spPr>
        <a:solidFill>
          <a:schemeClr val="accent2">
            <a:lumMod val="60000"/>
            <a:lumOff val="40000"/>
          </a:schemeClr>
        </a:solidFill>
      </dgm:spPr>
      <dgm:t>
        <a:bodyPr/>
        <a:lstStyle/>
        <a:p>
          <a:r>
            <a:rPr lang="zh-CN" sz="2000" b="1" dirty="0" smtClean="0"/>
            <a:t>国际显示度</a:t>
          </a:r>
          <a:endParaRPr lang="zh-CN" altLang="en-US" sz="2000" dirty="0">
            <a:latin typeface="+mn-ea"/>
            <a:ea typeface="+mn-ea"/>
          </a:endParaRPr>
        </a:p>
      </dgm:t>
    </dgm:pt>
    <dgm:pt modelId="{9A7A8D5B-4480-48E1-8B8C-F00A18770480}" type="sibTrans" cxnId="{E795B2BD-F45B-41A8-AB36-E42F0B742CB2}">
      <dgm:prSet/>
      <dgm:spPr/>
      <dgm:t>
        <a:bodyPr/>
        <a:lstStyle/>
        <a:p>
          <a:endParaRPr lang="zh-CN" altLang="en-US" sz="1600">
            <a:latin typeface="+mn-ea"/>
            <a:ea typeface="+mn-ea"/>
          </a:endParaRPr>
        </a:p>
      </dgm:t>
    </dgm:pt>
    <dgm:pt modelId="{EFD55D1E-F4DD-4E33-B765-75ED1036E6AF}" type="parTrans" cxnId="{E795B2BD-F45B-41A8-AB36-E42F0B742CB2}">
      <dgm:prSet/>
      <dgm:spPr/>
      <dgm:t>
        <a:bodyPr/>
        <a:lstStyle/>
        <a:p>
          <a:endParaRPr lang="zh-CN" altLang="en-US" sz="1600">
            <a:latin typeface="+mn-ea"/>
            <a:ea typeface="+mn-ea"/>
          </a:endParaRPr>
        </a:p>
      </dgm:t>
    </dgm:pt>
    <dgm:pt modelId="{A99E96F6-1BBD-4B5F-992D-A93C738FBAA6}" type="pres">
      <dgm:prSet presAssocID="{5C46966E-92E8-4994-977E-2B294F6BDD53}" presName="diagram" presStyleCnt="0">
        <dgm:presLayoutVars>
          <dgm:chPref val="1"/>
          <dgm:dir/>
          <dgm:animOne val="branch"/>
          <dgm:animLvl val="lvl"/>
          <dgm:resizeHandles val="exact"/>
        </dgm:presLayoutVars>
      </dgm:prSet>
      <dgm:spPr/>
      <dgm:t>
        <a:bodyPr/>
        <a:lstStyle/>
        <a:p>
          <a:endParaRPr lang="zh-CN" altLang="en-US"/>
        </a:p>
      </dgm:t>
    </dgm:pt>
    <dgm:pt modelId="{85199045-98F0-4F4F-B4B4-024F210B7255}" type="pres">
      <dgm:prSet presAssocID="{2AF3311A-5A0E-4CC4-BD50-6D6F9C3A03D1}" presName="root1" presStyleCnt="0"/>
      <dgm:spPr/>
    </dgm:pt>
    <dgm:pt modelId="{5ABC6E49-A119-4CA7-91CF-CB385584F624}" type="pres">
      <dgm:prSet presAssocID="{2AF3311A-5A0E-4CC4-BD50-6D6F9C3A03D1}" presName="LevelOneTextNode" presStyleLbl="node0" presStyleIdx="0" presStyleCnt="1" custScaleX="140709" custScaleY="119417" custLinFactNeighborX="-11880" custLinFactNeighborY="0">
        <dgm:presLayoutVars>
          <dgm:chPref val="3"/>
        </dgm:presLayoutVars>
      </dgm:prSet>
      <dgm:spPr/>
      <dgm:t>
        <a:bodyPr/>
        <a:lstStyle/>
        <a:p>
          <a:endParaRPr lang="zh-CN" altLang="en-US"/>
        </a:p>
      </dgm:t>
    </dgm:pt>
    <dgm:pt modelId="{A2CDEFB4-F5A0-4AB7-B537-E7A02053C42B}" type="pres">
      <dgm:prSet presAssocID="{2AF3311A-5A0E-4CC4-BD50-6D6F9C3A03D1}" presName="level2hierChild" presStyleCnt="0"/>
      <dgm:spPr/>
    </dgm:pt>
    <dgm:pt modelId="{96C38CEC-7DD3-43FB-8A5E-BCF283EC44A3}" type="pres">
      <dgm:prSet presAssocID="{5AF5E28F-24EC-41A4-9BB9-BCFA4E3F3D52}" presName="conn2-1" presStyleLbl="parChTrans1D2" presStyleIdx="0" presStyleCnt="2"/>
      <dgm:spPr/>
      <dgm:t>
        <a:bodyPr/>
        <a:lstStyle/>
        <a:p>
          <a:endParaRPr lang="zh-CN" altLang="en-US"/>
        </a:p>
      </dgm:t>
    </dgm:pt>
    <dgm:pt modelId="{DEBCFBF8-91B4-425A-8BC3-74124FD38BA5}" type="pres">
      <dgm:prSet presAssocID="{5AF5E28F-24EC-41A4-9BB9-BCFA4E3F3D52}" presName="connTx" presStyleLbl="parChTrans1D2" presStyleIdx="0" presStyleCnt="2"/>
      <dgm:spPr/>
      <dgm:t>
        <a:bodyPr/>
        <a:lstStyle/>
        <a:p>
          <a:endParaRPr lang="zh-CN" altLang="en-US"/>
        </a:p>
      </dgm:t>
    </dgm:pt>
    <dgm:pt modelId="{5C9F361A-B9F1-4735-BB62-F31B9718CFBB}" type="pres">
      <dgm:prSet presAssocID="{6F65D94B-7C5D-4C56-A996-81C5D0B4DAFC}" presName="root2" presStyleCnt="0"/>
      <dgm:spPr/>
    </dgm:pt>
    <dgm:pt modelId="{4878098D-E1DF-4B93-B620-FC062D384076}" type="pres">
      <dgm:prSet presAssocID="{6F65D94B-7C5D-4C56-A996-81C5D0B4DAFC}" presName="LevelTwoTextNode" presStyleLbl="node2" presStyleIdx="0" presStyleCnt="2" custScaleX="462903" custScaleY="82472" custLinFactNeighborX="-194" custLinFactNeighborY="-241">
        <dgm:presLayoutVars>
          <dgm:chPref val="3"/>
        </dgm:presLayoutVars>
      </dgm:prSet>
      <dgm:spPr/>
      <dgm:t>
        <a:bodyPr/>
        <a:lstStyle/>
        <a:p>
          <a:endParaRPr lang="zh-CN" altLang="en-US"/>
        </a:p>
      </dgm:t>
    </dgm:pt>
    <dgm:pt modelId="{27EDF453-6C70-4BEE-8D90-ADAD6FF8B5B3}" type="pres">
      <dgm:prSet presAssocID="{6F65D94B-7C5D-4C56-A996-81C5D0B4DAFC}" presName="level3hierChild" presStyleCnt="0"/>
      <dgm:spPr/>
    </dgm:pt>
    <dgm:pt modelId="{D61F8DB2-01E1-4A52-8571-12F4F1ECF21D}" type="pres">
      <dgm:prSet presAssocID="{9A702F6B-1A3C-4CC8-8F02-F1995628B492}" presName="conn2-1" presStyleLbl="parChTrans1D2" presStyleIdx="1" presStyleCnt="2"/>
      <dgm:spPr/>
      <dgm:t>
        <a:bodyPr/>
        <a:lstStyle/>
        <a:p>
          <a:endParaRPr lang="zh-CN" altLang="en-US"/>
        </a:p>
      </dgm:t>
    </dgm:pt>
    <dgm:pt modelId="{D57CA462-60A6-4893-8B6C-C452355FCC12}" type="pres">
      <dgm:prSet presAssocID="{9A702F6B-1A3C-4CC8-8F02-F1995628B492}" presName="connTx" presStyleLbl="parChTrans1D2" presStyleIdx="1" presStyleCnt="2"/>
      <dgm:spPr/>
      <dgm:t>
        <a:bodyPr/>
        <a:lstStyle/>
        <a:p>
          <a:endParaRPr lang="zh-CN" altLang="en-US"/>
        </a:p>
      </dgm:t>
    </dgm:pt>
    <dgm:pt modelId="{93722BCE-EBAD-4B29-B311-D9EE70482FCE}" type="pres">
      <dgm:prSet presAssocID="{47B20265-2B8C-402F-9167-B0CB0FECF2F0}" presName="root2" presStyleCnt="0"/>
      <dgm:spPr/>
    </dgm:pt>
    <dgm:pt modelId="{C1BA6000-E5C8-4DD0-9A68-E814685DD1EE}" type="pres">
      <dgm:prSet presAssocID="{47B20265-2B8C-402F-9167-B0CB0FECF2F0}" presName="LevelTwoTextNode" presStyleLbl="node2" presStyleIdx="1" presStyleCnt="2" custScaleX="512036" custScaleY="101076">
        <dgm:presLayoutVars>
          <dgm:chPref val="3"/>
        </dgm:presLayoutVars>
      </dgm:prSet>
      <dgm:spPr/>
      <dgm:t>
        <a:bodyPr/>
        <a:lstStyle/>
        <a:p>
          <a:endParaRPr lang="zh-CN" altLang="en-US"/>
        </a:p>
      </dgm:t>
    </dgm:pt>
    <dgm:pt modelId="{7CD9BA98-2DF6-4335-90F2-FF1EC6B4F582}" type="pres">
      <dgm:prSet presAssocID="{47B20265-2B8C-402F-9167-B0CB0FECF2F0}" presName="level3hierChild" presStyleCnt="0"/>
      <dgm:spPr/>
    </dgm:pt>
  </dgm:ptLst>
  <dgm:cxnLst>
    <dgm:cxn modelId="{E795B2BD-F45B-41A8-AB36-E42F0B742CB2}" srcId="{5C46966E-92E8-4994-977E-2B294F6BDD53}" destId="{2AF3311A-5A0E-4CC4-BD50-6D6F9C3A03D1}" srcOrd="0" destOrd="0" parTransId="{EFD55D1E-F4DD-4E33-B765-75ED1036E6AF}" sibTransId="{9A7A8D5B-4480-48E1-8B8C-F00A18770480}"/>
    <dgm:cxn modelId="{C94763E8-F2CE-4B53-8C22-5D4633663E9E}" type="presOf" srcId="{5C46966E-92E8-4994-977E-2B294F6BDD53}" destId="{A99E96F6-1BBD-4B5F-992D-A93C738FBAA6}" srcOrd="0" destOrd="0" presId="urn:microsoft.com/office/officeart/2005/8/layout/hierarchy2#6"/>
    <dgm:cxn modelId="{50B10FDD-74E9-44B7-839F-DF5B3A1C832A}" type="presOf" srcId="{6F65D94B-7C5D-4C56-A996-81C5D0B4DAFC}" destId="{4878098D-E1DF-4B93-B620-FC062D384076}" srcOrd="0" destOrd="0" presId="urn:microsoft.com/office/officeart/2005/8/layout/hierarchy2#6"/>
    <dgm:cxn modelId="{9C706CCD-6D25-45BE-9F0D-DFE6C7BDE7EB}" srcId="{2AF3311A-5A0E-4CC4-BD50-6D6F9C3A03D1}" destId="{6F65D94B-7C5D-4C56-A996-81C5D0B4DAFC}" srcOrd="0" destOrd="0" parTransId="{5AF5E28F-24EC-41A4-9BB9-BCFA4E3F3D52}" sibTransId="{DF9217A8-8EFB-49DB-99F9-F6E6FDF41F80}"/>
    <dgm:cxn modelId="{B8EBAE49-8596-415E-B765-D009EC472E8B}" type="presOf" srcId="{5AF5E28F-24EC-41A4-9BB9-BCFA4E3F3D52}" destId="{DEBCFBF8-91B4-425A-8BC3-74124FD38BA5}" srcOrd="1" destOrd="0" presId="urn:microsoft.com/office/officeart/2005/8/layout/hierarchy2#6"/>
    <dgm:cxn modelId="{80335084-1E44-4E65-8776-5084073869E6}" type="presOf" srcId="{2AF3311A-5A0E-4CC4-BD50-6D6F9C3A03D1}" destId="{5ABC6E49-A119-4CA7-91CF-CB385584F624}" srcOrd="0" destOrd="0" presId="urn:microsoft.com/office/officeart/2005/8/layout/hierarchy2#6"/>
    <dgm:cxn modelId="{F0F8677D-AE9D-48BB-9A9D-298C70CFE192}" type="presOf" srcId="{9A702F6B-1A3C-4CC8-8F02-F1995628B492}" destId="{D61F8DB2-01E1-4A52-8571-12F4F1ECF21D}" srcOrd="0" destOrd="0" presId="urn:microsoft.com/office/officeart/2005/8/layout/hierarchy2#6"/>
    <dgm:cxn modelId="{43FB9BA8-0212-44DA-BA1E-B173865E4350}" type="presOf" srcId="{5AF5E28F-24EC-41A4-9BB9-BCFA4E3F3D52}" destId="{96C38CEC-7DD3-43FB-8A5E-BCF283EC44A3}" srcOrd="0" destOrd="0" presId="urn:microsoft.com/office/officeart/2005/8/layout/hierarchy2#6"/>
    <dgm:cxn modelId="{52444EB3-A8C0-4A62-88C8-4738A2B538F6}" srcId="{2AF3311A-5A0E-4CC4-BD50-6D6F9C3A03D1}" destId="{47B20265-2B8C-402F-9167-B0CB0FECF2F0}" srcOrd="1" destOrd="0" parTransId="{9A702F6B-1A3C-4CC8-8F02-F1995628B492}" sibTransId="{E0AE388A-46EB-403C-9E78-12205C431113}"/>
    <dgm:cxn modelId="{020EE99B-B39D-414C-93E1-1D47DC9DB2AC}" type="presOf" srcId="{47B20265-2B8C-402F-9167-B0CB0FECF2F0}" destId="{C1BA6000-E5C8-4DD0-9A68-E814685DD1EE}" srcOrd="0" destOrd="0" presId="urn:microsoft.com/office/officeart/2005/8/layout/hierarchy2#6"/>
    <dgm:cxn modelId="{A6127215-418F-44E9-B8DB-423FDDFF1B57}" type="presOf" srcId="{9A702F6B-1A3C-4CC8-8F02-F1995628B492}" destId="{D57CA462-60A6-4893-8B6C-C452355FCC12}" srcOrd="1" destOrd="0" presId="urn:microsoft.com/office/officeart/2005/8/layout/hierarchy2#6"/>
    <dgm:cxn modelId="{16BB552A-405F-4C34-8987-4A1A98A8F773}" type="presParOf" srcId="{A99E96F6-1BBD-4B5F-992D-A93C738FBAA6}" destId="{85199045-98F0-4F4F-B4B4-024F210B7255}" srcOrd="0" destOrd="0" presId="urn:microsoft.com/office/officeart/2005/8/layout/hierarchy2#6"/>
    <dgm:cxn modelId="{A4D978DD-5236-47C0-A4D9-D5E2032AB7A3}" type="presParOf" srcId="{85199045-98F0-4F4F-B4B4-024F210B7255}" destId="{5ABC6E49-A119-4CA7-91CF-CB385584F624}" srcOrd="0" destOrd="0" presId="urn:microsoft.com/office/officeart/2005/8/layout/hierarchy2#6"/>
    <dgm:cxn modelId="{E84B05D9-53E5-450E-B87A-AD7180FB2781}" type="presParOf" srcId="{85199045-98F0-4F4F-B4B4-024F210B7255}" destId="{A2CDEFB4-F5A0-4AB7-B537-E7A02053C42B}" srcOrd="1" destOrd="0" presId="urn:microsoft.com/office/officeart/2005/8/layout/hierarchy2#6"/>
    <dgm:cxn modelId="{B9B16309-2807-4A06-BC74-B3062F0D886D}" type="presParOf" srcId="{A2CDEFB4-F5A0-4AB7-B537-E7A02053C42B}" destId="{96C38CEC-7DD3-43FB-8A5E-BCF283EC44A3}" srcOrd="0" destOrd="0" presId="urn:microsoft.com/office/officeart/2005/8/layout/hierarchy2#6"/>
    <dgm:cxn modelId="{095C4E60-3E01-4B31-979E-69805DD7AA2E}" type="presParOf" srcId="{96C38CEC-7DD3-43FB-8A5E-BCF283EC44A3}" destId="{DEBCFBF8-91B4-425A-8BC3-74124FD38BA5}" srcOrd="0" destOrd="0" presId="urn:microsoft.com/office/officeart/2005/8/layout/hierarchy2#6"/>
    <dgm:cxn modelId="{D4D72B17-344A-4385-B381-68DF080291C2}" type="presParOf" srcId="{A2CDEFB4-F5A0-4AB7-B537-E7A02053C42B}" destId="{5C9F361A-B9F1-4735-BB62-F31B9718CFBB}" srcOrd="1" destOrd="0" presId="urn:microsoft.com/office/officeart/2005/8/layout/hierarchy2#6"/>
    <dgm:cxn modelId="{A917937F-D193-4FF3-B91B-397F925F8C71}" type="presParOf" srcId="{5C9F361A-B9F1-4735-BB62-F31B9718CFBB}" destId="{4878098D-E1DF-4B93-B620-FC062D384076}" srcOrd="0" destOrd="0" presId="urn:microsoft.com/office/officeart/2005/8/layout/hierarchy2#6"/>
    <dgm:cxn modelId="{BEF22A27-8E47-40DB-A8CE-BCE8B23ADE08}" type="presParOf" srcId="{5C9F361A-B9F1-4735-BB62-F31B9718CFBB}" destId="{27EDF453-6C70-4BEE-8D90-ADAD6FF8B5B3}" srcOrd="1" destOrd="0" presId="urn:microsoft.com/office/officeart/2005/8/layout/hierarchy2#6"/>
    <dgm:cxn modelId="{E8BA2625-C970-4C59-895E-686BA938ADCA}" type="presParOf" srcId="{A2CDEFB4-F5A0-4AB7-B537-E7A02053C42B}" destId="{D61F8DB2-01E1-4A52-8571-12F4F1ECF21D}" srcOrd="2" destOrd="0" presId="urn:microsoft.com/office/officeart/2005/8/layout/hierarchy2#6"/>
    <dgm:cxn modelId="{D57B7B16-F37C-4B19-B75A-53AD6678E900}" type="presParOf" srcId="{D61F8DB2-01E1-4A52-8571-12F4F1ECF21D}" destId="{D57CA462-60A6-4893-8B6C-C452355FCC12}" srcOrd="0" destOrd="0" presId="urn:microsoft.com/office/officeart/2005/8/layout/hierarchy2#6"/>
    <dgm:cxn modelId="{CC48E8B9-7F2A-4CF5-98FB-DEDB2C693CC9}" type="presParOf" srcId="{A2CDEFB4-F5A0-4AB7-B537-E7A02053C42B}" destId="{93722BCE-EBAD-4B29-B311-D9EE70482FCE}" srcOrd="3" destOrd="0" presId="urn:microsoft.com/office/officeart/2005/8/layout/hierarchy2#6"/>
    <dgm:cxn modelId="{4D0462CB-0833-4F9F-ADE5-531FDC4AFCFA}" type="presParOf" srcId="{93722BCE-EBAD-4B29-B311-D9EE70482FCE}" destId="{C1BA6000-E5C8-4DD0-9A68-E814685DD1EE}" srcOrd="0" destOrd="0" presId="urn:microsoft.com/office/officeart/2005/8/layout/hierarchy2#6"/>
    <dgm:cxn modelId="{1AA94ED2-3E64-4640-9753-E745C0ED1108}" type="presParOf" srcId="{93722BCE-EBAD-4B29-B311-D9EE70482FCE}" destId="{7CD9BA98-2DF6-4335-90F2-FF1EC6B4F582}" srcOrd="1" destOrd="0" presId="urn:microsoft.com/office/officeart/2005/8/layout/hierarchy2#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46966E-92E8-4994-977E-2B294F6BDD53}" type="doc">
      <dgm:prSet loTypeId="urn:microsoft.com/office/officeart/2005/8/layout/hierarchy2#7" loCatId="hierarchy" qsTypeId="urn:microsoft.com/office/officeart/2005/8/quickstyle/simple3#7" qsCatId="simple" csTypeId="urn:microsoft.com/office/officeart/2005/8/colors/accent1_2#6" csCatId="accent1" phldr="1"/>
      <dgm:spPr/>
      <dgm:t>
        <a:bodyPr/>
        <a:lstStyle/>
        <a:p>
          <a:endParaRPr lang="zh-CN" altLang="en-US"/>
        </a:p>
      </dgm:t>
    </dgm:pt>
    <dgm:pt modelId="{2AF3311A-5A0E-4CC4-BD50-6D6F9C3A03D1}">
      <dgm:prSet phldrT="[文本]" custT="1"/>
      <dgm:spPr>
        <a:solidFill>
          <a:schemeClr val="accent2">
            <a:lumMod val="60000"/>
            <a:lumOff val="40000"/>
          </a:schemeClr>
        </a:solidFill>
        <a:ln>
          <a:solidFill>
            <a:schemeClr val="accent1"/>
          </a:solidFill>
        </a:ln>
      </dgm:spPr>
      <dgm:t>
        <a:bodyPr/>
        <a:lstStyle/>
        <a:p>
          <a:r>
            <a:rPr lang="zh-CN" altLang="en-US" sz="1800" b="1" dirty="0" smtClean="0">
              <a:latin typeface="+mn-ea"/>
              <a:ea typeface="+mn-ea"/>
            </a:rPr>
            <a:t>国际化保障</a:t>
          </a:r>
          <a:endParaRPr lang="zh-CN" altLang="en-US" sz="1800" dirty="0">
            <a:latin typeface="+mn-ea"/>
            <a:ea typeface="+mn-ea"/>
          </a:endParaRPr>
        </a:p>
      </dgm:t>
    </dgm:pt>
    <dgm:pt modelId="{EFD55D1E-F4DD-4E33-B765-75ED1036E6AF}" type="parTrans" cxnId="{E795B2BD-F45B-41A8-AB36-E42F0B742CB2}">
      <dgm:prSet/>
      <dgm:spPr/>
      <dgm:t>
        <a:bodyPr/>
        <a:lstStyle/>
        <a:p>
          <a:endParaRPr lang="zh-CN" altLang="en-US" sz="1600">
            <a:latin typeface="+mn-ea"/>
            <a:ea typeface="+mn-ea"/>
          </a:endParaRPr>
        </a:p>
      </dgm:t>
    </dgm:pt>
    <dgm:pt modelId="{9A7A8D5B-4480-48E1-8B8C-F00A18770480}" type="sibTrans" cxnId="{E795B2BD-F45B-41A8-AB36-E42F0B742CB2}">
      <dgm:prSet/>
      <dgm:spPr/>
      <dgm:t>
        <a:bodyPr/>
        <a:lstStyle/>
        <a:p>
          <a:endParaRPr lang="zh-CN" altLang="en-US" sz="1600">
            <a:latin typeface="+mn-ea"/>
            <a:ea typeface="+mn-ea"/>
          </a:endParaRPr>
        </a:p>
      </dgm:t>
    </dgm:pt>
    <dgm:pt modelId="{8A95E257-C62F-47FD-ACD5-0304C747A02C}">
      <dgm:prSet phldrT="[文本]" custT="1"/>
      <dgm:spPr>
        <a:solidFill>
          <a:schemeClr val="tx2">
            <a:lumMod val="40000"/>
            <a:lumOff val="60000"/>
          </a:schemeClr>
        </a:solidFill>
      </dgm:spPr>
      <dgm:t>
        <a:bodyPr/>
        <a:lstStyle/>
        <a:p>
          <a:r>
            <a:rPr lang="zh-CN" sz="1600" dirty="0" smtClean="0"/>
            <a:t>国际化理念</a:t>
          </a:r>
          <a:endParaRPr lang="zh-CN" altLang="en-US" sz="1600" dirty="0">
            <a:latin typeface="+mn-ea"/>
            <a:ea typeface="+mn-ea"/>
          </a:endParaRPr>
        </a:p>
      </dgm:t>
    </dgm:pt>
    <dgm:pt modelId="{F70A6F7D-44A3-4BB3-B181-10996BE155FB}" type="parTrans" cxnId="{053949F8-913C-4868-BCE3-E7172B84EA38}">
      <dgm:prSet custT="1"/>
      <dgm:spPr/>
      <dgm:t>
        <a:bodyPr/>
        <a:lstStyle/>
        <a:p>
          <a:endParaRPr lang="zh-CN" altLang="en-US" sz="1600">
            <a:latin typeface="+mn-ea"/>
            <a:ea typeface="+mn-ea"/>
          </a:endParaRPr>
        </a:p>
      </dgm:t>
    </dgm:pt>
    <dgm:pt modelId="{E8B7D941-66C8-4AF0-8DAF-23E99906C9BC}" type="sibTrans" cxnId="{053949F8-913C-4868-BCE3-E7172B84EA38}">
      <dgm:prSet/>
      <dgm:spPr/>
      <dgm:t>
        <a:bodyPr/>
        <a:lstStyle/>
        <a:p>
          <a:endParaRPr lang="zh-CN" altLang="en-US" sz="1600">
            <a:latin typeface="+mn-ea"/>
            <a:ea typeface="+mn-ea"/>
          </a:endParaRPr>
        </a:p>
      </dgm:t>
    </dgm:pt>
    <dgm:pt modelId="{764DEDA2-32B4-4A57-A95B-8ACA2ADDE594}">
      <dgm:prSet phldrT="[文本]" custT="1"/>
      <dgm:spPr/>
      <dgm:t>
        <a:bodyPr/>
        <a:lstStyle/>
        <a:p>
          <a:r>
            <a:rPr lang="zh-CN" sz="1600" dirty="0" smtClean="0"/>
            <a:t>学校的国际化发展规划、人才培养定位中国际化体现、学校开展国际化评估工作等</a:t>
          </a:r>
          <a:r>
            <a:rPr lang="en-US" sz="1600" dirty="0" smtClean="0"/>
            <a:t>4</a:t>
          </a:r>
          <a:r>
            <a:rPr lang="zh-CN" sz="1600" dirty="0" smtClean="0"/>
            <a:t>个观测点考察</a:t>
          </a:r>
          <a:endParaRPr lang="zh-CN" altLang="en-US" sz="1600" dirty="0">
            <a:latin typeface="+mn-ea"/>
            <a:ea typeface="+mn-ea"/>
          </a:endParaRPr>
        </a:p>
      </dgm:t>
    </dgm:pt>
    <dgm:pt modelId="{90E0C5F6-2D96-488A-A103-5BCBD4551330}" type="parTrans" cxnId="{5CA97B53-7033-4AC9-BDDF-B0BE0847FB56}">
      <dgm:prSet custT="1"/>
      <dgm:spPr/>
      <dgm:t>
        <a:bodyPr/>
        <a:lstStyle/>
        <a:p>
          <a:endParaRPr lang="zh-CN" altLang="en-US" sz="1600">
            <a:latin typeface="+mn-ea"/>
            <a:ea typeface="+mn-ea"/>
          </a:endParaRPr>
        </a:p>
      </dgm:t>
    </dgm:pt>
    <dgm:pt modelId="{9548FC73-8BF2-43F1-A498-419C1F398D92}" type="sibTrans" cxnId="{5CA97B53-7033-4AC9-BDDF-B0BE0847FB56}">
      <dgm:prSet/>
      <dgm:spPr/>
      <dgm:t>
        <a:bodyPr/>
        <a:lstStyle/>
        <a:p>
          <a:endParaRPr lang="zh-CN" altLang="en-US" sz="1600">
            <a:latin typeface="+mn-ea"/>
            <a:ea typeface="+mn-ea"/>
          </a:endParaRPr>
        </a:p>
      </dgm:t>
    </dgm:pt>
    <dgm:pt modelId="{89D2FD2D-66C6-4293-A3A5-77E720F8F66F}">
      <dgm:prSet phldrT="[文本]" custT="1"/>
      <dgm:spPr>
        <a:solidFill>
          <a:schemeClr val="tx2">
            <a:lumMod val="40000"/>
            <a:lumOff val="60000"/>
          </a:schemeClr>
        </a:solidFill>
      </dgm:spPr>
      <dgm:t>
        <a:bodyPr/>
        <a:lstStyle/>
        <a:p>
          <a:r>
            <a:rPr lang="zh-CN" sz="1600" dirty="0" smtClean="0"/>
            <a:t>校园国际化</a:t>
          </a:r>
          <a:endParaRPr lang="zh-CN" altLang="en-US" sz="1600" dirty="0">
            <a:latin typeface="+mn-ea"/>
            <a:ea typeface="+mn-ea"/>
          </a:endParaRPr>
        </a:p>
      </dgm:t>
    </dgm:pt>
    <dgm:pt modelId="{D00AD8C4-F446-4FFF-8B77-277BAAB5B268}" type="parTrans" cxnId="{9244CE60-8215-48EC-9F37-37C2A5471EFA}">
      <dgm:prSet custT="1"/>
      <dgm:spPr/>
      <dgm:t>
        <a:bodyPr/>
        <a:lstStyle/>
        <a:p>
          <a:endParaRPr lang="zh-CN" altLang="en-US" sz="1600">
            <a:latin typeface="+mn-ea"/>
            <a:ea typeface="+mn-ea"/>
          </a:endParaRPr>
        </a:p>
      </dgm:t>
    </dgm:pt>
    <dgm:pt modelId="{92A626CC-8DB3-4E3C-808F-0D7539E64066}" type="sibTrans" cxnId="{9244CE60-8215-48EC-9F37-37C2A5471EFA}">
      <dgm:prSet/>
      <dgm:spPr/>
      <dgm:t>
        <a:bodyPr/>
        <a:lstStyle/>
        <a:p>
          <a:endParaRPr lang="zh-CN" altLang="en-US" sz="1600">
            <a:latin typeface="+mn-ea"/>
            <a:ea typeface="+mn-ea"/>
          </a:endParaRPr>
        </a:p>
      </dgm:t>
    </dgm:pt>
    <dgm:pt modelId="{17E27902-F9EB-400C-86E6-4221D349F9CD}">
      <dgm:prSet phldrT="[文本]" custT="1"/>
      <dgm:spPr/>
      <dgm:t>
        <a:bodyPr/>
        <a:lstStyle/>
        <a:p>
          <a:r>
            <a:rPr lang="zh-CN" sz="1600" dirty="0" smtClean="0"/>
            <a:t>学校二级单位建有外文网站情况、举办国际会议数、举办国际大中型文化活动及运动会数等观测点</a:t>
          </a:r>
          <a:endParaRPr lang="zh-CN" altLang="en-US" sz="1600" dirty="0">
            <a:latin typeface="+mn-ea"/>
            <a:ea typeface="+mn-ea"/>
          </a:endParaRPr>
        </a:p>
      </dgm:t>
    </dgm:pt>
    <dgm:pt modelId="{79A6115E-057A-43F1-8E41-A17D18138558}" type="parTrans" cxnId="{090BAE84-5D3D-48F7-B58F-E4CB69E269FC}">
      <dgm:prSet custT="1"/>
      <dgm:spPr/>
      <dgm:t>
        <a:bodyPr/>
        <a:lstStyle/>
        <a:p>
          <a:endParaRPr lang="zh-CN" altLang="en-US" sz="1600">
            <a:latin typeface="+mn-ea"/>
            <a:ea typeface="+mn-ea"/>
          </a:endParaRPr>
        </a:p>
      </dgm:t>
    </dgm:pt>
    <dgm:pt modelId="{6CB2D992-1F74-42ED-85A6-FDF047183589}" type="sibTrans" cxnId="{090BAE84-5D3D-48F7-B58F-E4CB69E269FC}">
      <dgm:prSet/>
      <dgm:spPr/>
      <dgm:t>
        <a:bodyPr/>
        <a:lstStyle/>
        <a:p>
          <a:endParaRPr lang="zh-CN" altLang="en-US" sz="1600">
            <a:latin typeface="+mn-ea"/>
            <a:ea typeface="+mn-ea"/>
          </a:endParaRPr>
        </a:p>
      </dgm:t>
    </dgm:pt>
    <dgm:pt modelId="{EAE8CE78-6882-4C23-BA57-60DACE05AB8E}">
      <dgm:prSet custT="1"/>
      <dgm:spPr>
        <a:solidFill>
          <a:schemeClr val="tx2">
            <a:lumMod val="40000"/>
            <a:lumOff val="60000"/>
          </a:schemeClr>
        </a:solidFill>
      </dgm:spPr>
      <dgm:t>
        <a:bodyPr/>
        <a:lstStyle/>
        <a:p>
          <a:r>
            <a:rPr lang="zh-CN" sz="1600" dirty="0" smtClean="0"/>
            <a:t>平台建设</a:t>
          </a:r>
          <a:endParaRPr lang="zh-CN" altLang="en-US" sz="1600" dirty="0">
            <a:latin typeface="+mn-ea"/>
            <a:ea typeface="+mn-ea"/>
          </a:endParaRPr>
        </a:p>
      </dgm:t>
    </dgm:pt>
    <dgm:pt modelId="{DEA534AC-23F1-4BD6-9FAD-E91BEA373CF4}" type="parTrans" cxnId="{1D4E14C9-66C2-4B9D-9DFD-031A4A831FC1}">
      <dgm:prSet custT="1"/>
      <dgm:spPr/>
      <dgm:t>
        <a:bodyPr/>
        <a:lstStyle/>
        <a:p>
          <a:endParaRPr lang="zh-CN" altLang="en-US" sz="1600">
            <a:latin typeface="+mn-ea"/>
            <a:ea typeface="+mn-ea"/>
          </a:endParaRPr>
        </a:p>
      </dgm:t>
    </dgm:pt>
    <dgm:pt modelId="{1C69692A-DF8E-4357-9D47-F6DB5C03A5C8}" type="sibTrans" cxnId="{1D4E14C9-66C2-4B9D-9DFD-031A4A831FC1}">
      <dgm:prSet/>
      <dgm:spPr/>
      <dgm:t>
        <a:bodyPr/>
        <a:lstStyle/>
        <a:p>
          <a:endParaRPr lang="zh-CN" altLang="en-US" sz="1600">
            <a:latin typeface="+mn-ea"/>
            <a:ea typeface="+mn-ea"/>
          </a:endParaRPr>
        </a:p>
      </dgm:t>
    </dgm:pt>
    <dgm:pt modelId="{E18CAD5E-3326-44E3-9E8A-C3019C59EC69}">
      <dgm:prSet custT="1"/>
      <dgm:spPr/>
      <dgm:t>
        <a:bodyPr/>
        <a:lstStyle/>
        <a:p>
          <a:r>
            <a:rPr lang="zh-CN" sz="1600" dirty="0" smtClean="0"/>
            <a:t>是否是教育部批准的来华留学示范基地建设单位</a:t>
          </a:r>
          <a:endParaRPr lang="zh-CN" altLang="en-US" sz="1600" dirty="0">
            <a:latin typeface="+mn-ea"/>
            <a:ea typeface="+mn-ea"/>
          </a:endParaRPr>
        </a:p>
      </dgm:t>
    </dgm:pt>
    <dgm:pt modelId="{40257D75-9DF4-4CBE-A296-2124D7CFD93F}" type="parTrans" cxnId="{3CB9C96E-15C7-4741-933A-BF68152CEEE9}">
      <dgm:prSet custT="1"/>
      <dgm:spPr/>
      <dgm:t>
        <a:bodyPr/>
        <a:lstStyle/>
        <a:p>
          <a:endParaRPr lang="zh-CN" altLang="en-US" sz="1600">
            <a:latin typeface="+mn-ea"/>
            <a:ea typeface="+mn-ea"/>
          </a:endParaRPr>
        </a:p>
      </dgm:t>
    </dgm:pt>
    <dgm:pt modelId="{B27BF0FC-490E-40F0-BBE5-08FE85A638F6}" type="sibTrans" cxnId="{3CB9C96E-15C7-4741-933A-BF68152CEEE9}">
      <dgm:prSet/>
      <dgm:spPr/>
      <dgm:t>
        <a:bodyPr/>
        <a:lstStyle/>
        <a:p>
          <a:endParaRPr lang="zh-CN" altLang="en-US" sz="1600">
            <a:latin typeface="+mn-ea"/>
            <a:ea typeface="+mn-ea"/>
          </a:endParaRPr>
        </a:p>
      </dgm:t>
    </dgm:pt>
    <dgm:pt modelId="{51E4F0F0-3DEB-47CA-86F1-C5EB16956246}">
      <dgm:prSet custT="1"/>
      <dgm:spPr>
        <a:solidFill>
          <a:schemeClr val="tx2">
            <a:lumMod val="40000"/>
            <a:lumOff val="60000"/>
          </a:schemeClr>
        </a:solidFill>
      </dgm:spPr>
      <dgm:t>
        <a:bodyPr/>
        <a:lstStyle/>
        <a:p>
          <a:r>
            <a:rPr lang="zh-CN" altLang="en-US" sz="1600" dirty="0" smtClean="0"/>
            <a:t>经费</a:t>
          </a:r>
          <a:endParaRPr lang="zh-CN" altLang="en-US" sz="1600" dirty="0"/>
        </a:p>
      </dgm:t>
    </dgm:pt>
    <dgm:pt modelId="{D6A3CD23-5CF3-4D96-8808-1D6398AD0451}" type="parTrans" cxnId="{9E53697C-1418-458A-A039-5D4518E1C7C7}">
      <dgm:prSet/>
      <dgm:spPr/>
      <dgm:t>
        <a:bodyPr/>
        <a:lstStyle/>
        <a:p>
          <a:endParaRPr lang="zh-CN" altLang="en-US"/>
        </a:p>
      </dgm:t>
    </dgm:pt>
    <dgm:pt modelId="{4586F775-9FEE-4199-9524-53600923A91A}" type="sibTrans" cxnId="{9E53697C-1418-458A-A039-5D4518E1C7C7}">
      <dgm:prSet/>
      <dgm:spPr/>
      <dgm:t>
        <a:bodyPr/>
        <a:lstStyle/>
        <a:p>
          <a:endParaRPr lang="zh-CN" altLang="en-US"/>
        </a:p>
      </dgm:t>
    </dgm:pt>
    <dgm:pt modelId="{A0DDF2ED-7321-4D92-A5A0-52AFC202611A}">
      <dgm:prSet custT="1"/>
      <dgm:spPr>
        <a:solidFill>
          <a:schemeClr val="tx2">
            <a:lumMod val="40000"/>
            <a:lumOff val="60000"/>
          </a:schemeClr>
        </a:solidFill>
      </dgm:spPr>
      <dgm:t>
        <a:bodyPr/>
        <a:lstStyle/>
        <a:p>
          <a:r>
            <a:rPr lang="zh-CN" altLang="en-US" sz="1600" dirty="0" smtClean="0"/>
            <a:t>机构与人员</a:t>
          </a:r>
          <a:endParaRPr lang="zh-CN" altLang="en-US" sz="1600" dirty="0"/>
        </a:p>
      </dgm:t>
    </dgm:pt>
    <dgm:pt modelId="{01A89A30-C387-48C9-8C90-72F585A391F2}" type="parTrans" cxnId="{178646DF-72C3-411C-943B-2B7380F3F94E}">
      <dgm:prSet/>
      <dgm:spPr/>
      <dgm:t>
        <a:bodyPr/>
        <a:lstStyle/>
        <a:p>
          <a:endParaRPr lang="zh-CN" altLang="en-US"/>
        </a:p>
      </dgm:t>
    </dgm:pt>
    <dgm:pt modelId="{562D1B87-E3FE-4C62-8061-726682198E65}" type="sibTrans" cxnId="{178646DF-72C3-411C-943B-2B7380F3F94E}">
      <dgm:prSet/>
      <dgm:spPr/>
      <dgm:t>
        <a:bodyPr/>
        <a:lstStyle/>
        <a:p>
          <a:endParaRPr lang="zh-CN" altLang="en-US"/>
        </a:p>
      </dgm:t>
    </dgm:pt>
    <dgm:pt modelId="{2418C081-1567-4FA7-B5BD-2C4279670FD9}">
      <dgm:prSet custT="1"/>
      <dgm:spPr>
        <a:solidFill>
          <a:schemeClr val="tx2">
            <a:lumMod val="40000"/>
            <a:lumOff val="60000"/>
          </a:schemeClr>
        </a:solidFill>
      </dgm:spPr>
      <dgm:t>
        <a:bodyPr/>
        <a:lstStyle/>
        <a:p>
          <a:r>
            <a:rPr lang="zh-CN" altLang="en-US" sz="1600" dirty="0" smtClean="0"/>
            <a:t>信息资料</a:t>
          </a:r>
          <a:endParaRPr lang="zh-CN" altLang="en-US" sz="1600" dirty="0"/>
        </a:p>
      </dgm:t>
    </dgm:pt>
    <dgm:pt modelId="{DC43CDF7-C247-40EC-B257-6F49A3805687}" type="parTrans" cxnId="{AC3C63C7-5A3E-4F58-A3AD-93C336A495E8}">
      <dgm:prSet/>
      <dgm:spPr/>
      <dgm:t>
        <a:bodyPr/>
        <a:lstStyle/>
        <a:p>
          <a:endParaRPr lang="zh-CN" altLang="en-US"/>
        </a:p>
      </dgm:t>
    </dgm:pt>
    <dgm:pt modelId="{28D924D6-3CBB-4D43-ADBF-C40AF0D57A5B}" type="sibTrans" cxnId="{AC3C63C7-5A3E-4F58-A3AD-93C336A495E8}">
      <dgm:prSet/>
      <dgm:spPr/>
      <dgm:t>
        <a:bodyPr/>
        <a:lstStyle/>
        <a:p>
          <a:endParaRPr lang="zh-CN" altLang="en-US"/>
        </a:p>
      </dgm:t>
    </dgm:pt>
    <dgm:pt modelId="{30699407-C9B9-44C3-90CD-B1FCB7E66A19}">
      <dgm:prSet custT="1"/>
      <dgm:spPr/>
      <dgm:t>
        <a:bodyPr/>
        <a:lstStyle/>
        <a:p>
          <a:r>
            <a:rPr lang="zh-CN" altLang="en-US" sz="1600" dirty="0" smtClean="0"/>
            <a:t>从高校年度经费预算中国际合作交流的经费预算金额、行政人员、教师、学生各占的比例考察</a:t>
          </a:r>
          <a:endParaRPr lang="zh-CN" altLang="en-US" sz="1600" dirty="0"/>
        </a:p>
      </dgm:t>
    </dgm:pt>
    <dgm:pt modelId="{0B1A3A3C-9312-4C38-BA61-E7C6E7D653F7}" type="parTrans" cxnId="{72DD79A0-9A3D-4493-975A-47C55FE63010}">
      <dgm:prSet/>
      <dgm:spPr/>
      <dgm:t>
        <a:bodyPr/>
        <a:lstStyle/>
        <a:p>
          <a:endParaRPr lang="zh-CN" altLang="en-US"/>
        </a:p>
      </dgm:t>
    </dgm:pt>
    <dgm:pt modelId="{A29FF286-1E68-4AF5-9AC7-C3A1F97E6292}" type="sibTrans" cxnId="{72DD79A0-9A3D-4493-975A-47C55FE63010}">
      <dgm:prSet/>
      <dgm:spPr/>
      <dgm:t>
        <a:bodyPr/>
        <a:lstStyle/>
        <a:p>
          <a:endParaRPr lang="zh-CN" altLang="en-US"/>
        </a:p>
      </dgm:t>
    </dgm:pt>
    <dgm:pt modelId="{F20AEE22-BC41-4574-A647-E0127D33AB42}">
      <dgm:prSet custT="1"/>
      <dgm:spPr/>
      <dgm:t>
        <a:bodyPr/>
        <a:lstStyle/>
        <a:p>
          <a:r>
            <a:rPr lang="zh-CN" sz="1600" dirty="0" smtClean="0"/>
            <a:t>是否拥有学校国际事务委员会、二级教学单位外籍院长的配备、国际交流处、海外教育学院</a:t>
          </a:r>
          <a:r>
            <a:rPr lang="en-US" sz="1600" dirty="0" smtClean="0"/>
            <a:t>/</a:t>
          </a:r>
          <a:r>
            <a:rPr lang="zh-CN" sz="1600" dirty="0" smtClean="0"/>
            <a:t>国际教育学院的设置、校级专职管理人员数等四方面考察</a:t>
          </a:r>
          <a:endParaRPr lang="zh-CN" altLang="en-US" sz="1600" dirty="0"/>
        </a:p>
      </dgm:t>
    </dgm:pt>
    <dgm:pt modelId="{42F95A40-1011-4CA0-9427-979EDD04D569}" type="parTrans" cxnId="{51DA0E19-02D4-45D8-8D99-DD459559678B}">
      <dgm:prSet/>
      <dgm:spPr/>
      <dgm:t>
        <a:bodyPr/>
        <a:lstStyle/>
        <a:p>
          <a:endParaRPr lang="zh-CN" altLang="en-US"/>
        </a:p>
      </dgm:t>
    </dgm:pt>
    <dgm:pt modelId="{89DC5070-45D3-4D90-BAF7-9E503459161E}" type="sibTrans" cxnId="{51DA0E19-02D4-45D8-8D99-DD459559678B}">
      <dgm:prSet/>
      <dgm:spPr/>
      <dgm:t>
        <a:bodyPr/>
        <a:lstStyle/>
        <a:p>
          <a:endParaRPr lang="zh-CN" altLang="en-US"/>
        </a:p>
      </dgm:t>
    </dgm:pt>
    <dgm:pt modelId="{C6871858-F10A-46D7-9CCA-7C876FA3D3DA}">
      <dgm:prSet/>
      <dgm:spPr/>
      <dgm:t>
        <a:bodyPr/>
        <a:lstStyle/>
        <a:p>
          <a:r>
            <a:rPr lang="zh-CN" dirty="0" smtClean="0"/>
            <a:t>图书馆外文书刊书及比例和国外数据库数量</a:t>
          </a:r>
          <a:endParaRPr lang="zh-CN" altLang="en-US" dirty="0"/>
        </a:p>
      </dgm:t>
    </dgm:pt>
    <dgm:pt modelId="{237AD7D0-8FB1-4149-AC58-792016951AB0}" type="parTrans" cxnId="{83E78C61-42EE-42FD-A1FF-A811BA505AFE}">
      <dgm:prSet/>
      <dgm:spPr/>
      <dgm:t>
        <a:bodyPr/>
        <a:lstStyle/>
        <a:p>
          <a:endParaRPr lang="zh-CN" altLang="en-US"/>
        </a:p>
      </dgm:t>
    </dgm:pt>
    <dgm:pt modelId="{4C6A6D64-8672-4B8E-A0F2-1AAFE11DC729}" type="sibTrans" cxnId="{83E78C61-42EE-42FD-A1FF-A811BA505AFE}">
      <dgm:prSet/>
      <dgm:spPr/>
      <dgm:t>
        <a:bodyPr/>
        <a:lstStyle/>
        <a:p>
          <a:endParaRPr lang="zh-CN" altLang="en-US"/>
        </a:p>
      </dgm:t>
    </dgm:pt>
    <dgm:pt modelId="{A99E96F6-1BBD-4B5F-992D-A93C738FBAA6}" type="pres">
      <dgm:prSet presAssocID="{5C46966E-92E8-4994-977E-2B294F6BDD53}" presName="diagram" presStyleCnt="0">
        <dgm:presLayoutVars>
          <dgm:chPref val="1"/>
          <dgm:dir/>
          <dgm:animOne val="branch"/>
          <dgm:animLvl val="lvl"/>
          <dgm:resizeHandles val="exact"/>
        </dgm:presLayoutVars>
      </dgm:prSet>
      <dgm:spPr/>
      <dgm:t>
        <a:bodyPr/>
        <a:lstStyle/>
        <a:p>
          <a:endParaRPr lang="zh-CN" altLang="en-US"/>
        </a:p>
      </dgm:t>
    </dgm:pt>
    <dgm:pt modelId="{85199045-98F0-4F4F-B4B4-024F210B7255}" type="pres">
      <dgm:prSet presAssocID="{2AF3311A-5A0E-4CC4-BD50-6D6F9C3A03D1}" presName="root1" presStyleCnt="0"/>
      <dgm:spPr/>
    </dgm:pt>
    <dgm:pt modelId="{5ABC6E49-A119-4CA7-91CF-CB385584F624}" type="pres">
      <dgm:prSet presAssocID="{2AF3311A-5A0E-4CC4-BD50-6D6F9C3A03D1}" presName="LevelOneTextNode" presStyleLbl="node0" presStyleIdx="0" presStyleCnt="1" custScaleX="255048" custScaleY="187232" custLinFactY="-46276" custLinFactNeighborX="-12715" custLinFactNeighborY="-100000">
        <dgm:presLayoutVars>
          <dgm:chPref val="3"/>
        </dgm:presLayoutVars>
      </dgm:prSet>
      <dgm:spPr/>
      <dgm:t>
        <a:bodyPr/>
        <a:lstStyle/>
        <a:p>
          <a:endParaRPr lang="zh-CN" altLang="en-US"/>
        </a:p>
      </dgm:t>
    </dgm:pt>
    <dgm:pt modelId="{A2CDEFB4-F5A0-4AB7-B537-E7A02053C42B}" type="pres">
      <dgm:prSet presAssocID="{2AF3311A-5A0E-4CC4-BD50-6D6F9C3A03D1}" presName="level2hierChild" presStyleCnt="0"/>
      <dgm:spPr/>
    </dgm:pt>
    <dgm:pt modelId="{CBC551B3-3914-4E02-A3D2-AC4829C2FFE2}" type="pres">
      <dgm:prSet presAssocID="{F70A6F7D-44A3-4BB3-B181-10996BE155FB}" presName="conn2-1" presStyleLbl="parChTrans1D2" presStyleIdx="0" presStyleCnt="6"/>
      <dgm:spPr/>
      <dgm:t>
        <a:bodyPr/>
        <a:lstStyle/>
        <a:p>
          <a:endParaRPr lang="zh-CN" altLang="en-US"/>
        </a:p>
      </dgm:t>
    </dgm:pt>
    <dgm:pt modelId="{78F0EFED-CA8B-46E3-BFAF-4EBD48F1062B}" type="pres">
      <dgm:prSet presAssocID="{F70A6F7D-44A3-4BB3-B181-10996BE155FB}" presName="connTx" presStyleLbl="parChTrans1D2" presStyleIdx="0" presStyleCnt="6"/>
      <dgm:spPr/>
      <dgm:t>
        <a:bodyPr/>
        <a:lstStyle/>
        <a:p>
          <a:endParaRPr lang="zh-CN" altLang="en-US"/>
        </a:p>
      </dgm:t>
    </dgm:pt>
    <dgm:pt modelId="{082846AD-CD85-4751-A364-365868ED678C}" type="pres">
      <dgm:prSet presAssocID="{8A95E257-C62F-47FD-ACD5-0304C747A02C}" presName="root2" presStyleCnt="0"/>
      <dgm:spPr/>
    </dgm:pt>
    <dgm:pt modelId="{C6DCADE4-CA4D-42D9-A464-9FF10C75D85C}" type="pres">
      <dgm:prSet presAssocID="{8A95E257-C62F-47FD-ACD5-0304C747A02C}" presName="LevelTwoTextNode" presStyleLbl="node2" presStyleIdx="0" presStyleCnt="6" custScaleX="291763" custScaleY="154726" custLinFactY="-25339" custLinFactNeighborX="-16598" custLinFactNeighborY="-100000">
        <dgm:presLayoutVars>
          <dgm:chPref val="3"/>
        </dgm:presLayoutVars>
      </dgm:prSet>
      <dgm:spPr/>
      <dgm:t>
        <a:bodyPr/>
        <a:lstStyle/>
        <a:p>
          <a:endParaRPr lang="zh-CN" altLang="en-US"/>
        </a:p>
      </dgm:t>
    </dgm:pt>
    <dgm:pt modelId="{1C2E990D-1B24-441F-AD50-8BD43764BA27}" type="pres">
      <dgm:prSet presAssocID="{8A95E257-C62F-47FD-ACD5-0304C747A02C}" presName="level3hierChild" presStyleCnt="0"/>
      <dgm:spPr/>
    </dgm:pt>
    <dgm:pt modelId="{BB02FEEF-5B37-428B-B340-FD4B75991B8F}" type="pres">
      <dgm:prSet presAssocID="{90E0C5F6-2D96-488A-A103-5BCBD4551330}" presName="conn2-1" presStyleLbl="parChTrans1D3" presStyleIdx="0" presStyleCnt="6"/>
      <dgm:spPr/>
      <dgm:t>
        <a:bodyPr/>
        <a:lstStyle/>
        <a:p>
          <a:endParaRPr lang="zh-CN" altLang="en-US"/>
        </a:p>
      </dgm:t>
    </dgm:pt>
    <dgm:pt modelId="{7EED249E-D941-4CB8-AA34-E03E7438B332}" type="pres">
      <dgm:prSet presAssocID="{90E0C5F6-2D96-488A-A103-5BCBD4551330}" presName="connTx" presStyleLbl="parChTrans1D3" presStyleIdx="0" presStyleCnt="6"/>
      <dgm:spPr/>
      <dgm:t>
        <a:bodyPr/>
        <a:lstStyle/>
        <a:p>
          <a:endParaRPr lang="zh-CN" altLang="en-US"/>
        </a:p>
      </dgm:t>
    </dgm:pt>
    <dgm:pt modelId="{DD175123-48D0-4344-BFCD-0494ADF8C3C3}" type="pres">
      <dgm:prSet presAssocID="{764DEDA2-32B4-4A57-A95B-8ACA2ADDE594}" presName="root2" presStyleCnt="0"/>
      <dgm:spPr/>
    </dgm:pt>
    <dgm:pt modelId="{21C62D77-D374-405E-8FF4-8DDC1AF2AA20}" type="pres">
      <dgm:prSet presAssocID="{764DEDA2-32B4-4A57-A95B-8ACA2ADDE594}" presName="LevelTwoTextNode" presStyleLbl="node3" presStyleIdx="0" presStyleCnt="6" custScaleX="1112158" custScaleY="243599" custLinFactY="-39861" custLinFactNeighborX="5393" custLinFactNeighborY="-100000">
        <dgm:presLayoutVars>
          <dgm:chPref val="3"/>
        </dgm:presLayoutVars>
      </dgm:prSet>
      <dgm:spPr/>
      <dgm:t>
        <a:bodyPr/>
        <a:lstStyle/>
        <a:p>
          <a:endParaRPr lang="zh-CN" altLang="en-US"/>
        </a:p>
      </dgm:t>
    </dgm:pt>
    <dgm:pt modelId="{F3480E5F-9169-45F0-9E73-685025670DAE}" type="pres">
      <dgm:prSet presAssocID="{764DEDA2-32B4-4A57-A95B-8ACA2ADDE594}" presName="level3hierChild" presStyleCnt="0"/>
      <dgm:spPr/>
    </dgm:pt>
    <dgm:pt modelId="{935E23AF-542D-4D7F-BD33-C74543703D9D}" type="pres">
      <dgm:prSet presAssocID="{D6A3CD23-5CF3-4D96-8808-1D6398AD0451}" presName="conn2-1" presStyleLbl="parChTrans1D2" presStyleIdx="1" presStyleCnt="6"/>
      <dgm:spPr/>
      <dgm:t>
        <a:bodyPr/>
        <a:lstStyle/>
        <a:p>
          <a:endParaRPr lang="zh-CN" altLang="en-US"/>
        </a:p>
      </dgm:t>
    </dgm:pt>
    <dgm:pt modelId="{412F2B28-92F6-4234-AC3C-98ABCAE4B3C6}" type="pres">
      <dgm:prSet presAssocID="{D6A3CD23-5CF3-4D96-8808-1D6398AD0451}" presName="connTx" presStyleLbl="parChTrans1D2" presStyleIdx="1" presStyleCnt="6"/>
      <dgm:spPr/>
      <dgm:t>
        <a:bodyPr/>
        <a:lstStyle/>
        <a:p>
          <a:endParaRPr lang="zh-CN" altLang="en-US"/>
        </a:p>
      </dgm:t>
    </dgm:pt>
    <dgm:pt modelId="{3F86DD4F-066E-4E76-90B1-BE21091E2E04}" type="pres">
      <dgm:prSet presAssocID="{51E4F0F0-3DEB-47CA-86F1-C5EB16956246}" presName="root2" presStyleCnt="0"/>
      <dgm:spPr/>
    </dgm:pt>
    <dgm:pt modelId="{12FB02A3-E4C3-44F0-AD43-5575EF9A2DE3}" type="pres">
      <dgm:prSet presAssocID="{51E4F0F0-3DEB-47CA-86F1-C5EB16956246}" presName="LevelTwoTextNode" presStyleLbl="node2" presStyleIdx="1" presStyleCnt="6" custLinFactNeighborX="12882" custLinFactNeighborY="-85405">
        <dgm:presLayoutVars>
          <dgm:chPref val="3"/>
        </dgm:presLayoutVars>
      </dgm:prSet>
      <dgm:spPr/>
      <dgm:t>
        <a:bodyPr/>
        <a:lstStyle/>
        <a:p>
          <a:endParaRPr lang="zh-CN" altLang="en-US"/>
        </a:p>
      </dgm:t>
    </dgm:pt>
    <dgm:pt modelId="{98C1FFD1-6010-4583-ACFE-C7CF917683C7}" type="pres">
      <dgm:prSet presAssocID="{51E4F0F0-3DEB-47CA-86F1-C5EB16956246}" presName="level3hierChild" presStyleCnt="0"/>
      <dgm:spPr/>
    </dgm:pt>
    <dgm:pt modelId="{486E7073-4592-4915-9E1A-49BDF98F26EE}" type="pres">
      <dgm:prSet presAssocID="{0B1A3A3C-9312-4C38-BA61-E7C6E7D653F7}" presName="conn2-1" presStyleLbl="parChTrans1D3" presStyleIdx="1" presStyleCnt="6"/>
      <dgm:spPr/>
      <dgm:t>
        <a:bodyPr/>
        <a:lstStyle/>
        <a:p>
          <a:endParaRPr lang="zh-CN" altLang="en-US"/>
        </a:p>
      </dgm:t>
    </dgm:pt>
    <dgm:pt modelId="{4EF5BFBB-C3A3-41E3-865A-39131ACCBA6A}" type="pres">
      <dgm:prSet presAssocID="{0B1A3A3C-9312-4C38-BA61-E7C6E7D653F7}" presName="connTx" presStyleLbl="parChTrans1D3" presStyleIdx="1" presStyleCnt="6"/>
      <dgm:spPr/>
      <dgm:t>
        <a:bodyPr/>
        <a:lstStyle/>
        <a:p>
          <a:endParaRPr lang="zh-CN" altLang="en-US"/>
        </a:p>
      </dgm:t>
    </dgm:pt>
    <dgm:pt modelId="{0FCAFB53-4ED2-4FCE-AC1C-063B422AA77E}" type="pres">
      <dgm:prSet presAssocID="{30699407-C9B9-44C3-90CD-B1FCB7E66A19}" presName="root2" presStyleCnt="0"/>
      <dgm:spPr/>
    </dgm:pt>
    <dgm:pt modelId="{2662A92F-1670-4A16-BA89-E8732CD271C8}" type="pres">
      <dgm:prSet presAssocID="{30699407-C9B9-44C3-90CD-B1FCB7E66A19}" presName="LevelTwoTextNode" presStyleLbl="node3" presStyleIdx="1" presStyleCnt="6" custScaleX="1110209" custScaleY="240356" custLinFactX="23458" custLinFactNeighborX="100000" custLinFactNeighborY="-74186">
        <dgm:presLayoutVars>
          <dgm:chPref val="3"/>
        </dgm:presLayoutVars>
      </dgm:prSet>
      <dgm:spPr/>
      <dgm:t>
        <a:bodyPr/>
        <a:lstStyle/>
        <a:p>
          <a:endParaRPr lang="zh-CN" altLang="en-US"/>
        </a:p>
      </dgm:t>
    </dgm:pt>
    <dgm:pt modelId="{4B69C1D6-D2A3-47E8-83A5-AC24E05CE81B}" type="pres">
      <dgm:prSet presAssocID="{30699407-C9B9-44C3-90CD-B1FCB7E66A19}" presName="level3hierChild" presStyleCnt="0"/>
      <dgm:spPr/>
    </dgm:pt>
    <dgm:pt modelId="{E4DC5470-7D5B-4FF9-8809-F892089F0766}" type="pres">
      <dgm:prSet presAssocID="{01A89A30-C387-48C9-8C90-72F585A391F2}" presName="conn2-1" presStyleLbl="parChTrans1D2" presStyleIdx="2" presStyleCnt="6"/>
      <dgm:spPr/>
      <dgm:t>
        <a:bodyPr/>
        <a:lstStyle/>
        <a:p>
          <a:endParaRPr lang="zh-CN" altLang="en-US"/>
        </a:p>
      </dgm:t>
    </dgm:pt>
    <dgm:pt modelId="{F7DD5BB4-8B16-44DC-BEC3-08C72B9480A6}" type="pres">
      <dgm:prSet presAssocID="{01A89A30-C387-48C9-8C90-72F585A391F2}" presName="connTx" presStyleLbl="parChTrans1D2" presStyleIdx="2" presStyleCnt="6"/>
      <dgm:spPr/>
      <dgm:t>
        <a:bodyPr/>
        <a:lstStyle/>
        <a:p>
          <a:endParaRPr lang="zh-CN" altLang="en-US"/>
        </a:p>
      </dgm:t>
    </dgm:pt>
    <dgm:pt modelId="{730C4E97-A6C3-4865-9D5C-E65403C8D8A2}" type="pres">
      <dgm:prSet presAssocID="{A0DDF2ED-7321-4D92-A5A0-52AFC202611A}" presName="root2" presStyleCnt="0"/>
      <dgm:spPr/>
    </dgm:pt>
    <dgm:pt modelId="{B5513E96-D653-4061-A544-CC992CCD744F}" type="pres">
      <dgm:prSet presAssocID="{A0DDF2ED-7321-4D92-A5A0-52AFC202611A}" presName="LevelTwoTextNode" presStyleLbl="node2" presStyleIdx="2" presStyleCnt="6" custScaleX="175869" custScaleY="185059" custLinFactNeighborX="12882" custLinFactNeighborY="2531">
        <dgm:presLayoutVars>
          <dgm:chPref val="3"/>
        </dgm:presLayoutVars>
      </dgm:prSet>
      <dgm:spPr/>
      <dgm:t>
        <a:bodyPr/>
        <a:lstStyle/>
        <a:p>
          <a:endParaRPr lang="zh-CN" altLang="en-US"/>
        </a:p>
      </dgm:t>
    </dgm:pt>
    <dgm:pt modelId="{F57878B3-F06F-4D30-8C8B-B7CFF2B7E3FF}" type="pres">
      <dgm:prSet presAssocID="{A0DDF2ED-7321-4D92-A5A0-52AFC202611A}" presName="level3hierChild" presStyleCnt="0"/>
      <dgm:spPr/>
    </dgm:pt>
    <dgm:pt modelId="{4A4776B0-9DD2-4458-9DAD-0426612DF98D}" type="pres">
      <dgm:prSet presAssocID="{42F95A40-1011-4CA0-9427-979EDD04D569}" presName="conn2-1" presStyleLbl="parChTrans1D3" presStyleIdx="2" presStyleCnt="6"/>
      <dgm:spPr/>
      <dgm:t>
        <a:bodyPr/>
        <a:lstStyle/>
        <a:p>
          <a:endParaRPr lang="zh-CN" altLang="en-US"/>
        </a:p>
      </dgm:t>
    </dgm:pt>
    <dgm:pt modelId="{A8F9D987-9589-4662-A57A-EE6642AA856B}" type="pres">
      <dgm:prSet presAssocID="{42F95A40-1011-4CA0-9427-979EDD04D569}" presName="connTx" presStyleLbl="parChTrans1D3" presStyleIdx="2" presStyleCnt="6"/>
      <dgm:spPr/>
      <dgm:t>
        <a:bodyPr/>
        <a:lstStyle/>
        <a:p>
          <a:endParaRPr lang="zh-CN" altLang="en-US"/>
        </a:p>
      </dgm:t>
    </dgm:pt>
    <dgm:pt modelId="{7D5C1A55-CE14-4DA5-B1EA-2B5534B8B692}" type="pres">
      <dgm:prSet presAssocID="{F20AEE22-BC41-4574-A647-E0127D33AB42}" presName="root2" presStyleCnt="0"/>
      <dgm:spPr/>
    </dgm:pt>
    <dgm:pt modelId="{921BFD12-6F57-44E9-9FCA-C02E6D51A19E}" type="pres">
      <dgm:prSet presAssocID="{F20AEE22-BC41-4574-A647-E0127D33AB42}" presName="LevelTwoTextNode" presStyleLbl="node3" presStyleIdx="2" presStyleCnt="6" custScaleX="1218976" custScaleY="287377" custLinFactNeighborX="47589" custLinFactNeighborY="-5268">
        <dgm:presLayoutVars>
          <dgm:chPref val="3"/>
        </dgm:presLayoutVars>
      </dgm:prSet>
      <dgm:spPr/>
      <dgm:t>
        <a:bodyPr/>
        <a:lstStyle/>
        <a:p>
          <a:endParaRPr lang="zh-CN" altLang="en-US"/>
        </a:p>
      </dgm:t>
    </dgm:pt>
    <dgm:pt modelId="{819C0DDC-6531-46ED-A903-896473A493BF}" type="pres">
      <dgm:prSet presAssocID="{F20AEE22-BC41-4574-A647-E0127D33AB42}" presName="level3hierChild" presStyleCnt="0"/>
      <dgm:spPr/>
    </dgm:pt>
    <dgm:pt modelId="{27022EBD-A313-4496-9E36-879134D75682}" type="pres">
      <dgm:prSet presAssocID="{DEA534AC-23F1-4BD6-9FAD-E91BEA373CF4}" presName="conn2-1" presStyleLbl="parChTrans1D2" presStyleIdx="3" presStyleCnt="6"/>
      <dgm:spPr/>
      <dgm:t>
        <a:bodyPr/>
        <a:lstStyle/>
        <a:p>
          <a:endParaRPr lang="zh-CN" altLang="en-US"/>
        </a:p>
      </dgm:t>
    </dgm:pt>
    <dgm:pt modelId="{175231AC-CA01-497F-84C8-9E357885388C}" type="pres">
      <dgm:prSet presAssocID="{DEA534AC-23F1-4BD6-9FAD-E91BEA373CF4}" presName="connTx" presStyleLbl="parChTrans1D2" presStyleIdx="3" presStyleCnt="6"/>
      <dgm:spPr/>
      <dgm:t>
        <a:bodyPr/>
        <a:lstStyle/>
        <a:p>
          <a:endParaRPr lang="zh-CN" altLang="en-US"/>
        </a:p>
      </dgm:t>
    </dgm:pt>
    <dgm:pt modelId="{B3409228-8EAC-41DB-A536-595198EA13E5}" type="pres">
      <dgm:prSet presAssocID="{EAE8CE78-6882-4C23-BA57-60DACE05AB8E}" presName="root2" presStyleCnt="0"/>
      <dgm:spPr/>
    </dgm:pt>
    <dgm:pt modelId="{71FE6320-2F46-4AAC-BCAC-9688D3DA2851}" type="pres">
      <dgm:prSet presAssocID="{EAE8CE78-6882-4C23-BA57-60DACE05AB8E}" presName="LevelTwoTextNode" presStyleLbl="node2" presStyleIdx="3" presStyleCnt="6" custScaleX="233841" custScaleY="160596" custLinFactNeighborX="42362" custLinFactNeighborY="38162">
        <dgm:presLayoutVars>
          <dgm:chPref val="3"/>
        </dgm:presLayoutVars>
      </dgm:prSet>
      <dgm:spPr/>
      <dgm:t>
        <a:bodyPr/>
        <a:lstStyle/>
        <a:p>
          <a:endParaRPr lang="zh-CN" altLang="en-US"/>
        </a:p>
      </dgm:t>
    </dgm:pt>
    <dgm:pt modelId="{A57EE568-2C2D-41DE-A626-2B5D40E78115}" type="pres">
      <dgm:prSet presAssocID="{EAE8CE78-6882-4C23-BA57-60DACE05AB8E}" presName="level3hierChild" presStyleCnt="0"/>
      <dgm:spPr/>
    </dgm:pt>
    <dgm:pt modelId="{9DAB901B-C817-463D-B5C4-BE4A7CAD15CE}" type="pres">
      <dgm:prSet presAssocID="{40257D75-9DF4-4CBE-A296-2124D7CFD93F}" presName="conn2-1" presStyleLbl="parChTrans1D3" presStyleIdx="3" presStyleCnt="6"/>
      <dgm:spPr/>
      <dgm:t>
        <a:bodyPr/>
        <a:lstStyle/>
        <a:p>
          <a:endParaRPr lang="zh-CN" altLang="en-US"/>
        </a:p>
      </dgm:t>
    </dgm:pt>
    <dgm:pt modelId="{641A4F64-BDE8-4B9A-9A4C-1F4BE5515467}" type="pres">
      <dgm:prSet presAssocID="{40257D75-9DF4-4CBE-A296-2124D7CFD93F}" presName="connTx" presStyleLbl="parChTrans1D3" presStyleIdx="3" presStyleCnt="6"/>
      <dgm:spPr/>
      <dgm:t>
        <a:bodyPr/>
        <a:lstStyle/>
        <a:p>
          <a:endParaRPr lang="zh-CN" altLang="en-US"/>
        </a:p>
      </dgm:t>
    </dgm:pt>
    <dgm:pt modelId="{B667693C-1078-4C74-8CE1-529A85CDDF1B}" type="pres">
      <dgm:prSet presAssocID="{E18CAD5E-3326-44E3-9E8A-C3019C59EC69}" presName="root2" presStyleCnt="0"/>
      <dgm:spPr/>
    </dgm:pt>
    <dgm:pt modelId="{525C302D-77B8-45B7-961C-DCBA03A0718F}" type="pres">
      <dgm:prSet presAssocID="{E18CAD5E-3326-44E3-9E8A-C3019C59EC69}" presName="LevelTwoTextNode" presStyleLbl="node3" presStyleIdx="3" presStyleCnt="6" custScaleX="997346" custScaleY="176489" custLinFactX="66493" custLinFactNeighborX="100000" custLinFactNeighborY="46108">
        <dgm:presLayoutVars>
          <dgm:chPref val="3"/>
        </dgm:presLayoutVars>
      </dgm:prSet>
      <dgm:spPr/>
      <dgm:t>
        <a:bodyPr/>
        <a:lstStyle/>
        <a:p>
          <a:endParaRPr lang="zh-CN" altLang="en-US"/>
        </a:p>
      </dgm:t>
    </dgm:pt>
    <dgm:pt modelId="{51BD2146-1E12-4232-AAEF-4AE6CFCAFEC3}" type="pres">
      <dgm:prSet presAssocID="{E18CAD5E-3326-44E3-9E8A-C3019C59EC69}" presName="level3hierChild" presStyleCnt="0"/>
      <dgm:spPr/>
    </dgm:pt>
    <dgm:pt modelId="{A45BD3EC-47BF-4867-9FAF-5FD63F59E4AE}" type="pres">
      <dgm:prSet presAssocID="{DC43CDF7-C247-40EC-B257-6F49A3805687}" presName="conn2-1" presStyleLbl="parChTrans1D2" presStyleIdx="4" presStyleCnt="6"/>
      <dgm:spPr/>
      <dgm:t>
        <a:bodyPr/>
        <a:lstStyle/>
        <a:p>
          <a:endParaRPr lang="zh-CN" altLang="en-US"/>
        </a:p>
      </dgm:t>
    </dgm:pt>
    <dgm:pt modelId="{ECCA8A57-4471-413E-BD2D-8D5FB323C781}" type="pres">
      <dgm:prSet presAssocID="{DC43CDF7-C247-40EC-B257-6F49A3805687}" presName="connTx" presStyleLbl="parChTrans1D2" presStyleIdx="4" presStyleCnt="6"/>
      <dgm:spPr/>
      <dgm:t>
        <a:bodyPr/>
        <a:lstStyle/>
        <a:p>
          <a:endParaRPr lang="zh-CN" altLang="en-US"/>
        </a:p>
      </dgm:t>
    </dgm:pt>
    <dgm:pt modelId="{95D3D814-4241-499F-AE93-7BCE9EB8048E}" type="pres">
      <dgm:prSet presAssocID="{2418C081-1567-4FA7-B5BD-2C4279670FD9}" presName="root2" presStyleCnt="0"/>
      <dgm:spPr/>
    </dgm:pt>
    <dgm:pt modelId="{348754B5-1D11-4992-9A9F-27E8F758AC2B}" type="pres">
      <dgm:prSet presAssocID="{2418C081-1567-4FA7-B5BD-2C4279670FD9}" presName="LevelTwoTextNode" presStyleLbl="node2" presStyleIdx="4" presStyleCnt="6" custScaleX="263147" custScaleY="135444" custLinFactY="15648" custLinFactNeighborX="42362" custLinFactNeighborY="100000">
        <dgm:presLayoutVars>
          <dgm:chPref val="3"/>
        </dgm:presLayoutVars>
      </dgm:prSet>
      <dgm:spPr/>
      <dgm:t>
        <a:bodyPr/>
        <a:lstStyle/>
        <a:p>
          <a:endParaRPr lang="zh-CN" altLang="en-US"/>
        </a:p>
      </dgm:t>
    </dgm:pt>
    <dgm:pt modelId="{ED890867-BDBF-4E22-9464-09C142987CFA}" type="pres">
      <dgm:prSet presAssocID="{2418C081-1567-4FA7-B5BD-2C4279670FD9}" presName="level3hierChild" presStyleCnt="0"/>
      <dgm:spPr/>
    </dgm:pt>
    <dgm:pt modelId="{938012CB-4431-429E-8683-741423307A1D}" type="pres">
      <dgm:prSet presAssocID="{237AD7D0-8FB1-4149-AC58-792016951AB0}" presName="conn2-1" presStyleLbl="parChTrans1D3" presStyleIdx="4" presStyleCnt="6"/>
      <dgm:spPr/>
      <dgm:t>
        <a:bodyPr/>
        <a:lstStyle/>
        <a:p>
          <a:endParaRPr lang="zh-CN" altLang="en-US"/>
        </a:p>
      </dgm:t>
    </dgm:pt>
    <dgm:pt modelId="{64A840CD-4E29-4576-8EF0-7A31DD023849}" type="pres">
      <dgm:prSet presAssocID="{237AD7D0-8FB1-4149-AC58-792016951AB0}" presName="connTx" presStyleLbl="parChTrans1D3" presStyleIdx="4" presStyleCnt="6"/>
      <dgm:spPr/>
      <dgm:t>
        <a:bodyPr/>
        <a:lstStyle/>
        <a:p>
          <a:endParaRPr lang="zh-CN" altLang="en-US"/>
        </a:p>
      </dgm:t>
    </dgm:pt>
    <dgm:pt modelId="{288C3FE8-800C-4764-B5AC-32BEB9BE8CBA}" type="pres">
      <dgm:prSet presAssocID="{C6871858-F10A-46D7-9CCA-7C876FA3D3DA}" presName="root2" presStyleCnt="0"/>
      <dgm:spPr/>
    </dgm:pt>
    <dgm:pt modelId="{CD1A30F7-9741-4D84-A04A-7DA021D899B3}" type="pres">
      <dgm:prSet presAssocID="{C6871858-F10A-46D7-9CCA-7C876FA3D3DA}" presName="LevelTwoTextNode" presStyleLbl="node3" presStyleIdx="4" presStyleCnt="6" custScaleX="930116" custScaleY="202975" custLinFactX="100000" custLinFactY="6748" custLinFactNeighborX="100033" custLinFactNeighborY="100000">
        <dgm:presLayoutVars>
          <dgm:chPref val="3"/>
        </dgm:presLayoutVars>
      </dgm:prSet>
      <dgm:spPr/>
      <dgm:t>
        <a:bodyPr/>
        <a:lstStyle/>
        <a:p>
          <a:endParaRPr lang="zh-CN" altLang="en-US"/>
        </a:p>
      </dgm:t>
    </dgm:pt>
    <dgm:pt modelId="{31550CE1-C94D-4F28-A861-3D6ECE4743B3}" type="pres">
      <dgm:prSet presAssocID="{C6871858-F10A-46D7-9CCA-7C876FA3D3DA}" presName="level3hierChild" presStyleCnt="0"/>
      <dgm:spPr/>
    </dgm:pt>
    <dgm:pt modelId="{0E738B3B-3197-4B0A-9F45-CC433EE9DA95}" type="pres">
      <dgm:prSet presAssocID="{D00AD8C4-F446-4FFF-8B77-277BAAB5B268}" presName="conn2-1" presStyleLbl="parChTrans1D2" presStyleIdx="5" presStyleCnt="6"/>
      <dgm:spPr/>
      <dgm:t>
        <a:bodyPr/>
        <a:lstStyle/>
        <a:p>
          <a:endParaRPr lang="zh-CN" altLang="en-US"/>
        </a:p>
      </dgm:t>
    </dgm:pt>
    <dgm:pt modelId="{50553008-456C-45C0-8F2E-C55658058062}" type="pres">
      <dgm:prSet presAssocID="{D00AD8C4-F446-4FFF-8B77-277BAAB5B268}" presName="connTx" presStyleLbl="parChTrans1D2" presStyleIdx="5" presStyleCnt="6"/>
      <dgm:spPr/>
      <dgm:t>
        <a:bodyPr/>
        <a:lstStyle/>
        <a:p>
          <a:endParaRPr lang="zh-CN" altLang="en-US"/>
        </a:p>
      </dgm:t>
    </dgm:pt>
    <dgm:pt modelId="{AAE3DCFE-72C2-48DE-A88B-61EF7D6370ED}" type="pres">
      <dgm:prSet presAssocID="{89D2FD2D-66C6-4293-A3A5-77E720F8F66F}" presName="root2" presStyleCnt="0"/>
      <dgm:spPr/>
    </dgm:pt>
    <dgm:pt modelId="{1C57FD4A-F9D0-478A-B827-0BE0334303DD}" type="pres">
      <dgm:prSet presAssocID="{89D2FD2D-66C6-4293-A3A5-77E720F8F66F}" presName="LevelTwoTextNode" presStyleLbl="node2" presStyleIdx="5" presStyleCnt="6" custScaleX="261267" custScaleY="219426" custLinFactY="100000" custLinFactNeighborX="21510" custLinFactNeighborY="140794">
        <dgm:presLayoutVars>
          <dgm:chPref val="3"/>
        </dgm:presLayoutVars>
      </dgm:prSet>
      <dgm:spPr/>
      <dgm:t>
        <a:bodyPr/>
        <a:lstStyle/>
        <a:p>
          <a:endParaRPr lang="zh-CN" altLang="en-US"/>
        </a:p>
      </dgm:t>
    </dgm:pt>
    <dgm:pt modelId="{6C24BC47-5DC0-4E40-8E82-C4DC15F4E48E}" type="pres">
      <dgm:prSet presAssocID="{89D2FD2D-66C6-4293-A3A5-77E720F8F66F}" presName="level3hierChild" presStyleCnt="0"/>
      <dgm:spPr/>
    </dgm:pt>
    <dgm:pt modelId="{44268F7B-6187-44F0-9B99-4C6ABDD69AA2}" type="pres">
      <dgm:prSet presAssocID="{79A6115E-057A-43F1-8E41-A17D18138558}" presName="conn2-1" presStyleLbl="parChTrans1D3" presStyleIdx="5" presStyleCnt="6"/>
      <dgm:spPr/>
      <dgm:t>
        <a:bodyPr/>
        <a:lstStyle/>
        <a:p>
          <a:endParaRPr lang="zh-CN" altLang="en-US"/>
        </a:p>
      </dgm:t>
    </dgm:pt>
    <dgm:pt modelId="{3BAD516D-3655-4813-AB8B-62F510E93376}" type="pres">
      <dgm:prSet presAssocID="{79A6115E-057A-43F1-8E41-A17D18138558}" presName="connTx" presStyleLbl="parChTrans1D3" presStyleIdx="5" presStyleCnt="6"/>
      <dgm:spPr/>
      <dgm:t>
        <a:bodyPr/>
        <a:lstStyle/>
        <a:p>
          <a:endParaRPr lang="zh-CN" altLang="en-US"/>
        </a:p>
      </dgm:t>
    </dgm:pt>
    <dgm:pt modelId="{5813D002-6392-407B-AC64-63D3AD2CF858}" type="pres">
      <dgm:prSet presAssocID="{17E27902-F9EB-400C-86E6-4221D349F9CD}" presName="root2" presStyleCnt="0"/>
      <dgm:spPr/>
    </dgm:pt>
    <dgm:pt modelId="{CDE91F23-595C-4E41-9641-78B6474EAD5A}" type="pres">
      <dgm:prSet presAssocID="{17E27902-F9EB-400C-86E6-4221D349F9CD}" presName="LevelTwoTextNode" presStyleLbl="node3" presStyleIdx="5" presStyleCnt="6" custFlipHor="1" custScaleX="1169244" custScaleY="292728" custLinFactX="2782" custLinFactY="100000" custLinFactNeighborX="100000" custLinFactNeighborY="127098">
        <dgm:presLayoutVars>
          <dgm:chPref val="3"/>
        </dgm:presLayoutVars>
      </dgm:prSet>
      <dgm:spPr/>
      <dgm:t>
        <a:bodyPr/>
        <a:lstStyle/>
        <a:p>
          <a:endParaRPr lang="zh-CN" altLang="en-US"/>
        </a:p>
      </dgm:t>
    </dgm:pt>
    <dgm:pt modelId="{DE5C4D1E-699A-4E10-8AA1-ECEE79B5441C}" type="pres">
      <dgm:prSet presAssocID="{17E27902-F9EB-400C-86E6-4221D349F9CD}" presName="level3hierChild" presStyleCnt="0"/>
      <dgm:spPr/>
    </dgm:pt>
  </dgm:ptLst>
  <dgm:cxnLst>
    <dgm:cxn modelId="{348ADA29-A427-4396-8F62-99984A8AD248}" type="presOf" srcId="{40257D75-9DF4-4CBE-A296-2124D7CFD93F}" destId="{9DAB901B-C817-463D-B5C4-BE4A7CAD15CE}" srcOrd="0" destOrd="0" presId="urn:microsoft.com/office/officeart/2005/8/layout/hierarchy2#7"/>
    <dgm:cxn modelId="{FF59D63B-A8A7-4797-8699-364769F76E81}" type="presOf" srcId="{237AD7D0-8FB1-4149-AC58-792016951AB0}" destId="{938012CB-4431-429E-8683-741423307A1D}" srcOrd="0" destOrd="0" presId="urn:microsoft.com/office/officeart/2005/8/layout/hierarchy2#7"/>
    <dgm:cxn modelId="{D0F519AC-151B-4EF1-AF34-960537F22BDC}" type="presOf" srcId="{D00AD8C4-F446-4FFF-8B77-277BAAB5B268}" destId="{0E738B3B-3197-4B0A-9F45-CC433EE9DA95}" srcOrd="0" destOrd="0" presId="urn:microsoft.com/office/officeart/2005/8/layout/hierarchy2#7"/>
    <dgm:cxn modelId="{7265942C-8298-49AA-80F4-A40508A9F737}" type="presOf" srcId="{DEA534AC-23F1-4BD6-9FAD-E91BEA373CF4}" destId="{175231AC-CA01-497F-84C8-9E357885388C}" srcOrd="1" destOrd="0" presId="urn:microsoft.com/office/officeart/2005/8/layout/hierarchy2#7"/>
    <dgm:cxn modelId="{053949F8-913C-4868-BCE3-E7172B84EA38}" srcId="{2AF3311A-5A0E-4CC4-BD50-6D6F9C3A03D1}" destId="{8A95E257-C62F-47FD-ACD5-0304C747A02C}" srcOrd="0" destOrd="0" parTransId="{F70A6F7D-44A3-4BB3-B181-10996BE155FB}" sibTransId="{E8B7D941-66C8-4AF0-8DAF-23E99906C9BC}"/>
    <dgm:cxn modelId="{4063FD85-85ED-4906-BF60-B21F84E55627}" type="presOf" srcId="{D00AD8C4-F446-4FFF-8B77-277BAAB5B268}" destId="{50553008-456C-45C0-8F2E-C55658058062}" srcOrd="1" destOrd="0" presId="urn:microsoft.com/office/officeart/2005/8/layout/hierarchy2#7"/>
    <dgm:cxn modelId="{9E0D589D-906B-4496-BA12-6B30FCDDA103}" type="presOf" srcId="{42F95A40-1011-4CA0-9427-979EDD04D569}" destId="{4A4776B0-9DD2-4458-9DAD-0426612DF98D}" srcOrd="0" destOrd="0" presId="urn:microsoft.com/office/officeart/2005/8/layout/hierarchy2#7"/>
    <dgm:cxn modelId="{4B3AF1E2-C9D5-47E7-AAF4-C4BA868E4ED7}" type="presOf" srcId="{42F95A40-1011-4CA0-9427-979EDD04D569}" destId="{A8F9D987-9589-4662-A57A-EE6642AA856B}" srcOrd="1" destOrd="0" presId="urn:microsoft.com/office/officeart/2005/8/layout/hierarchy2#7"/>
    <dgm:cxn modelId="{AC3C63C7-5A3E-4F58-A3AD-93C336A495E8}" srcId="{2AF3311A-5A0E-4CC4-BD50-6D6F9C3A03D1}" destId="{2418C081-1567-4FA7-B5BD-2C4279670FD9}" srcOrd="4" destOrd="0" parTransId="{DC43CDF7-C247-40EC-B257-6F49A3805687}" sibTransId="{28D924D6-3CBB-4D43-ADBF-C40AF0D57A5B}"/>
    <dgm:cxn modelId="{D7B69B92-43E1-4114-B7E7-293FDFE78FE7}" type="presOf" srcId="{C6871858-F10A-46D7-9CCA-7C876FA3D3DA}" destId="{CD1A30F7-9741-4D84-A04A-7DA021D899B3}" srcOrd="0" destOrd="0" presId="urn:microsoft.com/office/officeart/2005/8/layout/hierarchy2#7"/>
    <dgm:cxn modelId="{FFCACDCE-92C3-4EE8-9525-DAB8EEBCBBD2}" type="presOf" srcId="{A0DDF2ED-7321-4D92-A5A0-52AFC202611A}" destId="{B5513E96-D653-4061-A544-CC992CCD744F}" srcOrd="0" destOrd="0" presId="urn:microsoft.com/office/officeart/2005/8/layout/hierarchy2#7"/>
    <dgm:cxn modelId="{9936568D-7282-4567-86D6-D1310321A735}" type="presOf" srcId="{51E4F0F0-3DEB-47CA-86F1-C5EB16956246}" destId="{12FB02A3-E4C3-44F0-AD43-5575EF9A2DE3}" srcOrd="0" destOrd="0" presId="urn:microsoft.com/office/officeart/2005/8/layout/hierarchy2#7"/>
    <dgm:cxn modelId="{83E78C61-42EE-42FD-A1FF-A811BA505AFE}" srcId="{2418C081-1567-4FA7-B5BD-2C4279670FD9}" destId="{C6871858-F10A-46D7-9CCA-7C876FA3D3DA}" srcOrd="0" destOrd="0" parTransId="{237AD7D0-8FB1-4149-AC58-792016951AB0}" sibTransId="{4C6A6D64-8672-4B8E-A0F2-1AAFE11DC729}"/>
    <dgm:cxn modelId="{41F179E5-3F2E-4C1F-BC23-7013017DE173}" type="presOf" srcId="{764DEDA2-32B4-4A57-A95B-8ACA2ADDE594}" destId="{21C62D77-D374-405E-8FF4-8DDC1AF2AA20}" srcOrd="0" destOrd="0" presId="urn:microsoft.com/office/officeart/2005/8/layout/hierarchy2#7"/>
    <dgm:cxn modelId="{E795B2BD-F45B-41A8-AB36-E42F0B742CB2}" srcId="{5C46966E-92E8-4994-977E-2B294F6BDD53}" destId="{2AF3311A-5A0E-4CC4-BD50-6D6F9C3A03D1}" srcOrd="0" destOrd="0" parTransId="{EFD55D1E-F4DD-4E33-B765-75ED1036E6AF}" sibTransId="{9A7A8D5B-4480-48E1-8B8C-F00A18770480}"/>
    <dgm:cxn modelId="{5CA97B53-7033-4AC9-BDDF-B0BE0847FB56}" srcId="{8A95E257-C62F-47FD-ACD5-0304C747A02C}" destId="{764DEDA2-32B4-4A57-A95B-8ACA2ADDE594}" srcOrd="0" destOrd="0" parTransId="{90E0C5F6-2D96-488A-A103-5BCBD4551330}" sibTransId="{9548FC73-8BF2-43F1-A498-419C1F398D92}"/>
    <dgm:cxn modelId="{2904D219-E777-469E-A6EA-CF4EEA7E048B}" type="presOf" srcId="{79A6115E-057A-43F1-8E41-A17D18138558}" destId="{3BAD516D-3655-4813-AB8B-62F510E93376}" srcOrd="1" destOrd="0" presId="urn:microsoft.com/office/officeart/2005/8/layout/hierarchy2#7"/>
    <dgm:cxn modelId="{669E01FB-08EB-44DB-A046-0879ACC1EE3E}" type="presOf" srcId="{01A89A30-C387-48C9-8C90-72F585A391F2}" destId="{F7DD5BB4-8B16-44DC-BEC3-08C72B9480A6}" srcOrd="1" destOrd="0" presId="urn:microsoft.com/office/officeart/2005/8/layout/hierarchy2#7"/>
    <dgm:cxn modelId="{6E6E7BCE-BE14-4A18-9332-9FCAF7C6B971}" type="presOf" srcId="{17E27902-F9EB-400C-86E6-4221D349F9CD}" destId="{CDE91F23-595C-4E41-9641-78B6474EAD5A}" srcOrd="0" destOrd="0" presId="urn:microsoft.com/office/officeart/2005/8/layout/hierarchy2#7"/>
    <dgm:cxn modelId="{5828C090-0C2F-415F-913F-FC33D126CD56}" type="presOf" srcId="{DEA534AC-23F1-4BD6-9FAD-E91BEA373CF4}" destId="{27022EBD-A313-4496-9E36-879134D75682}" srcOrd="0" destOrd="0" presId="urn:microsoft.com/office/officeart/2005/8/layout/hierarchy2#7"/>
    <dgm:cxn modelId="{36707836-9D40-4CD6-BD1F-5473C2C706AB}" type="presOf" srcId="{E18CAD5E-3326-44E3-9E8A-C3019C59EC69}" destId="{525C302D-77B8-45B7-961C-DCBA03A0718F}" srcOrd="0" destOrd="0" presId="urn:microsoft.com/office/officeart/2005/8/layout/hierarchy2#7"/>
    <dgm:cxn modelId="{3CB9C96E-15C7-4741-933A-BF68152CEEE9}" srcId="{EAE8CE78-6882-4C23-BA57-60DACE05AB8E}" destId="{E18CAD5E-3326-44E3-9E8A-C3019C59EC69}" srcOrd="0" destOrd="0" parTransId="{40257D75-9DF4-4CBE-A296-2124D7CFD93F}" sibTransId="{B27BF0FC-490E-40F0-BBE5-08FE85A638F6}"/>
    <dgm:cxn modelId="{141AEDD8-C679-4805-ACE4-FA1A1F1CDAA8}" type="presOf" srcId="{DC43CDF7-C247-40EC-B257-6F49A3805687}" destId="{ECCA8A57-4471-413E-BD2D-8D5FB323C781}" srcOrd="1" destOrd="0" presId="urn:microsoft.com/office/officeart/2005/8/layout/hierarchy2#7"/>
    <dgm:cxn modelId="{3B8D6E04-BF27-4C47-A889-FDE8E19C98B4}" type="presOf" srcId="{8A95E257-C62F-47FD-ACD5-0304C747A02C}" destId="{C6DCADE4-CA4D-42D9-A464-9FF10C75D85C}" srcOrd="0" destOrd="0" presId="urn:microsoft.com/office/officeart/2005/8/layout/hierarchy2#7"/>
    <dgm:cxn modelId="{51DA0E19-02D4-45D8-8D99-DD459559678B}" srcId="{A0DDF2ED-7321-4D92-A5A0-52AFC202611A}" destId="{F20AEE22-BC41-4574-A647-E0127D33AB42}" srcOrd="0" destOrd="0" parTransId="{42F95A40-1011-4CA0-9427-979EDD04D569}" sibTransId="{89DC5070-45D3-4D90-BAF7-9E503459161E}"/>
    <dgm:cxn modelId="{9F4E5190-D70C-43A7-AC7F-3F0BBD1D2157}" type="presOf" srcId="{2AF3311A-5A0E-4CC4-BD50-6D6F9C3A03D1}" destId="{5ABC6E49-A119-4CA7-91CF-CB385584F624}" srcOrd="0" destOrd="0" presId="urn:microsoft.com/office/officeart/2005/8/layout/hierarchy2#7"/>
    <dgm:cxn modelId="{2EF9EC0B-650E-4F6F-8CB7-5A4695B5751B}" type="presOf" srcId="{30699407-C9B9-44C3-90CD-B1FCB7E66A19}" destId="{2662A92F-1670-4A16-BA89-E8732CD271C8}" srcOrd="0" destOrd="0" presId="urn:microsoft.com/office/officeart/2005/8/layout/hierarchy2#7"/>
    <dgm:cxn modelId="{E3BA38D6-A386-496D-9D5F-02DA1B544F51}" type="presOf" srcId="{F20AEE22-BC41-4574-A647-E0127D33AB42}" destId="{921BFD12-6F57-44E9-9FCA-C02E6D51A19E}" srcOrd="0" destOrd="0" presId="urn:microsoft.com/office/officeart/2005/8/layout/hierarchy2#7"/>
    <dgm:cxn modelId="{090BAE84-5D3D-48F7-B58F-E4CB69E269FC}" srcId="{89D2FD2D-66C6-4293-A3A5-77E720F8F66F}" destId="{17E27902-F9EB-400C-86E6-4221D349F9CD}" srcOrd="0" destOrd="0" parTransId="{79A6115E-057A-43F1-8E41-A17D18138558}" sibTransId="{6CB2D992-1F74-42ED-85A6-FDF047183589}"/>
    <dgm:cxn modelId="{1D4E14C9-66C2-4B9D-9DFD-031A4A831FC1}" srcId="{2AF3311A-5A0E-4CC4-BD50-6D6F9C3A03D1}" destId="{EAE8CE78-6882-4C23-BA57-60DACE05AB8E}" srcOrd="3" destOrd="0" parTransId="{DEA534AC-23F1-4BD6-9FAD-E91BEA373CF4}" sibTransId="{1C69692A-DF8E-4357-9D47-F6DB5C03A5C8}"/>
    <dgm:cxn modelId="{36B86E59-E991-42F7-9603-FA32D9EC8D29}" type="presOf" srcId="{2418C081-1567-4FA7-B5BD-2C4279670FD9}" destId="{348754B5-1D11-4992-9A9F-27E8F758AC2B}" srcOrd="0" destOrd="0" presId="urn:microsoft.com/office/officeart/2005/8/layout/hierarchy2#7"/>
    <dgm:cxn modelId="{C416EB33-9FD2-491A-9EFC-4559DDEEA80F}" type="presOf" srcId="{F70A6F7D-44A3-4BB3-B181-10996BE155FB}" destId="{CBC551B3-3914-4E02-A3D2-AC4829C2FFE2}" srcOrd="0" destOrd="0" presId="urn:microsoft.com/office/officeart/2005/8/layout/hierarchy2#7"/>
    <dgm:cxn modelId="{532EA581-7F83-4902-888E-AFB880A9A8F1}" type="presOf" srcId="{EAE8CE78-6882-4C23-BA57-60DACE05AB8E}" destId="{71FE6320-2F46-4AAC-BCAC-9688D3DA2851}" srcOrd="0" destOrd="0" presId="urn:microsoft.com/office/officeart/2005/8/layout/hierarchy2#7"/>
    <dgm:cxn modelId="{A5C130BA-907D-41A7-94D4-E7D78F49E209}" type="presOf" srcId="{90E0C5F6-2D96-488A-A103-5BCBD4551330}" destId="{BB02FEEF-5B37-428B-B340-FD4B75991B8F}" srcOrd="0" destOrd="0" presId="urn:microsoft.com/office/officeart/2005/8/layout/hierarchy2#7"/>
    <dgm:cxn modelId="{4158463D-0752-4F71-84A0-FB82EA3EA6FD}" type="presOf" srcId="{237AD7D0-8FB1-4149-AC58-792016951AB0}" destId="{64A840CD-4E29-4576-8EF0-7A31DD023849}" srcOrd="1" destOrd="0" presId="urn:microsoft.com/office/officeart/2005/8/layout/hierarchy2#7"/>
    <dgm:cxn modelId="{9ED6855C-A227-4175-86D0-4096821AD005}" type="presOf" srcId="{D6A3CD23-5CF3-4D96-8808-1D6398AD0451}" destId="{412F2B28-92F6-4234-AC3C-98ABCAE4B3C6}" srcOrd="1" destOrd="0" presId="urn:microsoft.com/office/officeart/2005/8/layout/hierarchy2#7"/>
    <dgm:cxn modelId="{F8526BC0-955F-4D94-95EB-9905CA82DA06}" type="presOf" srcId="{F70A6F7D-44A3-4BB3-B181-10996BE155FB}" destId="{78F0EFED-CA8B-46E3-BFAF-4EBD48F1062B}" srcOrd="1" destOrd="0" presId="urn:microsoft.com/office/officeart/2005/8/layout/hierarchy2#7"/>
    <dgm:cxn modelId="{72DD79A0-9A3D-4493-975A-47C55FE63010}" srcId="{51E4F0F0-3DEB-47CA-86F1-C5EB16956246}" destId="{30699407-C9B9-44C3-90CD-B1FCB7E66A19}" srcOrd="0" destOrd="0" parTransId="{0B1A3A3C-9312-4C38-BA61-E7C6E7D653F7}" sibTransId="{A29FF286-1E68-4AF5-9AC7-C3A1F97E6292}"/>
    <dgm:cxn modelId="{9E53697C-1418-458A-A039-5D4518E1C7C7}" srcId="{2AF3311A-5A0E-4CC4-BD50-6D6F9C3A03D1}" destId="{51E4F0F0-3DEB-47CA-86F1-C5EB16956246}" srcOrd="1" destOrd="0" parTransId="{D6A3CD23-5CF3-4D96-8808-1D6398AD0451}" sibTransId="{4586F775-9FEE-4199-9524-53600923A91A}"/>
    <dgm:cxn modelId="{6B2B6DE3-F3DC-4321-B526-9DAAD0548310}" type="presOf" srcId="{0B1A3A3C-9312-4C38-BA61-E7C6E7D653F7}" destId="{486E7073-4592-4915-9E1A-49BDF98F26EE}" srcOrd="0" destOrd="0" presId="urn:microsoft.com/office/officeart/2005/8/layout/hierarchy2#7"/>
    <dgm:cxn modelId="{19A1B751-3931-4EC0-A116-063DE6B1EC65}" type="presOf" srcId="{0B1A3A3C-9312-4C38-BA61-E7C6E7D653F7}" destId="{4EF5BFBB-C3A3-41E3-865A-39131ACCBA6A}" srcOrd="1" destOrd="0" presId="urn:microsoft.com/office/officeart/2005/8/layout/hierarchy2#7"/>
    <dgm:cxn modelId="{B8A34B4C-F38A-4A1C-99E3-B2B1D0B8AE98}" type="presOf" srcId="{DC43CDF7-C247-40EC-B257-6F49A3805687}" destId="{A45BD3EC-47BF-4867-9FAF-5FD63F59E4AE}" srcOrd="0" destOrd="0" presId="urn:microsoft.com/office/officeart/2005/8/layout/hierarchy2#7"/>
    <dgm:cxn modelId="{FA9C29DF-2550-49E6-BA46-7CB0D85BC294}" type="presOf" srcId="{79A6115E-057A-43F1-8E41-A17D18138558}" destId="{44268F7B-6187-44F0-9B99-4C6ABDD69AA2}" srcOrd="0" destOrd="0" presId="urn:microsoft.com/office/officeart/2005/8/layout/hierarchy2#7"/>
    <dgm:cxn modelId="{F74D939B-65EA-4458-8D8B-B8DBD6069EE8}" type="presOf" srcId="{5C46966E-92E8-4994-977E-2B294F6BDD53}" destId="{A99E96F6-1BBD-4B5F-992D-A93C738FBAA6}" srcOrd="0" destOrd="0" presId="urn:microsoft.com/office/officeart/2005/8/layout/hierarchy2#7"/>
    <dgm:cxn modelId="{9244CE60-8215-48EC-9F37-37C2A5471EFA}" srcId="{2AF3311A-5A0E-4CC4-BD50-6D6F9C3A03D1}" destId="{89D2FD2D-66C6-4293-A3A5-77E720F8F66F}" srcOrd="5" destOrd="0" parTransId="{D00AD8C4-F446-4FFF-8B77-277BAAB5B268}" sibTransId="{92A626CC-8DB3-4E3C-808F-0D7539E64066}"/>
    <dgm:cxn modelId="{5DAFDD53-A5D3-4163-A315-76B63154EF40}" type="presOf" srcId="{89D2FD2D-66C6-4293-A3A5-77E720F8F66F}" destId="{1C57FD4A-F9D0-478A-B827-0BE0334303DD}" srcOrd="0" destOrd="0" presId="urn:microsoft.com/office/officeart/2005/8/layout/hierarchy2#7"/>
    <dgm:cxn modelId="{4C421C81-AE69-4021-8EA4-5204FDA4A172}" type="presOf" srcId="{D6A3CD23-5CF3-4D96-8808-1D6398AD0451}" destId="{935E23AF-542D-4D7F-BD33-C74543703D9D}" srcOrd="0" destOrd="0" presId="urn:microsoft.com/office/officeart/2005/8/layout/hierarchy2#7"/>
    <dgm:cxn modelId="{178646DF-72C3-411C-943B-2B7380F3F94E}" srcId="{2AF3311A-5A0E-4CC4-BD50-6D6F9C3A03D1}" destId="{A0DDF2ED-7321-4D92-A5A0-52AFC202611A}" srcOrd="2" destOrd="0" parTransId="{01A89A30-C387-48C9-8C90-72F585A391F2}" sibTransId="{562D1B87-E3FE-4C62-8061-726682198E65}"/>
    <dgm:cxn modelId="{512368E1-0DDD-4491-8C5D-AC3455BF91AD}" type="presOf" srcId="{01A89A30-C387-48C9-8C90-72F585A391F2}" destId="{E4DC5470-7D5B-4FF9-8809-F892089F0766}" srcOrd="0" destOrd="0" presId="urn:microsoft.com/office/officeart/2005/8/layout/hierarchy2#7"/>
    <dgm:cxn modelId="{6085B60E-231D-4FF3-A922-E79CF60F8AB1}" type="presOf" srcId="{40257D75-9DF4-4CBE-A296-2124D7CFD93F}" destId="{641A4F64-BDE8-4B9A-9A4C-1F4BE5515467}" srcOrd="1" destOrd="0" presId="urn:microsoft.com/office/officeart/2005/8/layout/hierarchy2#7"/>
    <dgm:cxn modelId="{A5939882-4D49-4427-868E-50AEFDC3A761}" type="presOf" srcId="{90E0C5F6-2D96-488A-A103-5BCBD4551330}" destId="{7EED249E-D941-4CB8-AA34-E03E7438B332}" srcOrd="1" destOrd="0" presId="urn:microsoft.com/office/officeart/2005/8/layout/hierarchy2#7"/>
    <dgm:cxn modelId="{2119DCA0-490B-4D70-8817-337500793F8B}" type="presParOf" srcId="{A99E96F6-1BBD-4B5F-992D-A93C738FBAA6}" destId="{85199045-98F0-4F4F-B4B4-024F210B7255}" srcOrd="0" destOrd="0" presId="urn:microsoft.com/office/officeart/2005/8/layout/hierarchy2#7"/>
    <dgm:cxn modelId="{C2E95A39-EB54-4907-A55E-80AC8344E53A}" type="presParOf" srcId="{85199045-98F0-4F4F-B4B4-024F210B7255}" destId="{5ABC6E49-A119-4CA7-91CF-CB385584F624}" srcOrd="0" destOrd="0" presId="urn:microsoft.com/office/officeart/2005/8/layout/hierarchy2#7"/>
    <dgm:cxn modelId="{B671812D-BBA4-4266-BE81-0FDBDD9B2645}" type="presParOf" srcId="{85199045-98F0-4F4F-B4B4-024F210B7255}" destId="{A2CDEFB4-F5A0-4AB7-B537-E7A02053C42B}" srcOrd="1" destOrd="0" presId="urn:microsoft.com/office/officeart/2005/8/layout/hierarchy2#7"/>
    <dgm:cxn modelId="{512621D7-C6CC-4843-BEE9-F423F537F23F}" type="presParOf" srcId="{A2CDEFB4-F5A0-4AB7-B537-E7A02053C42B}" destId="{CBC551B3-3914-4E02-A3D2-AC4829C2FFE2}" srcOrd="0" destOrd="0" presId="urn:microsoft.com/office/officeart/2005/8/layout/hierarchy2#7"/>
    <dgm:cxn modelId="{731FFAE8-0AC6-4236-9AD1-117FC5831486}" type="presParOf" srcId="{CBC551B3-3914-4E02-A3D2-AC4829C2FFE2}" destId="{78F0EFED-CA8B-46E3-BFAF-4EBD48F1062B}" srcOrd="0" destOrd="0" presId="urn:microsoft.com/office/officeart/2005/8/layout/hierarchy2#7"/>
    <dgm:cxn modelId="{E290B680-CD73-4578-B3F2-5BD55CCC2824}" type="presParOf" srcId="{A2CDEFB4-F5A0-4AB7-B537-E7A02053C42B}" destId="{082846AD-CD85-4751-A364-365868ED678C}" srcOrd="1" destOrd="0" presId="urn:microsoft.com/office/officeart/2005/8/layout/hierarchy2#7"/>
    <dgm:cxn modelId="{E5478327-3904-4DCD-AC4B-274B5405F51B}" type="presParOf" srcId="{082846AD-CD85-4751-A364-365868ED678C}" destId="{C6DCADE4-CA4D-42D9-A464-9FF10C75D85C}" srcOrd="0" destOrd="0" presId="urn:microsoft.com/office/officeart/2005/8/layout/hierarchy2#7"/>
    <dgm:cxn modelId="{453A6CCE-54AE-4C7E-907C-20CC7CA81428}" type="presParOf" srcId="{082846AD-CD85-4751-A364-365868ED678C}" destId="{1C2E990D-1B24-441F-AD50-8BD43764BA27}" srcOrd="1" destOrd="0" presId="urn:microsoft.com/office/officeart/2005/8/layout/hierarchy2#7"/>
    <dgm:cxn modelId="{C7AB8F0B-4BF5-4C64-8641-62EA7DE8CBEC}" type="presParOf" srcId="{1C2E990D-1B24-441F-AD50-8BD43764BA27}" destId="{BB02FEEF-5B37-428B-B340-FD4B75991B8F}" srcOrd="0" destOrd="0" presId="urn:microsoft.com/office/officeart/2005/8/layout/hierarchy2#7"/>
    <dgm:cxn modelId="{AA48C5AD-0C97-41BF-8222-FFC01DBBF28D}" type="presParOf" srcId="{BB02FEEF-5B37-428B-B340-FD4B75991B8F}" destId="{7EED249E-D941-4CB8-AA34-E03E7438B332}" srcOrd="0" destOrd="0" presId="urn:microsoft.com/office/officeart/2005/8/layout/hierarchy2#7"/>
    <dgm:cxn modelId="{BAD9BAAD-70B7-4AA5-8914-922B4D52F028}" type="presParOf" srcId="{1C2E990D-1B24-441F-AD50-8BD43764BA27}" destId="{DD175123-48D0-4344-BFCD-0494ADF8C3C3}" srcOrd="1" destOrd="0" presId="urn:microsoft.com/office/officeart/2005/8/layout/hierarchy2#7"/>
    <dgm:cxn modelId="{CD24379E-7EDA-45AA-B6C2-31DB3E5F58B5}" type="presParOf" srcId="{DD175123-48D0-4344-BFCD-0494ADF8C3C3}" destId="{21C62D77-D374-405E-8FF4-8DDC1AF2AA20}" srcOrd="0" destOrd="0" presId="urn:microsoft.com/office/officeart/2005/8/layout/hierarchy2#7"/>
    <dgm:cxn modelId="{9E896177-FC22-47B5-96DF-2F09B76C711F}" type="presParOf" srcId="{DD175123-48D0-4344-BFCD-0494ADF8C3C3}" destId="{F3480E5F-9169-45F0-9E73-685025670DAE}" srcOrd="1" destOrd="0" presId="urn:microsoft.com/office/officeart/2005/8/layout/hierarchy2#7"/>
    <dgm:cxn modelId="{76D793EB-740D-4C29-9EA2-76445C972CDF}" type="presParOf" srcId="{A2CDEFB4-F5A0-4AB7-B537-E7A02053C42B}" destId="{935E23AF-542D-4D7F-BD33-C74543703D9D}" srcOrd="2" destOrd="0" presId="urn:microsoft.com/office/officeart/2005/8/layout/hierarchy2#7"/>
    <dgm:cxn modelId="{07ACBD5E-8A49-40E2-89E3-F24A75562126}" type="presParOf" srcId="{935E23AF-542D-4D7F-BD33-C74543703D9D}" destId="{412F2B28-92F6-4234-AC3C-98ABCAE4B3C6}" srcOrd="0" destOrd="0" presId="urn:microsoft.com/office/officeart/2005/8/layout/hierarchy2#7"/>
    <dgm:cxn modelId="{707BE2CD-E623-4F5E-8227-AEE1CAB7BDA7}" type="presParOf" srcId="{A2CDEFB4-F5A0-4AB7-B537-E7A02053C42B}" destId="{3F86DD4F-066E-4E76-90B1-BE21091E2E04}" srcOrd="3" destOrd="0" presId="urn:microsoft.com/office/officeart/2005/8/layout/hierarchy2#7"/>
    <dgm:cxn modelId="{A3F7BF87-4D55-499D-951F-300C4852229C}" type="presParOf" srcId="{3F86DD4F-066E-4E76-90B1-BE21091E2E04}" destId="{12FB02A3-E4C3-44F0-AD43-5575EF9A2DE3}" srcOrd="0" destOrd="0" presId="urn:microsoft.com/office/officeart/2005/8/layout/hierarchy2#7"/>
    <dgm:cxn modelId="{198C4999-E98B-4DB8-8419-410408B15BB6}" type="presParOf" srcId="{3F86DD4F-066E-4E76-90B1-BE21091E2E04}" destId="{98C1FFD1-6010-4583-ACFE-C7CF917683C7}" srcOrd="1" destOrd="0" presId="urn:microsoft.com/office/officeart/2005/8/layout/hierarchy2#7"/>
    <dgm:cxn modelId="{BAC995FA-3608-47BC-8E3F-EBDA7CAD9F29}" type="presParOf" srcId="{98C1FFD1-6010-4583-ACFE-C7CF917683C7}" destId="{486E7073-4592-4915-9E1A-49BDF98F26EE}" srcOrd="0" destOrd="0" presId="urn:microsoft.com/office/officeart/2005/8/layout/hierarchy2#7"/>
    <dgm:cxn modelId="{AD1103CD-62A3-40D4-ACC4-67F0DE063E47}" type="presParOf" srcId="{486E7073-4592-4915-9E1A-49BDF98F26EE}" destId="{4EF5BFBB-C3A3-41E3-865A-39131ACCBA6A}" srcOrd="0" destOrd="0" presId="urn:microsoft.com/office/officeart/2005/8/layout/hierarchy2#7"/>
    <dgm:cxn modelId="{7D4DBD01-9056-4926-BF6B-3EC2FF2C33F6}" type="presParOf" srcId="{98C1FFD1-6010-4583-ACFE-C7CF917683C7}" destId="{0FCAFB53-4ED2-4FCE-AC1C-063B422AA77E}" srcOrd="1" destOrd="0" presId="urn:microsoft.com/office/officeart/2005/8/layout/hierarchy2#7"/>
    <dgm:cxn modelId="{82C21E99-18D5-4D60-8D3C-F99794B2CD3E}" type="presParOf" srcId="{0FCAFB53-4ED2-4FCE-AC1C-063B422AA77E}" destId="{2662A92F-1670-4A16-BA89-E8732CD271C8}" srcOrd="0" destOrd="0" presId="urn:microsoft.com/office/officeart/2005/8/layout/hierarchy2#7"/>
    <dgm:cxn modelId="{55AA213D-74FF-4A52-AA09-476E9713250B}" type="presParOf" srcId="{0FCAFB53-4ED2-4FCE-AC1C-063B422AA77E}" destId="{4B69C1D6-D2A3-47E8-83A5-AC24E05CE81B}" srcOrd="1" destOrd="0" presId="urn:microsoft.com/office/officeart/2005/8/layout/hierarchy2#7"/>
    <dgm:cxn modelId="{3526002E-02D2-47FF-9C6E-E3DE688C53E2}" type="presParOf" srcId="{A2CDEFB4-F5A0-4AB7-B537-E7A02053C42B}" destId="{E4DC5470-7D5B-4FF9-8809-F892089F0766}" srcOrd="4" destOrd="0" presId="urn:microsoft.com/office/officeart/2005/8/layout/hierarchy2#7"/>
    <dgm:cxn modelId="{33E7089D-04B1-45DC-95A8-1C5ADE217767}" type="presParOf" srcId="{E4DC5470-7D5B-4FF9-8809-F892089F0766}" destId="{F7DD5BB4-8B16-44DC-BEC3-08C72B9480A6}" srcOrd="0" destOrd="0" presId="urn:microsoft.com/office/officeart/2005/8/layout/hierarchy2#7"/>
    <dgm:cxn modelId="{C1AEA9A0-ABDC-4F99-8804-174ABE7C2216}" type="presParOf" srcId="{A2CDEFB4-F5A0-4AB7-B537-E7A02053C42B}" destId="{730C4E97-A6C3-4865-9D5C-E65403C8D8A2}" srcOrd="5" destOrd="0" presId="urn:microsoft.com/office/officeart/2005/8/layout/hierarchy2#7"/>
    <dgm:cxn modelId="{A2D0B7E4-E680-4CDF-8EBA-217B46004522}" type="presParOf" srcId="{730C4E97-A6C3-4865-9D5C-E65403C8D8A2}" destId="{B5513E96-D653-4061-A544-CC992CCD744F}" srcOrd="0" destOrd="0" presId="urn:microsoft.com/office/officeart/2005/8/layout/hierarchy2#7"/>
    <dgm:cxn modelId="{2C15BAE1-2D58-49E7-A6D2-27FC47CE7C13}" type="presParOf" srcId="{730C4E97-A6C3-4865-9D5C-E65403C8D8A2}" destId="{F57878B3-F06F-4D30-8C8B-B7CFF2B7E3FF}" srcOrd="1" destOrd="0" presId="urn:microsoft.com/office/officeart/2005/8/layout/hierarchy2#7"/>
    <dgm:cxn modelId="{9AFFD91D-C570-40F0-82D6-4F01F6C94F24}" type="presParOf" srcId="{F57878B3-F06F-4D30-8C8B-B7CFF2B7E3FF}" destId="{4A4776B0-9DD2-4458-9DAD-0426612DF98D}" srcOrd="0" destOrd="0" presId="urn:microsoft.com/office/officeart/2005/8/layout/hierarchy2#7"/>
    <dgm:cxn modelId="{9ADCACC9-09F4-4A7F-9798-2041FBC9F751}" type="presParOf" srcId="{4A4776B0-9DD2-4458-9DAD-0426612DF98D}" destId="{A8F9D987-9589-4662-A57A-EE6642AA856B}" srcOrd="0" destOrd="0" presId="urn:microsoft.com/office/officeart/2005/8/layout/hierarchy2#7"/>
    <dgm:cxn modelId="{4165685C-3EDE-4660-A591-C7D6B1BA876A}" type="presParOf" srcId="{F57878B3-F06F-4D30-8C8B-B7CFF2B7E3FF}" destId="{7D5C1A55-CE14-4DA5-B1EA-2B5534B8B692}" srcOrd="1" destOrd="0" presId="urn:microsoft.com/office/officeart/2005/8/layout/hierarchy2#7"/>
    <dgm:cxn modelId="{25EEAA1C-D1C7-4A91-9B6A-C0C43593E422}" type="presParOf" srcId="{7D5C1A55-CE14-4DA5-B1EA-2B5534B8B692}" destId="{921BFD12-6F57-44E9-9FCA-C02E6D51A19E}" srcOrd="0" destOrd="0" presId="urn:microsoft.com/office/officeart/2005/8/layout/hierarchy2#7"/>
    <dgm:cxn modelId="{112A0992-A8F6-4A61-81AF-528E235C8240}" type="presParOf" srcId="{7D5C1A55-CE14-4DA5-B1EA-2B5534B8B692}" destId="{819C0DDC-6531-46ED-A903-896473A493BF}" srcOrd="1" destOrd="0" presId="urn:microsoft.com/office/officeart/2005/8/layout/hierarchy2#7"/>
    <dgm:cxn modelId="{17EC6BB3-43CD-4F5F-AAFC-82B735E599B0}" type="presParOf" srcId="{A2CDEFB4-F5A0-4AB7-B537-E7A02053C42B}" destId="{27022EBD-A313-4496-9E36-879134D75682}" srcOrd="6" destOrd="0" presId="urn:microsoft.com/office/officeart/2005/8/layout/hierarchy2#7"/>
    <dgm:cxn modelId="{F472367D-8333-4C82-A141-701B5D41F6E8}" type="presParOf" srcId="{27022EBD-A313-4496-9E36-879134D75682}" destId="{175231AC-CA01-497F-84C8-9E357885388C}" srcOrd="0" destOrd="0" presId="urn:microsoft.com/office/officeart/2005/8/layout/hierarchy2#7"/>
    <dgm:cxn modelId="{CEF25032-5CC2-461B-B28E-5E2C9D8638C4}" type="presParOf" srcId="{A2CDEFB4-F5A0-4AB7-B537-E7A02053C42B}" destId="{B3409228-8EAC-41DB-A536-595198EA13E5}" srcOrd="7" destOrd="0" presId="urn:microsoft.com/office/officeart/2005/8/layout/hierarchy2#7"/>
    <dgm:cxn modelId="{0CB8FC42-BB64-4250-9B5D-57BCEC42BD3C}" type="presParOf" srcId="{B3409228-8EAC-41DB-A536-595198EA13E5}" destId="{71FE6320-2F46-4AAC-BCAC-9688D3DA2851}" srcOrd="0" destOrd="0" presId="urn:microsoft.com/office/officeart/2005/8/layout/hierarchy2#7"/>
    <dgm:cxn modelId="{665DE5C6-5037-4AA9-BB51-9C533E2819E4}" type="presParOf" srcId="{B3409228-8EAC-41DB-A536-595198EA13E5}" destId="{A57EE568-2C2D-41DE-A626-2B5D40E78115}" srcOrd="1" destOrd="0" presId="urn:microsoft.com/office/officeart/2005/8/layout/hierarchy2#7"/>
    <dgm:cxn modelId="{C1D233DD-2210-40F3-BE0E-7CE90676E3E8}" type="presParOf" srcId="{A57EE568-2C2D-41DE-A626-2B5D40E78115}" destId="{9DAB901B-C817-463D-B5C4-BE4A7CAD15CE}" srcOrd="0" destOrd="0" presId="urn:microsoft.com/office/officeart/2005/8/layout/hierarchy2#7"/>
    <dgm:cxn modelId="{0D0750E3-6A8F-4923-91CE-058484A21B49}" type="presParOf" srcId="{9DAB901B-C817-463D-B5C4-BE4A7CAD15CE}" destId="{641A4F64-BDE8-4B9A-9A4C-1F4BE5515467}" srcOrd="0" destOrd="0" presId="urn:microsoft.com/office/officeart/2005/8/layout/hierarchy2#7"/>
    <dgm:cxn modelId="{FEC5CFC0-523D-46F6-9896-B311D57039A6}" type="presParOf" srcId="{A57EE568-2C2D-41DE-A626-2B5D40E78115}" destId="{B667693C-1078-4C74-8CE1-529A85CDDF1B}" srcOrd="1" destOrd="0" presId="urn:microsoft.com/office/officeart/2005/8/layout/hierarchy2#7"/>
    <dgm:cxn modelId="{FB068064-0517-4873-9ECF-0DD0FFDC16CA}" type="presParOf" srcId="{B667693C-1078-4C74-8CE1-529A85CDDF1B}" destId="{525C302D-77B8-45B7-961C-DCBA03A0718F}" srcOrd="0" destOrd="0" presId="urn:microsoft.com/office/officeart/2005/8/layout/hierarchy2#7"/>
    <dgm:cxn modelId="{BD4B1D3F-F5BE-48E8-A854-766D55095AC6}" type="presParOf" srcId="{B667693C-1078-4C74-8CE1-529A85CDDF1B}" destId="{51BD2146-1E12-4232-AAEF-4AE6CFCAFEC3}" srcOrd="1" destOrd="0" presId="urn:microsoft.com/office/officeart/2005/8/layout/hierarchy2#7"/>
    <dgm:cxn modelId="{FDC1BC39-AC19-4DEE-87F9-5FFBB659B637}" type="presParOf" srcId="{A2CDEFB4-F5A0-4AB7-B537-E7A02053C42B}" destId="{A45BD3EC-47BF-4867-9FAF-5FD63F59E4AE}" srcOrd="8" destOrd="0" presId="urn:microsoft.com/office/officeart/2005/8/layout/hierarchy2#7"/>
    <dgm:cxn modelId="{A277A36F-EFBC-4BF0-86E3-2EFF674EF7B4}" type="presParOf" srcId="{A45BD3EC-47BF-4867-9FAF-5FD63F59E4AE}" destId="{ECCA8A57-4471-413E-BD2D-8D5FB323C781}" srcOrd="0" destOrd="0" presId="urn:microsoft.com/office/officeart/2005/8/layout/hierarchy2#7"/>
    <dgm:cxn modelId="{227C7CA7-DDFB-42F7-ADA0-B7CCA7A97A8D}" type="presParOf" srcId="{A2CDEFB4-F5A0-4AB7-B537-E7A02053C42B}" destId="{95D3D814-4241-499F-AE93-7BCE9EB8048E}" srcOrd="9" destOrd="0" presId="urn:microsoft.com/office/officeart/2005/8/layout/hierarchy2#7"/>
    <dgm:cxn modelId="{89AA1EF5-CA5B-4D0A-9023-E065434F1E61}" type="presParOf" srcId="{95D3D814-4241-499F-AE93-7BCE9EB8048E}" destId="{348754B5-1D11-4992-9A9F-27E8F758AC2B}" srcOrd="0" destOrd="0" presId="urn:microsoft.com/office/officeart/2005/8/layout/hierarchy2#7"/>
    <dgm:cxn modelId="{B4AC229F-97A2-47EA-A4E8-EA877D914190}" type="presParOf" srcId="{95D3D814-4241-499F-AE93-7BCE9EB8048E}" destId="{ED890867-BDBF-4E22-9464-09C142987CFA}" srcOrd="1" destOrd="0" presId="urn:microsoft.com/office/officeart/2005/8/layout/hierarchy2#7"/>
    <dgm:cxn modelId="{D641D3DF-09B4-47A7-B11F-27CCA0B2EA6A}" type="presParOf" srcId="{ED890867-BDBF-4E22-9464-09C142987CFA}" destId="{938012CB-4431-429E-8683-741423307A1D}" srcOrd="0" destOrd="0" presId="urn:microsoft.com/office/officeart/2005/8/layout/hierarchy2#7"/>
    <dgm:cxn modelId="{742E2048-5BF6-4676-AF0A-6A72B3170FF9}" type="presParOf" srcId="{938012CB-4431-429E-8683-741423307A1D}" destId="{64A840CD-4E29-4576-8EF0-7A31DD023849}" srcOrd="0" destOrd="0" presId="urn:microsoft.com/office/officeart/2005/8/layout/hierarchy2#7"/>
    <dgm:cxn modelId="{3F8821A5-E49E-498D-B19D-38898AF8A032}" type="presParOf" srcId="{ED890867-BDBF-4E22-9464-09C142987CFA}" destId="{288C3FE8-800C-4764-B5AC-32BEB9BE8CBA}" srcOrd="1" destOrd="0" presId="urn:microsoft.com/office/officeart/2005/8/layout/hierarchy2#7"/>
    <dgm:cxn modelId="{A9AFEA07-2A8A-491D-8E3C-7001AFC8D024}" type="presParOf" srcId="{288C3FE8-800C-4764-B5AC-32BEB9BE8CBA}" destId="{CD1A30F7-9741-4D84-A04A-7DA021D899B3}" srcOrd="0" destOrd="0" presId="urn:microsoft.com/office/officeart/2005/8/layout/hierarchy2#7"/>
    <dgm:cxn modelId="{C2103160-8BC4-4E43-95BE-16CF17EEDF9C}" type="presParOf" srcId="{288C3FE8-800C-4764-B5AC-32BEB9BE8CBA}" destId="{31550CE1-C94D-4F28-A861-3D6ECE4743B3}" srcOrd="1" destOrd="0" presId="urn:microsoft.com/office/officeart/2005/8/layout/hierarchy2#7"/>
    <dgm:cxn modelId="{DABF9BAC-2D61-4D1B-AE7E-40A3264FD277}" type="presParOf" srcId="{A2CDEFB4-F5A0-4AB7-B537-E7A02053C42B}" destId="{0E738B3B-3197-4B0A-9F45-CC433EE9DA95}" srcOrd="10" destOrd="0" presId="urn:microsoft.com/office/officeart/2005/8/layout/hierarchy2#7"/>
    <dgm:cxn modelId="{FDC2FCD5-14A6-4F65-AE07-55C903808131}" type="presParOf" srcId="{0E738B3B-3197-4B0A-9F45-CC433EE9DA95}" destId="{50553008-456C-45C0-8F2E-C55658058062}" srcOrd="0" destOrd="0" presId="urn:microsoft.com/office/officeart/2005/8/layout/hierarchy2#7"/>
    <dgm:cxn modelId="{DDCE3B84-62EF-4A92-857B-D7FCDFB07D5E}" type="presParOf" srcId="{A2CDEFB4-F5A0-4AB7-B537-E7A02053C42B}" destId="{AAE3DCFE-72C2-48DE-A88B-61EF7D6370ED}" srcOrd="11" destOrd="0" presId="urn:microsoft.com/office/officeart/2005/8/layout/hierarchy2#7"/>
    <dgm:cxn modelId="{DD1ED459-D046-483F-87EA-387C7A3F5774}" type="presParOf" srcId="{AAE3DCFE-72C2-48DE-A88B-61EF7D6370ED}" destId="{1C57FD4A-F9D0-478A-B827-0BE0334303DD}" srcOrd="0" destOrd="0" presId="urn:microsoft.com/office/officeart/2005/8/layout/hierarchy2#7"/>
    <dgm:cxn modelId="{5A0042CC-12B8-413A-BF23-FF77D00CE9EE}" type="presParOf" srcId="{AAE3DCFE-72C2-48DE-A88B-61EF7D6370ED}" destId="{6C24BC47-5DC0-4E40-8E82-C4DC15F4E48E}" srcOrd="1" destOrd="0" presId="urn:microsoft.com/office/officeart/2005/8/layout/hierarchy2#7"/>
    <dgm:cxn modelId="{279301FD-BA0D-4A33-B12D-E3FDC45CB6CE}" type="presParOf" srcId="{6C24BC47-5DC0-4E40-8E82-C4DC15F4E48E}" destId="{44268F7B-6187-44F0-9B99-4C6ABDD69AA2}" srcOrd="0" destOrd="0" presId="urn:microsoft.com/office/officeart/2005/8/layout/hierarchy2#7"/>
    <dgm:cxn modelId="{BBC0FE2B-C52E-4F0E-8E02-FF295651E95D}" type="presParOf" srcId="{44268F7B-6187-44F0-9B99-4C6ABDD69AA2}" destId="{3BAD516D-3655-4813-AB8B-62F510E93376}" srcOrd="0" destOrd="0" presId="urn:microsoft.com/office/officeart/2005/8/layout/hierarchy2#7"/>
    <dgm:cxn modelId="{9C986536-3AEE-4266-A796-EA84458E5B59}" type="presParOf" srcId="{6C24BC47-5DC0-4E40-8E82-C4DC15F4E48E}" destId="{5813D002-6392-407B-AC64-63D3AD2CF858}" srcOrd="1" destOrd="0" presId="urn:microsoft.com/office/officeart/2005/8/layout/hierarchy2#7"/>
    <dgm:cxn modelId="{0663219F-0454-4BD9-9E98-82DD75BF1D2F}" type="presParOf" srcId="{5813D002-6392-407B-AC64-63D3AD2CF858}" destId="{CDE91F23-595C-4E41-9641-78B6474EAD5A}" srcOrd="0" destOrd="0" presId="urn:microsoft.com/office/officeart/2005/8/layout/hierarchy2#7"/>
    <dgm:cxn modelId="{65B793E1-4806-4980-93F7-B144EFE18F11}" type="presParOf" srcId="{5813D002-6392-407B-AC64-63D3AD2CF858}" destId="{DE5C4D1E-699A-4E10-8AA1-ECEE79B5441C}" srcOrd="1" destOrd="0" presId="urn:microsoft.com/office/officeart/2005/8/layout/hierarchy2#7"/>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A0F6B-EDCF-402E-BCB6-4337516329DC}">
      <dsp:nvSpPr>
        <dsp:cNvPr id="0" name=""/>
        <dsp:cNvSpPr/>
      </dsp:nvSpPr>
      <dsp:spPr>
        <a:xfrm>
          <a:off x="2531646" y="432654"/>
          <a:ext cx="3538828" cy="3538828"/>
        </a:xfrm>
        <a:prstGeom prst="blockArc">
          <a:avLst>
            <a:gd name="adj1" fmla="val 1188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1A1CDB-D771-41CD-B804-EC4006290771}">
      <dsp:nvSpPr>
        <dsp:cNvPr id="0" name=""/>
        <dsp:cNvSpPr/>
      </dsp:nvSpPr>
      <dsp:spPr>
        <a:xfrm>
          <a:off x="2531646" y="432654"/>
          <a:ext cx="3538828" cy="3538828"/>
        </a:xfrm>
        <a:prstGeom prst="blockArc">
          <a:avLst>
            <a:gd name="adj1" fmla="val 7560000"/>
            <a:gd name="adj2" fmla="val 1188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9673E5-A65A-4BFF-AEF4-B2E271F7B908}">
      <dsp:nvSpPr>
        <dsp:cNvPr id="0" name=""/>
        <dsp:cNvSpPr/>
      </dsp:nvSpPr>
      <dsp:spPr>
        <a:xfrm>
          <a:off x="2531646" y="432654"/>
          <a:ext cx="3538828" cy="3538828"/>
        </a:xfrm>
        <a:prstGeom prst="blockArc">
          <a:avLst>
            <a:gd name="adj1" fmla="val 3240000"/>
            <a:gd name="adj2" fmla="val 756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DA155E-8C80-4AB1-B388-578F3CD2EAE2}">
      <dsp:nvSpPr>
        <dsp:cNvPr id="0" name=""/>
        <dsp:cNvSpPr/>
      </dsp:nvSpPr>
      <dsp:spPr>
        <a:xfrm>
          <a:off x="2531646" y="432654"/>
          <a:ext cx="3538828" cy="3538828"/>
        </a:xfrm>
        <a:prstGeom prst="blockArc">
          <a:avLst>
            <a:gd name="adj1" fmla="val 20520000"/>
            <a:gd name="adj2" fmla="val 324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261D05-B6FF-4294-8FAC-EF2114B8607C}">
      <dsp:nvSpPr>
        <dsp:cNvPr id="0" name=""/>
        <dsp:cNvSpPr/>
      </dsp:nvSpPr>
      <dsp:spPr>
        <a:xfrm>
          <a:off x="2531646" y="432654"/>
          <a:ext cx="3538828" cy="3538828"/>
        </a:xfrm>
        <a:prstGeom prst="blockArc">
          <a:avLst>
            <a:gd name="adj1" fmla="val 16200000"/>
            <a:gd name="adj2" fmla="val 2052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F780A9-A3F4-47C3-BFF4-0FA7C7A942ED}">
      <dsp:nvSpPr>
        <dsp:cNvPr id="0" name=""/>
        <dsp:cNvSpPr/>
      </dsp:nvSpPr>
      <dsp:spPr>
        <a:xfrm>
          <a:off x="3363111" y="1236089"/>
          <a:ext cx="1875897" cy="1931958"/>
        </a:xfrm>
        <a:prstGeom prst="ellipse">
          <a:avLst/>
        </a:prstGeom>
        <a:solidFill>
          <a:srgbClr val="FF9900"/>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anose="020B0503020204020204" pitchFamily="34" charset="-122"/>
              <a:ea typeface="微软雅黑" panose="020B0503020204020204" pitchFamily="34" charset="-122"/>
            </a:rPr>
            <a:t>高等学校社会职能</a:t>
          </a:r>
          <a:endParaRPr lang="zh-CN" altLang="en-US" sz="2400" b="1" kern="1200" dirty="0">
            <a:latin typeface="微软雅黑" panose="020B0503020204020204" pitchFamily="34" charset="-122"/>
            <a:ea typeface="微软雅黑" panose="020B0503020204020204" pitchFamily="34" charset="-122"/>
          </a:endParaRPr>
        </a:p>
      </dsp:txBody>
      <dsp:txXfrm>
        <a:off x="3637830" y="1519018"/>
        <a:ext cx="1326459" cy="1366100"/>
      </dsp:txXfrm>
    </dsp:sp>
    <dsp:sp modelId="{0D6EA917-9B80-4E29-9DAA-74569B34EA2A}">
      <dsp:nvSpPr>
        <dsp:cNvPr id="0" name=""/>
        <dsp:cNvSpPr/>
      </dsp:nvSpPr>
      <dsp:spPr>
        <a:xfrm>
          <a:off x="3203627" y="98437"/>
          <a:ext cx="2194866" cy="75057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sz="2400" b="1" kern="1200" dirty="0" smtClean="0">
              <a:latin typeface="微软雅黑" panose="020B0503020204020204" pitchFamily="34" charset="-122"/>
              <a:ea typeface="微软雅黑" panose="020B0503020204020204" pitchFamily="34" charset="-122"/>
            </a:rPr>
            <a:t>人才培养</a:t>
          </a:r>
          <a:endParaRPr lang="zh-CN" altLang="en-US" sz="2400" b="1" kern="1200" dirty="0">
            <a:latin typeface="微软雅黑" panose="020B0503020204020204" pitchFamily="34" charset="-122"/>
            <a:ea typeface="微软雅黑" panose="020B0503020204020204" pitchFamily="34" charset="-122"/>
          </a:endParaRPr>
        </a:p>
      </dsp:txBody>
      <dsp:txXfrm>
        <a:off x="3240267" y="135077"/>
        <a:ext cx="2121586" cy="677290"/>
      </dsp:txXfrm>
    </dsp:sp>
    <dsp:sp modelId="{31CA7E9B-8B95-407D-89F1-4D58350F8B09}">
      <dsp:nvSpPr>
        <dsp:cNvPr id="0" name=""/>
        <dsp:cNvSpPr/>
      </dsp:nvSpPr>
      <dsp:spPr>
        <a:xfrm>
          <a:off x="5170356" y="1280751"/>
          <a:ext cx="1548917" cy="77445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sz="2400" b="1" kern="1200" dirty="0" smtClean="0">
              <a:latin typeface="微软雅黑" panose="020B0503020204020204" pitchFamily="34" charset="-122"/>
              <a:ea typeface="微软雅黑" panose="020B0503020204020204" pitchFamily="34" charset="-122"/>
            </a:rPr>
            <a:t>科学研究</a:t>
          </a:r>
          <a:endParaRPr lang="zh-CN" altLang="en-US" sz="2400" b="1" kern="1200" dirty="0">
            <a:latin typeface="微软雅黑" panose="020B0503020204020204" pitchFamily="34" charset="-122"/>
            <a:ea typeface="微软雅黑" panose="020B0503020204020204" pitchFamily="34" charset="-122"/>
          </a:endParaRPr>
        </a:p>
      </dsp:txBody>
      <dsp:txXfrm>
        <a:off x="5208162" y="1318557"/>
        <a:ext cx="1473305" cy="698846"/>
      </dsp:txXfrm>
    </dsp:sp>
    <dsp:sp modelId="{F0620D0B-4931-4617-90D8-2AD79EB46E35}">
      <dsp:nvSpPr>
        <dsp:cNvPr id="0" name=""/>
        <dsp:cNvSpPr/>
      </dsp:nvSpPr>
      <dsp:spPr>
        <a:xfrm>
          <a:off x="4542497" y="3213100"/>
          <a:ext cx="1548917" cy="77445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sz="2400" b="1" kern="1200" dirty="0" smtClean="0">
              <a:latin typeface="微软雅黑" panose="020B0503020204020204" pitchFamily="34" charset="-122"/>
              <a:ea typeface="微软雅黑" panose="020B0503020204020204" pitchFamily="34" charset="-122"/>
            </a:rPr>
            <a:t>社会服务</a:t>
          </a:r>
          <a:endParaRPr lang="zh-CN" altLang="en-US" sz="2400" b="1" kern="1200" dirty="0">
            <a:latin typeface="微软雅黑" panose="020B0503020204020204" pitchFamily="34" charset="-122"/>
            <a:ea typeface="微软雅黑" panose="020B0503020204020204" pitchFamily="34" charset="-122"/>
          </a:endParaRPr>
        </a:p>
      </dsp:txBody>
      <dsp:txXfrm>
        <a:off x="4580303" y="3250906"/>
        <a:ext cx="1473305" cy="698846"/>
      </dsp:txXfrm>
    </dsp:sp>
    <dsp:sp modelId="{24FD6855-2658-46B9-B323-5C91398DF8E8}">
      <dsp:nvSpPr>
        <dsp:cNvPr id="0" name=""/>
        <dsp:cNvSpPr/>
      </dsp:nvSpPr>
      <dsp:spPr>
        <a:xfrm>
          <a:off x="2510705" y="3213100"/>
          <a:ext cx="1548917" cy="77445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latin typeface="微软雅黑" panose="020B0503020204020204" pitchFamily="34" charset="-122"/>
              <a:ea typeface="微软雅黑" panose="020B0503020204020204" pitchFamily="34" charset="-122"/>
            </a:rPr>
            <a:t>文化传承</a:t>
          </a:r>
          <a:endParaRPr lang="zh-CN" altLang="en-US" sz="2400" b="1" kern="1200" dirty="0">
            <a:latin typeface="微软雅黑" panose="020B0503020204020204" pitchFamily="34" charset="-122"/>
            <a:ea typeface="微软雅黑" panose="020B0503020204020204" pitchFamily="34" charset="-122"/>
          </a:endParaRPr>
        </a:p>
      </dsp:txBody>
      <dsp:txXfrm>
        <a:off x="2548511" y="3250906"/>
        <a:ext cx="1473305" cy="698846"/>
      </dsp:txXfrm>
    </dsp:sp>
    <dsp:sp modelId="{50AACF05-1E56-4734-8D08-755FB41B56EC}">
      <dsp:nvSpPr>
        <dsp:cNvPr id="0" name=""/>
        <dsp:cNvSpPr/>
      </dsp:nvSpPr>
      <dsp:spPr>
        <a:xfrm>
          <a:off x="1882846" y="1280751"/>
          <a:ext cx="1548917" cy="77445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latin typeface="微软雅黑" panose="020B0503020204020204" pitchFamily="34" charset="-122"/>
              <a:ea typeface="微软雅黑" panose="020B0503020204020204" pitchFamily="34" charset="-122"/>
            </a:rPr>
            <a:t>国际交流</a:t>
          </a:r>
          <a:endParaRPr lang="zh-CN" altLang="en-US" sz="2400" b="1" kern="1200" dirty="0">
            <a:latin typeface="微软雅黑" panose="020B0503020204020204" pitchFamily="34" charset="-122"/>
            <a:ea typeface="微软雅黑" panose="020B0503020204020204" pitchFamily="34" charset="-122"/>
          </a:endParaRPr>
        </a:p>
      </dsp:txBody>
      <dsp:txXfrm>
        <a:off x="1920652" y="1318557"/>
        <a:ext cx="1473305" cy="698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75B74-DA98-4D14-B932-41F0CB1E9B9D}">
      <dsp:nvSpPr>
        <dsp:cNvPr id="0" name=""/>
        <dsp:cNvSpPr/>
      </dsp:nvSpPr>
      <dsp:spPr>
        <a:xfrm>
          <a:off x="2028435" y="1117970"/>
          <a:ext cx="3353913" cy="3353913"/>
        </a:xfrm>
        <a:prstGeom prst="ellipse">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6C5BDC-8626-4373-905A-61193D5674BD}">
      <dsp:nvSpPr>
        <dsp:cNvPr id="0" name=""/>
        <dsp:cNvSpPr/>
      </dsp:nvSpPr>
      <dsp:spPr>
        <a:xfrm>
          <a:off x="2699218" y="1788753"/>
          <a:ext cx="2012347" cy="2012347"/>
        </a:xfrm>
        <a:prstGeom prst="ellipse">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3D9AD4-C3B5-4F7F-8898-F437E2EE8F58}">
      <dsp:nvSpPr>
        <dsp:cNvPr id="0" name=""/>
        <dsp:cNvSpPr/>
      </dsp:nvSpPr>
      <dsp:spPr>
        <a:xfrm>
          <a:off x="3370000" y="2459536"/>
          <a:ext cx="670782" cy="670782"/>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E21802-1454-4075-B1A3-B14497814FFC}">
      <dsp:nvSpPr>
        <dsp:cNvPr id="0" name=""/>
        <dsp:cNvSpPr/>
      </dsp:nvSpPr>
      <dsp:spPr>
        <a:xfrm>
          <a:off x="5878188" y="66352"/>
          <a:ext cx="2890620" cy="978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a:lnSpc>
              <a:spcPct val="90000"/>
            </a:lnSpc>
            <a:spcBef>
              <a:spcPct val="0"/>
            </a:spcBef>
            <a:spcAft>
              <a:spcPct val="35000"/>
            </a:spcAft>
          </a:pPr>
          <a:r>
            <a:rPr lang="zh-CN" sz="2400" b="1" kern="1200" dirty="0" smtClean="0">
              <a:latin typeface="微软雅黑" panose="020B0503020204020204" pitchFamily="34" charset="-122"/>
              <a:ea typeface="微软雅黑" panose="020B0503020204020204" pitchFamily="34" charset="-122"/>
            </a:rPr>
            <a:t>引导性原则</a:t>
          </a:r>
          <a:endParaRPr lang="zh-CN" altLang="en-US" sz="2400" b="1" kern="1200" dirty="0">
            <a:latin typeface="微软雅黑" panose="020B0503020204020204" pitchFamily="34" charset="-122"/>
            <a:ea typeface="微软雅黑" panose="020B0503020204020204" pitchFamily="34" charset="-122"/>
          </a:endParaRPr>
        </a:p>
      </dsp:txBody>
      <dsp:txXfrm>
        <a:off x="5878188" y="66352"/>
        <a:ext cx="2890620" cy="978224"/>
      </dsp:txXfrm>
    </dsp:sp>
    <dsp:sp modelId="{DFC2C0C6-24F9-4D49-A5B4-69BD9E07B39C}">
      <dsp:nvSpPr>
        <dsp:cNvPr id="0" name=""/>
        <dsp:cNvSpPr/>
      </dsp:nvSpPr>
      <dsp:spPr>
        <a:xfrm>
          <a:off x="5522095" y="489112"/>
          <a:ext cx="419239" cy="0"/>
        </a:xfrm>
        <a:prstGeom prst="line">
          <a:avLst/>
        </a:prstGeom>
        <a:solidFill>
          <a:schemeClr val="accent1">
            <a:hueOff val="0"/>
            <a:satOff val="0"/>
            <a:lumOff val="0"/>
            <a:alphaOff val="0"/>
          </a:schemeClr>
        </a:solidFill>
        <a:ln w="28575" cap="flat" cmpd="sng" algn="ctr">
          <a:solidFill>
            <a:scrgbClr r="0" g="0" b="0"/>
          </a:solidFill>
          <a:prstDash val="dash"/>
        </a:ln>
        <a:effectLst/>
      </dsp:spPr>
      <dsp:style>
        <a:lnRef idx="2">
          <a:scrgbClr r="0" g="0" b="0"/>
        </a:lnRef>
        <a:fillRef idx="1">
          <a:scrgbClr r="0" g="0" b="0"/>
        </a:fillRef>
        <a:effectRef idx="0">
          <a:scrgbClr r="0" g="0" b="0"/>
        </a:effectRef>
        <a:fontRef idx="minor"/>
      </dsp:style>
    </dsp:sp>
    <dsp:sp modelId="{399D592A-8D90-4A36-A2E7-98F3CCCAD8A8}">
      <dsp:nvSpPr>
        <dsp:cNvPr id="0" name=""/>
        <dsp:cNvSpPr/>
      </dsp:nvSpPr>
      <dsp:spPr>
        <a:xfrm rot="5400000">
          <a:off x="3460277" y="734786"/>
          <a:ext cx="2305256" cy="1815025"/>
        </a:xfrm>
        <a:prstGeom prst="line">
          <a:avLst/>
        </a:prstGeom>
        <a:solidFill>
          <a:schemeClr val="accent1">
            <a:hueOff val="0"/>
            <a:satOff val="0"/>
            <a:lumOff val="0"/>
            <a:alphaOff val="0"/>
          </a:schemeClr>
        </a:solidFill>
        <a:ln w="28575" cap="flat" cmpd="sng" algn="ctr">
          <a:solidFill>
            <a:scrgbClr r="0" g="0" b="0"/>
          </a:solidFill>
          <a:prstDash val="dash"/>
        </a:ln>
        <a:effectLst/>
      </dsp:spPr>
      <dsp:style>
        <a:lnRef idx="2">
          <a:scrgbClr r="0" g="0" b="0"/>
        </a:lnRef>
        <a:fillRef idx="1">
          <a:scrgbClr r="0" g="0" b="0"/>
        </a:fillRef>
        <a:effectRef idx="0">
          <a:scrgbClr r="0" g="0" b="0"/>
        </a:effectRef>
        <a:fontRef idx="minor"/>
      </dsp:style>
    </dsp:sp>
    <dsp:sp modelId="{296B8544-764C-4EFE-A26C-F3D917C445CC}">
      <dsp:nvSpPr>
        <dsp:cNvPr id="0" name=""/>
        <dsp:cNvSpPr/>
      </dsp:nvSpPr>
      <dsp:spPr>
        <a:xfrm>
          <a:off x="5976659" y="1041232"/>
          <a:ext cx="2314552" cy="978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a:lnSpc>
              <a:spcPct val="90000"/>
            </a:lnSpc>
            <a:spcBef>
              <a:spcPct val="0"/>
            </a:spcBef>
            <a:spcAft>
              <a:spcPct val="35000"/>
            </a:spcAft>
          </a:pPr>
          <a:r>
            <a:rPr lang="zh-CN" altLang="en-US" sz="2400" b="1" kern="1200" dirty="0" smtClean="0">
              <a:latin typeface="微软雅黑" panose="020B0503020204020204" pitchFamily="34" charset="-122"/>
              <a:ea typeface="微软雅黑" panose="020B0503020204020204" pitchFamily="34" charset="-122"/>
            </a:rPr>
            <a:t>科学性原则</a:t>
          </a:r>
          <a:endParaRPr lang="zh-CN" altLang="en-US" sz="2400" b="1" kern="1200" dirty="0">
            <a:latin typeface="微软雅黑" panose="020B0503020204020204" pitchFamily="34" charset="-122"/>
            <a:ea typeface="微软雅黑" panose="020B0503020204020204" pitchFamily="34" charset="-122"/>
          </a:endParaRPr>
        </a:p>
      </dsp:txBody>
      <dsp:txXfrm>
        <a:off x="5976659" y="1041232"/>
        <a:ext cx="2314552" cy="978224"/>
      </dsp:txXfrm>
    </dsp:sp>
    <dsp:sp modelId="{E861D98B-370E-42D3-8AD2-C204370EC24B}">
      <dsp:nvSpPr>
        <dsp:cNvPr id="0" name=""/>
        <dsp:cNvSpPr/>
      </dsp:nvSpPr>
      <dsp:spPr>
        <a:xfrm>
          <a:off x="5522095" y="1467336"/>
          <a:ext cx="419239" cy="0"/>
        </a:xfrm>
        <a:prstGeom prst="line">
          <a:avLst/>
        </a:prstGeom>
        <a:solidFill>
          <a:schemeClr val="accent1">
            <a:hueOff val="0"/>
            <a:satOff val="0"/>
            <a:lumOff val="0"/>
            <a:alphaOff val="0"/>
          </a:schemeClr>
        </a:solidFill>
        <a:ln w="28575" cap="flat" cmpd="sng" algn="ctr">
          <a:solidFill>
            <a:scrgbClr r="0" g="0" b="0"/>
          </a:solidFill>
          <a:prstDash val="dash"/>
        </a:ln>
        <a:effectLst/>
      </dsp:spPr>
      <dsp:style>
        <a:lnRef idx="2">
          <a:scrgbClr r="0" g="0" b="0"/>
        </a:lnRef>
        <a:fillRef idx="1">
          <a:scrgbClr r="0" g="0" b="0"/>
        </a:fillRef>
        <a:effectRef idx="0">
          <a:scrgbClr r="0" g="0" b="0"/>
        </a:effectRef>
        <a:fontRef idx="minor"/>
      </dsp:style>
    </dsp:sp>
    <dsp:sp modelId="{8C208BEF-E962-4156-9153-C1625B1354D4}">
      <dsp:nvSpPr>
        <dsp:cNvPr id="0" name=""/>
        <dsp:cNvSpPr/>
      </dsp:nvSpPr>
      <dsp:spPr>
        <a:xfrm rot="5400000">
          <a:off x="3955090" y="1697750"/>
          <a:ext cx="1796355" cy="1334298"/>
        </a:xfrm>
        <a:prstGeom prst="line">
          <a:avLst/>
        </a:prstGeom>
        <a:solidFill>
          <a:schemeClr val="accent1">
            <a:hueOff val="0"/>
            <a:satOff val="0"/>
            <a:lumOff val="0"/>
            <a:alphaOff val="0"/>
          </a:schemeClr>
        </a:solidFill>
        <a:ln w="28575" cap="flat" cmpd="sng" algn="ctr">
          <a:solidFill>
            <a:scrgbClr r="0" g="0" b="0"/>
          </a:solidFill>
          <a:prstDash val="dash"/>
        </a:ln>
        <a:effectLst/>
      </dsp:spPr>
      <dsp:style>
        <a:lnRef idx="2">
          <a:scrgbClr r="0" g="0" b="0"/>
        </a:lnRef>
        <a:fillRef idx="1">
          <a:scrgbClr r="0" g="0" b="0"/>
        </a:fillRef>
        <a:effectRef idx="0">
          <a:scrgbClr r="0" g="0" b="0"/>
        </a:effectRef>
        <a:fontRef idx="minor"/>
      </dsp:style>
    </dsp:sp>
    <dsp:sp modelId="{348DACE4-F388-49B1-B269-4AD3246451DE}">
      <dsp:nvSpPr>
        <dsp:cNvPr id="0" name=""/>
        <dsp:cNvSpPr/>
      </dsp:nvSpPr>
      <dsp:spPr>
        <a:xfrm>
          <a:off x="6036375" y="2008031"/>
          <a:ext cx="4341455" cy="978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a:lnSpc>
              <a:spcPct val="90000"/>
            </a:lnSpc>
            <a:spcBef>
              <a:spcPct val="0"/>
            </a:spcBef>
            <a:spcAft>
              <a:spcPct val="35000"/>
            </a:spcAft>
          </a:pPr>
          <a:r>
            <a:rPr lang="zh-CN" altLang="en-US" sz="2400" b="1" kern="1200" dirty="0" smtClean="0">
              <a:latin typeface="微软雅黑" panose="020B0503020204020204" pitchFamily="34" charset="-122"/>
              <a:ea typeface="微软雅黑" panose="020B0503020204020204" pitchFamily="34" charset="-122"/>
            </a:rPr>
            <a:t>可行性原则（可操作原则）</a:t>
          </a:r>
          <a:endParaRPr lang="zh-CN" altLang="en-US" sz="2400" b="1" kern="1200" dirty="0">
            <a:latin typeface="微软雅黑" panose="020B0503020204020204" pitchFamily="34" charset="-122"/>
            <a:ea typeface="微软雅黑" panose="020B0503020204020204" pitchFamily="34" charset="-122"/>
          </a:endParaRPr>
        </a:p>
      </dsp:txBody>
      <dsp:txXfrm>
        <a:off x="6036375" y="2008031"/>
        <a:ext cx="4341455" cy="978224"/>
      </dsp:txXfrm>
    </dsp:sp>
    <dsp:sp modelId="{7BD0853B-B6A0-418A-8070-07A918D2AF2B}">
      <dsp:nvSpPr>
        <dsp:cNvPr id="0" name=""/>
        <dsp:cNvSpPr/>
      </dsp:nvSpPr>
      <dsp:spPr>
        <a:xfrm>
          <a:off x="5522095" y="2445561"/>
          <a:ext cx="419239" cy="0"/>
        </a:xfrm>
        <a:prstGeom prst="line">
          <a:avLst/>
        </a:prstGeom>
        <a:solidFill>
          <a:schemeClr val="accent1">
            <a:hueOff val="0"/>
            <a:satOff val="0"/>
            <a:lumOff val="0"/>
            <a:alphaOff val="0"/>
          </a:schemeClr>
        </a:solidFill>
        <a:ln w="28575" cap="flat" cmpd="sng" algn="ctr">
          <a:solidFill>
            <a:scrgbClr r="0" g="0" b="0"/>
          </a:solidFill>
          <a:prstDash val="dash"/>
        </a:ln>
        <a:effectLst/>
      </dsp:spPr>
      <dsp:style>
        <a:lnRef idx="2">
          <a:scrgbClr r="0" g="0" b="0"/>
        </a:lnRef>
        <a:fillRef idx="1">
          <a:scrgbClr r="0" g="0" b="0"/>
        </a:fillRef>
        <a:effectRef idx="0">
          <a:scrgbClr r="0" g="0" b="0"/>
        </a:effectRef>
        <a:fontRef idx="minor"/>
      </dsp:style>
    </dsp:sp>
    <dsp:sp modelId="{417C266D-0AED-4B85-874A-B8F2EF0E3740}">
      <dsp:nvSpPr>
        <dsp:cNvPr id="0" name=""/>
        <dsp:cNvSpPr/>
      </dsp:nvSpPr>
      <dsp:spPr>
        <a:xfrm rot="5400000">
          <a:off x="4450519" y="2659932"/>
          <a:ext cx="1283430" cy="853570"/>
        </a:xfrm>
        <a:prstGeom prst="line">
          <a:avLst/>
        </a:prstGeom>
        <a:solidFill>
          <a:schemeClr val="accent1">
            <a:hueOff val="0"/>
            <a:satOff val="0"/>
            <a:lumOff val="0"/>
            <a:alphaOff val="0"/>
          </a:schemeClr>
        </a:solidFill>
        <a:ln w="28575" cap="flat" cmpd="sng" algn="ctr">
          <a:solidFill>
            <a:scrgbClr r="0" g="0" b="0"/>
          </a:solidFill>
          <a:prstDash val="dash"/>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C6E49-A119-4CA7-91CF-CB385584F624}">
      <dsp:nvSpPr>
        <dsp:cNvPr id="0" name=""/>
        <dsp:cNvSpPr/>
      </dsp:nvSpPr>
      <dsp:spPr>
        <a:xfrm>
          <a:off x="4494" y="1831253"/>
          <a:ext cx="1586303" cy="5822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mn-ea"/>
              <a:ea typeface="+mn-ea"/>
            </a:rPr>
            <a:t>学生国际化</a:t>
          </a:r>
          <a:endParaRPr lang="zh-CN" altLang="en-US" sz="2000" kern="1200" dirty="0">
            <a:latin typeface="+mn-ea"/>
            <a:ea typeface="+mn-ea"/>
          </a:endParaRPr>
        </a:p>
      </dsp:txBody>
      <dsp:txXfrm>
        <a:off x="21548" y="1848307"/>
        <a:ext cx="1552195" cy="548148"/>
      </dsp:txXfrm>
    </dsp:sp>
    <dsp:sp modelId="{CBC551B3-3914-4E02-A3D2-AC4829C2FFE2}">
      <dsp:nvSpPr>
        <dsp:cNvPr id="0" name=""/>
        <dsp:cNvSpPr/>
      </dsp:nvSpPr>
      <dsp:spPr>
        <a:xfrm rot="16838591">
          <a:off x="1041677" y="1454079"/>
          <a:ext cx="1347025" cy="12753"/>
        </a:xfrm>
        <a:custGeom>
          <a:avLst/>
          <a:gdLst/>
          <a:ahLst/>
          <a:cxnLst/>
          <a:rect l="0" t="0" r="0" b="0"/>
          <a:pathLst>
            <a:path>
              <a:moveTo>
                <a:pt x="0" y="6376"/>
              </a:moveTo>
              <a:lnTo>
                <a:pt x="1347025" y="637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1681514" y="1426780"/>
        <a:ext cx="67351" cy="67351"/>
      </dsp:txXfrm>
    </dsp:sp>
    <dsp:sp modelId="{C6DCADE4-CA4D-42D9-A464-9FF10C75D85C}">
      <dsp:nvSpPr>
        <dsp:cNvPr id="0" name=""/>
        <dsp:cNvSpPr/>
      </dsp:nvSpPr>
      <dsp:spPr>
        <a:xfrm>
          <a:off x="1839582" y="643039"/>
          <a:ext cx="1197414" cy="31098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mn-ea"/>
              <a:ea typeface="+mn-ea"/>
            </a:rPr>
            <a:t>来华留学生</a:t>
          </a:r>
          <a:endParaRPr lang="zh-CN" altLang="en-US" sz="1600" kern="1200" dirty="0">
            <a:latin typeface="+mn-ea"/>
            <a:ea typeface="+mn-ea"/>
          </a:endParaRPr>
        </a:p>
      </dsp:txBody>
      <dsp:txXfrm>
        <a:off x="1848690" y="652147"/>
        <a:ext cx="1179198" cy="292765"/>
      </dsp:txXfrm>
    </dsp:sp>
    <dsp:sp modelId="{597198A5-88C4-45FB-901D-D46E90F996C1}">
      <dsp:nvSpPr>
        <dsp:cNvPr id="0" name=""/>
        <dsp:cNvSpPr/>
      </dsp:nvSpPr>
      <dsp:spPr>
        <a:xfrm rot="18289469">
          <a:off x="2943564" y="613339"/>
          <a:ext cx="435651" cy="12753"/>
        </a:xfrm>
        <a:custGeom>
          <a:avLst/>
          <a:gdLst/>
          <a:ahLst/>
          <a:cxnLst/>
          <a:rect l="0" t="0" r="0" b="0"/>
          <a:pathLst>
            <a:path>
              <a:moveTo>
                <a:pt x="0" y="6376"/>
              </a:moveTo>
              <a:lnTo>
                <a:pt x="435651" y="63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3150498" y="608824"/>
        <a:ext cx="21782" cy="21782"/>
      </dsp:txXfrm>
    </dsp:sp>
    <dsp:sp modelId="{16CCCF5B-4D58-4F89-BA88-C1DA7F29FF72}">
      <dsp:nvSpPr>
        <dsp:cNvPr id="0" name=""/>
        <dsp:cNvSpPr/>
      </dsp:nvSpPr>
      <dsp:spPr>
        <a:xfrm>
          <a:off x="3285782" y="285410"/>
          <a:ext cx="2459818" cy="310981"/>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mn-ea"/>
              <a:ea typeface="+mn-ea"/>
            </a:rPr>
            <a:t>来华留学生占在校生比例</a:t>
          </a:r>
          <a:endParaRPr lang="zh-CN" altLang="en-US" sz="1600" kern="1200" dirty="0">
            <a:latin typeface="+mn-ea"/>
            <a:ea typeface="+mn-ea"/>
          </a:endParaRPr>
        </a:p>
      </dsp:txBody>
      <dsp:txXfrm>
        <a:off x="3294890" y="294518"/>
        <a:ext cx="2441602" cy="292765"/>
      </dsp:txXfrm>
    </dsp:sp>
    <dsp:sp modelId="{96C38CEC-7DD3-43FB-8A5E-BCF283EC44A3}">
      <dsp:nvSpPr>
        <dsp:cNvPr id="0" name=""/>
        <dsp:cNvSpPr/>
      </dsp:nvSpPr>
      <dsp:spPr>
        <a:xfrm>
          <a:off x="3036997" y="792153"/>
          <a:ext cx="248785" cy="12753"/>
        </a:xfrm>
        <a:custGeom>
          <a:avLst/>
          <a:gdLst/>
          <a:ahLst/>
          <a:cxnLst/>
          <a:rect l="0" t="0" r="0" b="0"/>
          <a:pathLst>
            <a:path>
              <a:moveTo>
                <a:pt x="0" y="6376"/>
              </a:moveTo>
              <a:lnTo>
                <a:pt x="248785" y="63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3155170" y="792310"/>
        <a:ext cx="12439" cy="12439"/>
      </dsp:txXfrm>
    </dsp:sp>
    <dsp:sp modelId="{4878098D-E1DF-4B93-B620-FC062D384076}">
      <dsp:nvSpPr>
        <dsp:cNvPr id="0" name=""/>
        <dsp:cNvSpPr/>
      </dsp:nvSpPr>
      <dsp:spPr>
        <a:xfrm>
          <a:off x="3285782" y="643039"/>
          <a:ext cx="1389439" cy="310981"/>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mn-ea"/>
              <a:ea typeface="+mn-ea"/>
            </a:rPr>
            <a:t>层次及人数</a:t>
          </a:r>
          <a:endParaRPr lang="zh-CN" altLang="en-US" sz="1600" kern="1200" dirty="0">
            <a:latin typeface="+mn-ea"/>
            <a:ea typeface="+mn-ea"/>
          </a:endParaRPr>
        </a:p>
      </dsp:txBody>
      <dsp:txXfrm>
        <a:off x="3294890" y="652147"/>
        <a:ext cx="1371223" cy="292765"/>
      </dsp:txXfrm>
    </dsp:sp>
    <dsp:sp modelId="{BB02FEEF-5B37-428B-B340-FD4B75991B8F}">
      <dsp:nvSpPr>
        <dsp:cNvPr id="0" name=""/>
        <dsp:cNvSpPr/>
      </dsp:nvSpPr>
      <dsp:spPr>
        <a:xfrm rot="3310531">
          <a:off x="2943564" y="970967"/>
          <a:ext cx="435651" cy="12753"/>
        </a:xfrm>
        <a:custGeom>
          <a:avLst/>
          <a:gdLst/>
          <a:ahLst/>
          <a:cxnLst/>
          <a:rect l="0" t="0" r="0" b="0"/>
          <a:pathLst>
            <a:path>
              <a:moveTo>
                <a:pt x="0" y="6376"/>
              </a:moveTo>
              <a:lnTo>
                <a:pt x="435651" y="63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3150498" y="966453"/>
        <a:ext cx="21782" cy="21782"/>
      </dsp:txXfrm>
    </dsp:sp>
    <dsp:sp modelId="{21C62D77-D374-405E-8FF4-8DDC1AF2AA20}">
      <dsp:nvSpPr>
        <dsp:cNvPr id="0" name=""/>
        <dsp:cNvSpPr/>
      </dsp:nvSpPr>
      <dsp:spPr>
        <a:xfrm>
          <a:off x="3285782" y="1000667"/>
          <a:ext cx="1373225" cy="310981"/>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mn-ea"/>
              <a:ea typeface="+mn-ea"/>
            </a:rPr>
            <a:t>专业及人数</a:t>
          </a:r>
          <a:endParaRPr lang="zh-CN" altLang="en-US" sz="1600" kern="1200" dirty="0">
            <a:latin typeface="+mn-ea"/>
            <a:ea typeface="+mn-ea"/>
          </a:endParaRPr>
        </a:p>
      </dsp:txBody>
      <dsp:txXfrm>
        <a:off x="3294890" y="1009775"/>
        <a:ext cx="1355009" cy="292765"/>
      </dsp:txXfrm>
    </dsp:sp>
    <dsp:sp modelId="{27022EBD-A313-4496-9E36-879134D75682}">
      <dsp:nvSpPr>
        <dsp:cNvPr id="0" name=""/>
        <dsp:cNvSpPr/>
      </dsp:nvSpPr>
      <dsp:spPr>
        <a:xfrm rot="20629611">
          <a:off x="1585672" y="2079929"/>
          <a:ext cx="259036" cy="12753"/>
        </a:xfrm>
        <a:custGeom>
          <a:avLst/>
          <a:gdLst/>
          <a:ahLst/>
          <a:cxnLst/>
          <a:rect l="0" t="0" r="0" b="0"/>
          <a:pathLst>
            <a:path>
              <a:moveTo>
                <a:pt x="0" y="6376"/>
              </a:moveTo>
              <a:lnTo>
                <a:pt x="259036" y="637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1708714" y="2079830"/>
        <a:ext cx="12951" cy="12951"/>
      </dsp:txXfrm>
    </dsp:sp>
    <dsp:sp modelId="{71FE6320-2F46-4AAC-BCAC-9688D3DA2851}">
      <dsp:nvSpPr>
        <dsp:cNvPr id="0" name=""/>
        <dsp:cNvSpPr/>
      </dsp:nvSpPr>
      <dsp:spPr>
        <a:xfrm>
          <a:off x="1839582" y="1894739"/>
          <a:ext cx="995308" cy="31098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mn-ea"/>
              <a:ea typeface="+mn-ea"/>
            </a:rPr>
            <a:t>派出学生</a:t>
          </a:r>
          <a:endParaRPr lang="zh-CN" altLang="en-US" sz="1600" kern="1200" dirty="0">
            <a:latin typeface="+mn-ea"/>
            <a:ea typeface="+mn-ea"/>
          </a:endParaRPr>
        </a:p>
      </dsp:txBody>
      <dsp:txXfrm>
        <a:off x="1848690" y="1903847"/>
        <a:ext cx="977092" cy="292765"/>
      </dsp:txXfrm>
    </dsp:sp>
    <dsp:sp modelId="{9DAB901B-C817-463D-B5C4-BE4A7CAD15CE}">
      <dsp:nvSpPr>
        <dsp:cNvPr id="0" name=""/>
        <dsp:cNvSpPr/>
      </dsp:nvSpPr>
      <dsp:spPr>
        <a:xfrm rot="17692822">
          <a:off x="2663621" y="1775631"/>
          <a:ext cx="591324" cy="12753"/>
        </a:xfrm>
        <a:custGeom>
          <a:avLst/>
          <a:gdLst/>
          <a:ahLst/>
          <a:cxnLst/>
          <a:rect l="0" t="0" r="0" b="0"/>
          <a:pathLst>
            <a:path>
              <a:moveTo>
                <a:pt x="0" y="6376"/>
              </a:moveTo>
              <a:lnTo>
                <a:pt x="591324" y="63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2944500" y="1767225"/>
        <a:ext cx="29566" cy="29566"/>
      </dsp:txXfrm>
    </dsp:sp>
    <dsp:sp modelId="{525C302D-77B8-45B7-961C-DCBA03A0718F}">
      <dsp:nvSpPr>
        <dsp:cNvPr id="0" name=""/>
        <dsp:cNvSpPr/>
      </dsp:nvSpPr>
      <dsp:spPr>
        <a:xfrm>
          <a:off x="3083675" y="1358296"/>
          <a:ext cx="5127167" cy="310981"/>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mn-ea"/>
              <a:ea typeface="+mn-ea"/>
            </a:rPr>
            <a:t>到国外学习、交流、工作实践的</a:t>
          </a:r>
          <a:r>
            <a:rPr lang="zh-CN" altLang="en-US" sz="1600" kern="1200" smtClean="0">
              <a:latin typeface="+mn-ea"/>
              <a:ea typeface="+mn-ea"/>
            </a:rPr>
            <a:t>学生数（一学期以上）</a:t>
          </a:r>
          <a:endParaRPr lang="zh-CN" altLang="en-US" sz="1600" kern="1200" dirty="0">
            <a:latin typeface="+mn-ea"/>
            <a:ea typeface="+mn-ea"/>
          </a:endParaRPr>
        </a:p>
      </dsp:txBody>
      <dsp:txXfrm>
        <a:off x="3092783" y="1367404"/>
        <a:ext cx="5108951" cy="292765"/>
      </dsp:txXfrm>
    </dsp:sp>
    <dsp:sp modelId="{7C476E79-F084-4132-B2FB-7E6077982F9E}">
      <dsp:nvSpPr>
        <dsp:cNvPr id="0" name=""/>
        <dsp:cNvSpPr/>
      </dsp:nvSpPr>
      <dsp:spPr>
        <a:xfrm rot="19457599">
          <a:off x="2806093" y="1954445"/>
          <a:ext cx="306379" cy="12753"/>
        </a:xfrm>
        <a:custGeom>
          <a:avLst/>
          <a:gdLst/>
          <a:ahLst/>
          <a:cxnLst/>
          <a:rect l="0" t="0" r="0" b="0"/>
          <a:pathLst>
            <a:path>
              <a:moveTo>
                <a:pt x="0" y="6376"/>
              </a:moveTo>
              <a:lnTo>
                <a:pt x="306379" y="63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2951623" y="1953163"/>
        <a:ext cx="15318" cy="15318"/>
      </dsp:txXfrm>
    </dsp:sp>
    <dsp:sp modelId="{811C4F78-A819-4580-8AE5-949DD76DC82C}">
      <dsp:nvSpPr>
        <dsp:cNvPr id="0" name=""/>
        <dsp:cNvSpPr/>
      </dsp:nvSpPr>
      <dsp:spPr>
        <a:xfrm>
          <a:off x="3083675" y="1715924"/>
          <a:ext cx="1748853" cy="310981"/>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mn-ea"/>
              <a:ea typeface="+mn-ea"/>
            </a:rPr>
            <a:t>参加国际比赛人数</a:t>
          </a:r>
          <a:endParaRPr lang="zh-CN" altLang="en-US" sz="1600" kern="1200" dirty="0">
            <a:latin typeface="+mn-ea"/>
            <a:ea typeface="+mn-ea"/>
          </a:endParaRPr>
        </a:p>
      </dsp:txBody>
      <dsp:txXfrm>
        <a:off x="3092783" y="1725032"/>
        <a:ext cx="1730637" cy="292765"/>
      </dsp:txXfrm>
    </dsp:sp>
    <dsp:sp modelId="{D61F8DB2-01E1-4A52-8571-12F4F1ECF21D}">
      <dsp:nvSpPr>
        <dsp:cNvPr id="0" name=""/>
        <dsp:cNvSpPr/>
      </dsp:nvSpPr>
      <dsp:spPr>
        <a:xfrm rot="2142401">
          <a:off x="2806093" y="2133260"/>
          <a:ext cx="306379" cy="12753"/>
        </a:xfrm>
        <a:custGeom>
          <a:avLst/>
          <a:gdLst/>
          <a:ahLst/>
          <a:cxnLst/>
          <a:rect l="0" t="0" r="0" b="0"/>
          <a:pathLst>
            <a:path>
              <a:moveTo>
                <a:pt x="0" y="6376"/>
              </a:moveTo>
              <a:lnTo>
                <a:pt x="306379" y="63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2951623" y="2131977"/>
        <a:ext cx="15318" cy="15318"/>
      </dsp:txXfrm>
    </dsp:sp>
    <dsp:sp modelId="{C1BA6000-E5C8-4DD0-9A68-E814685DD1EE}">
      <dsp:nvSpPr>
        <dsp:cNvPr id="0" name=""/>
        <dsp:cNvSpPr/>
      </dsp:nvSpPr>
      <dsp:spPr>
        <a:xfrm>
          <a:off x="3083675" y="2073553"/>
          <a:ext cx="1794517" cy="310981"/>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mn-ea"/>
              <a:ea typeface="+mn-ea"/>
            </a:rPr>
            <a:t>参加国际会议人数</a:t>
          </a:r>
          <a:endParaRPr lang="zh-CN" altLang="en-US" sz="1600" kern="1200" dirty="0">
            <a:latin typeface="+mn-ea"/>
            <a:ea typeface="+mn-ea"/>
          </a:endParaRPr>
        </a:p>
      </dsp:txBody>
      <dsp:txXfrm>
        <a:off x="3092783" y="2082661"/>
        <a:ext cx="1776301" cy="292765"/>
      </dsp:txXfrm>
    </dsp:sp>
    <dsp:sp modelId="{D8E30DCE-9EDB-4643-B162-1A59505B7EED}">
      <dsp:nvSpPr>
        <dsp:cNvPr id="0" name=""/>
        <dsp:cNvSpPr/>
      </dsp:nvSpPr>
      <dsp:spPr>
        <a:xfrm rot="3907178">
          <a:off x="2663621" y="2312074"/>
          <a:ext cx="591324" cy="12753"/>
        </a:xfrm>
        <a:custGeom>
          <a:avLst/>
          <a:gdLst/>
          <a:ahLst/>
          <a:cxnLst/>
          <a:rect l="0" t="0" r="0" b="0"/>
          <a:pathLst>
            <a:path>
              <a:moveTo>
                <a:pt x="0" y="6376"/>
              </a:moveTo>
              <a:lnTo>
                <a:pt x="591324" y="63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2944500" y="2303668"/>
        <a:ext cx="29566" cy="29566"/>
      </dsp:txXfrm>
    </dsp:sp>
    <dsp:sp modelId="{2CA11DF2-1BE8-460B-8281-6CE86A0BC085}">
      <dsp:nvSpPr>
        <dsp:cNvPr id="0" name=""/>
        <dsp:cNvSpPr/>
      </dsp:nvSpPr>
      <dsp:spPr>
        <a:xfrm>
          <a:off x="3083675" y="2431181"/>
          <a:ext cx="1874072" cy="310981"/>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mn-ea"/>
              <a:ea typeface="+mn-ea"/>
            </a:rPr>
            <a:t>学生层次及人数体现</a:t>
          </a:r>
          <a:endParaRPr lang="zh-CN" altLang="en-US" sz="1600" kern="1200" dirty="0">
            <a:latin typeface="+mn-ea"/>
            <a:ea typeface="+mn-ea"/>
          </a:endParaRPr>
        </a:p>
      </dsp:txBody>
      <dsp:txXfrm>
        <a:off x="3092783" y="2440289"/>
        <a:ext cx="1855856" cy="292765"/>
      </dsp:txXfrm>
    </dsp:sp>
    <dsp:sp modelId="{0E738B3B-3197-4B0A-9F45-CC433EE9DA95}">
      <dsp:nvSpPr>
        <dsp:cNvPr id="0" name=""/>
        <dsp:cNvSpPr/>
      </dsp:nvSpPr>
      <dsp:spPr>
        <a:xfrm rot="4761409">
          <a:off x="1041677" y="2777931"/>
          <a:ext cx="1347025" cy="12753"/>
        </a:xfrm>
        <a:custGeom>
          <a:avLst/>
          <a:gdLst/>
          <a:ahLst/>
          <a:cxnLst/>
          <a:rect l="0" t="0" r="0" b="0"/>
          <a:pathLst>
            <a:path>
              <a:moveTo>
                <a:pt x="0" y="6376"/>
              </a:moveTo>
              <a:lnTo>
                <a:pt x="1347025" y="637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1681514" y="2750632"/>
        <a:ext cx="67351" cy="67351"/>
      </dsp:txXfrm>
    </dsp:sp>
    <dsp:sp modelId="{1C57FD4A-F9D0-478A-B827-0BE0334303DD}">
      <dsp:nvSpPr>
        <dsp:cNvPr id="0" name=""/>
        <dsp:cNvSpPr/>
      </dsp:nvSpPr>
      <dsp:spPr>
        <a:xfrm>
          <a:off x="1839582" y="3290743"/>
          <a:ext cx="1224345" cy="31098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mn-ea"/>
              <a:ea typeface="+mn-ea"/>
            </a:rPr>
            <a:t>就业国际化</a:t>
          </a:r>
          <a:endParaRPr lang="zh-CN" altLang="en-US" sz="1600" kern="1200" dirty="0">
            <a:latin typeface="+mn-ea"/>
            <a:ea typeface="+mn-ea"/>
          </a:endParaRPr>
        </a:p>
      </dsp:txBody>
      <dsp:txXfrm>
        <a:off x="1848690" y="3299851"/>
        <a:ext cx="1206129" cy="292765"/>
      </dsp:txXfrm>
    </dsp:sp>
    <dsp:sp modelId="{44268F7B-6187-44F0-9B99-4C6ABDD69AA2}">
      <dsp:nvSpPr>
        <dsp:cNvPr id="0" name=""/>
        <dsp:cNvSpPr/>
      </dsp:nvSpPr>
      <dsp:spPr>
        <a:xfrm rot="17814784">
          <a:off x="2913504" y="3194804"/>
          <a:ext cx="549633" cy="12753"/>
        </a:xfrm>
        <a:custGeom>
          <a:avLst/>
          <a:gdLst/>
          <a:ahLst/>
          <a:cxnLst/>
          <a:rect l="0" t="0" r="0" b="0"/>
          <a:pathLst>
            <a:path>
              <a:moveTo>
                <a:pt x="0" y="6376"/>
              </a:moveTo>
              <a:lnTo>
                <a:pt x="549633" y="63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3174580" y="3187440"/>
        <a:ext cx="27481" cy="27481"/>
      </dsp:txXfrm>
    </dsp:sp>
    <dsp:sp modelId="{CDE91F23-595C-4E41-9641-78B6474EAD5A}">
      <dsp:nvSpPr>
        <dsp:cNvPr id="0" name=""/>
        <dsp:cNvSpPr/>
      </dsp:nvSpPr>
      <dsp:spPr>
        <a:xfrm flipH="1">
          <a:off x="3312713" y="2788810"/>
          <a:ext cx="3657133" cy="33463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mn-ea"/>
              <a:ea typeface="+mn-ea"/>
            </a:rPr>
            <a:t>应届毕业生海外升学人数及比例</a:t>
          </a:r>
          <a:endParaRPr lang="zh-CN" altLang="en-US" sz="1600" kern="1200" dirty="0">
            <a:latin typeface="+mn-ea"/>
            <a:ea typeface="+mn-ea"/>
          </a:endParaRPr>
        </a:p>
      </dsp:txBody>
      <dsp:txXfrm>
        <a:off x="3322514" y="2798611"/>
        <a:ext cx="3637531" cy="315035"/>
      </dsp:txXfrm>
    </dsp:sp>
    <dsp:sp modelId="{883C9EEB-14E2-4182-9970-FD5836D488F2}">
      <dsp:nvSpPr>
        <dsp:cNvPr id="0" name=""/>
        <dsp:cNvSpPr/>
      </dsp:nvSpPr>
      <dsp:spPr>
        <a:xfrm rot="163320">
          <a:off x="3063788" y="3445771"/>
          <a:ext cx="249066" cy="12753"/>
        </a:xfrm>
        <a:custGeom>
          <a:avLst/>
          <a:gdLst/>
          <a:ahLst/>
          <a:cxnLst/>
          <a:rect l="0" t="0" r="0" b="0"/>
          <a:pathLst>
            <a:path>
              <a:moveTo>
                <a:pt x="0" y="6376"/>
              </a:moveTo>
              <a:lnTo>
                <a:pt x="249066" y="63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3182094" y="3445921"/>
        <a:ext cx="12453" cy="12453"/>
      </dsp:txXfrm>
    </dsp:sp>
    <dsp:sp modelId="{37EC3D20-0A03-44FA-8446-D0E504F80266}">
      <dsp:nvSpPr>
        <dsp:cNvPr id="0" name=""/>
        <dsp:cNvSpPr/>
      </dsp:nvSpPr>
      <dsp:spPr>
        <a:xfrm>
          <a:off x="3312713" y="3170095"/>
          <a:ext cx="4890056" cy="57593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latin typeface="+mn-ea"/>
              <a:ea typeface="+mn-ea"/>
            </a:rPr>
            <a:t>应届毕业生在全球</a:t>
          </a:r>
          <a:r>
            <a:rPr lang="en-US" sz="1600" kern="1200" dirty="0" smtClean="0">
              <a:latin typeface="+mn-ea"/>
              <a:ea typeface="+mn-ea"/>
            </a:rPr>
            <a:t>500</a:t>
          </a:r>
          <a:r>
            <a:rPr lang="zh-CN" sz="1600" kern="1200" dirty="0" smtClean="0">
              <a:latin typeface="+mn-ea"/>
              <a:ea typeface="+mn-ea"/>
            </a:rPr>
            <a:t>强企业就业数及占应届毕业生</a:t>
          </a:r>
          <a:endParaRPr lang="en-US" altLang="zh-CN" sz="1600" kern="1200" dirty="0" smtClean="0">
            <a:latin typeface="+mn-ea"/>
            <a:ea typeface="+mn-ea"/>
          </a:endParaRPr>
        </a:p>
        <a:p>
          <a:pPr lvl="0" algn="ctr" defTabSz="711200">
            <a:lnSpc>
              <a:spcPct val="90000"/>
            </a:lnSpc>
            <a:spcBef>
              <a:spcPct val="0"/>
            </a:spcBef>
            <a:spcAft>
              <a:spcPct val="35000"/>
            </a:spcAft>
          </a:pPr>
          <a:r>
            <a:rPr lang="zh-CN" sz="1600" kern="1200" dirty="0" smtClean="0">
              <a:latin typeface="+mn-ea"/>
              <a:ea typeface="+mn-ea"/>
            </a:rPr>
            <a:t>比例</a:t>
          </a:r>
          <a:endParaRPr lang="zh-CN" altLang="en-US" sz="1600" kern="1200" dirty="0">
            <a:latin typeface="+mn-ea"/>
            <a:ea typeface="+mn-ea"/>
          </a:endParaRPr>
        </a:p>
      </dsp:txBody>
      <dsp:txXfrm>
        <a:off x="3329582" y="3186964"/>
        <a:ext cx="4856318" cy="542196"/>
      </dsp:txXfrm>
    </dsp:sp>
    <dsp:sp modelId="{57D2C535-A641-413F-8BE1-5288E98C97B5}">
      <dsp:nvSpPr>
        <dsp:cNvPr id="0" name=""/>
        <dsp:cNvSpPr/>
      </dsp:nvSpPr>
      <dsp:spPr>
        <a:xfrm rot="3818071">
          <a:off x="2908218" y="3690823"/>
          <a:ext cx="560206" cy="12753"/>
        </a:xfrm>
        <a:custGeom>
          <a:avLst/>
          <a:gdLst/>
          <a:ahLst/>
          <a:cxnLst/>
          <a:rect l="0" t="0" r="0" b="0"/>
          <a:pathLst>
            <a:path>
              <a:moveTo>
                <a:pt x="0" y="6376"/>
              </a:moveTo>
              <a:lnTo>
                <a:pt x="560206" y="63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3174316" y="3683195"/>
        <a:ext cx="28010" cy="28010"/>
      </dsp:txXfrm>
    </dsp:sp>
    <dsp:sp modelId="{2C076667-90CB-4EB5-B230-FA1C6CC01EAE}">
      <dsp:nvSpPr>
        <dsp:cNvPr id="0" name=""/>
        <dsp:cNvSpPr/>
      </dsp:nvSpPr>
      <dsp:spPr>
        <a:xfrm>
          <a:off x="3312713" y="3792676"/>
          <a:ext cx="3627018" cy="310981"/>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mn-ea"/>
              <a:ea typeface="+mn-ea"/>
            </a:rPr>
            <a:t>海外校友会数</a:t>
          </a:r>
          <a:endParaRPr lang="zh-CN" altLang="en-US" sz="1600" kern="1200" dirty="0">
            <a:latin typeface="+mn-ea"/>
            <a:ea typeface="+mn-ea"/>
          </a:endParaRPr>
        </a:p>
      </dsp:txBody>
      <dsp:txXfrm>
        <a:off x="3321821" y="3801784"/>
        <a:ext cx="3608802" cy="2927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C6E49-A119-4CA7-91CF-CB385584F624}">
      <dsp:nvSpPr>
        <dsp:cNvPr id="0" name=""/>
        <dsp:cNvSpPr/>
      </dsp:nvSpPr>
      <dsp:spPr>
        <a:xfrm>
          <a:off x="7585" y="1791073"/>
          <a:ext cx="1585108" cy="581817"/>
        </a:xfrm>
        <a:prstGeom prst="roundRect">
          <a:avLst>
            <a:gd name="adj" fmla="val 10000"/>
          </a:avLst>
        </a:prstGeom>
        <a:solidFill>
          <a:schemeClr val="accent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sz="2000" b="1" kern="1200" dirty="0" smtClean="0"/>
            <a:t>教师</a:t>
          </a:r>
          <a:r>
            <a:rPr lang="zh-CN" altLang="en-US" sz="2000" b="1" kern="1200" dirty="0" smtClean="0">
              <a:latin typeface="+mn-ea"/>
              <a:ea typeface="+mn-ea"/>
            </a:rPr>
            <a:t>国际化</a:t>
          </a:r>
          <a:endParaRPr lang="zh-CN" altLang="en-US" sz="2000" kern="1200" dirty="0">
            <a:latin typeface="+mn-ea"/>
            <a:ea typeface="+mn-ea"/>
          </a:endParaRPr>
        </a:p>
      </dsp:txBody>
      <dsp:txXfrm>
        <a:off x="24626" y="1808114"/>
        <a:ext cx="1551026" cy="547735"/>
      </dsp:txXfrm>
    </dsp:sp>
    <dsp:sp modelId="{CBC551B3-3914-4E02-A3D2-AC4829C2FFE2}">
      <dsp:nvSpPr>
        <dsp:cNvPr id="0" name=""/>
        <dsp:cNvSpPr/>
      </dsp:nvSpPr>
      <dsp:spPr>
        <a:xfrm rot="17085772">
          <a:off x="1229200" y="1603410"/>
          <a:ext cx="975585" cy="13763"/>
        </a:xfrm>
        <a:custGeom>
          <a:avLst/>
          <a:gdLst/>
          <a:ahLst/>
          <a:cxnLst/>
          <a:rect l="0" t="0" r="0" b="0"/>
          <a:pathLst>
            <a:path>
              <a:moveTo>
                <a:pt x="0" y="6881"/>
              </a:moveTo>
              <a:lnTo>
                <a:pt x="975585" y="68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1692603" y="1585902"/>
        <a:ext cx="48779" cy="48779"/>
      </dsp:txXfrm>
    </dsp:sp>
    <dsp:sp modelId="{C6DCADE4-CA4D-42D9-A464-9FF10C75D85C}">
      <dsp:nvSpPr>
        <dsp:cNvPr id="0" name=""/>
        <dsp:cNvSpPr/>
      </dsp:nvSpPr>
      <dsp:spPr>
        <a:xfrm>
          <a:off x="1841291" y="983228"/>
          <a:ext cx="1196512" cy="310747"/>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教师交流</a:t>
          </a:r>
          <a:endParaRPr lang="zh-CN" altLang="en-US" sz="1600" kern="1200" dirty="0">
            <a:latin typeface="+mn-ea"/>
            <a:ea typeface="+mn-ea"/>
          </a:endParaRPr>
        </a:p>
      </dsp:txBody>
      <dsp:txXfrm>
        <a:off x="1850392" y="992329"/>
        <a:ext cx="1178310" cy="292545"/>
      </dsp:txXfrm>
    </dsp:sp>
    <dsp:sp modelId="{597198A5-88C4-45FB-901D-D46E90F996C1}">
      <dsp:nvSpPr>
        <dsp:cNvPr id="0" name=""/>
        <dsp:cNvSpPr/>
      </dsp:nvSpPr>
      <dsp:spPr>
        <a:xfrm rot="18289469">
          <a:off x="2944441" y="953041"/>
          <a:ext cx="435323" cy="13763"/>
        </a:xfrm>
        <a:custGeom>
          <a:avLst/>
          <a:gdLst/>
          <a:ahLst/>
          <a:cxnLst/>
          <a:rect l="0" t="0" r="0" b="0"/>
          <a:pathLst>
            <a:path>
              <a:moveTo>
                <a:pt x="0" y="6881"/>
              </a:moveTo>
              <a:lnTo>
                <a:pt x="435323" y="68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3151220" y="949039"/>
        <a:ext cx="21766" cy="21766"/>
      </dsp:txXfrm>
    </dsp:sp>
    <dsp:sp modelId="{16CCCF5B-4D58-4F89-BA88-C1DA7F29FF72}">
      <dsp:nvSpPr>
        <dsp:cNvPr id="0" name=""/>
        <dsp:cNvSpPr/>
      </dsp:nvSpPr>
      <dsp:spPr>
        <a:xfrm>
          <a:off x="3286401" y="625869"/>
          <a:ext cx="2457965" cy="3107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出国参加国际会议人数</a:t>
          </a:r>
          <a:endParaRPr lang="zh-CN" altLang="en-US" sz="1600" kern="1200" dirty="0">
            <a:latin typeface="+mn-ea"/>
            <a:ea typeface="+mn-ea"/>
          </a:endParaRPr>
        </a:p>
      </dsp:txBody>
      <dsp:txXfrm>
        <a:off x="3295502" y="634970"/>
        <a:ext cx="2439763" cy="292545"/>
      </dsp:txXfrm>
    </dsp:sp>
    <dsp:sp modelId="{96C38CEC-7DD3-43FB-8A5E-BCF283EC44A3}">
      <dsp:nvSpPr>
        <dsp:cNvPr id="0" name=""/>
        <dsp:cNvSpPr/>
      </dsp:nvSpPr>
      <dsp:spPr>
        <a:xfrm>
          <a:off x="3037804" y="1131720"/>
          <a:ext cx="248597" cy="13763"/>
        </a:xfrm>
        <a:custGeom>
          <a:avLst/>
          <a:gdLst/>
          <a:ahLst/>
          <a:cxnLst/>
          <a:rect l="0" t="0" r="0" b="0"/>
          <a:pathLst>
            <a:path>
              <a:moveTo>
                <a:pt x="0" y="6881"/>
              </a:moveTo>
              <a:lnTo>
                <a:pt x="248597" y="68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3155888" y="1132387"/>
        <a:ext cx="12429" cy="12429"/>
      </dsp:txXfrm>
    </dsp:sp>
    <dsp:sp modelId="{4878098D-E1DF-4B93-B620-FC062D384076}">
      <dsp:nvSpPr>
        <dsp:cNvPr id="0" name=""/>
        <dsp:cNvSpPr/>
      </dsp:nvSpPr>
      <dsp:spPr>
        <a:xfrm>
          <a:off x="3286401" y="983228"/>
          <a:ext cx="2325879" cy="3107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国外讲学、进修人数</a:t>
          </a:r>
          <a:endParaRPr lang="zh-CN" altLang="en-US" sz="1600" kern="1200" dirty="0">
            <a:latin typeface="+mn-ea"/>
            <a:ea typeface="+mn-ea"/>
          </a:endParaRPr>
        </a:p>
      </dsp:txBody>
      <dsp:txXfrm>
        <a:off x="3295502" y="992329"/>
        <a:ext cx="2307677" cy="292545"/>
      </dsp:txXfrm>
    </dsp:sp>
    <dsp:sp modelId="{BB02FEEF-5B37-428B-B340-FD4B75991B8F}">
      <dsp:nvSpPr>
        <dsp:cNvPr id="0" name=""/>
        <dsp:cNvSpPr/>
      </dsp:nvSpPr>
      <dsp:spPr>
        <a:xfrm rot="3310531">
          <a:off x="2944441" y="1310400"/>
          <a:ext cx="435323" cy="13763"/>
        </a:xfrm>
        <a:custGeom>
          <a:avLst/>
          <a:gdLst/>
          <a:ahLst/>
          <a:cxnLst/>
          <a:rect l="0" t="0" r="0" b="0"/>
          <a:pathLst>
            <a:path>
              <a:moveTo>
                <a:pt x="0" y="6881"/>
              </a:moveTo>
              <a:lnTo>
                <a:pt x="435323" y="68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3151220" y="1306398"/>
        <a:ext cx="21766" cy="21766"/>
      </dsp:txXfrm>
    </dsp:sp>
    <dsp:sp modelId="{21C62D77-D374-405E-8FF4-8DDC1AF2AA20}">
      <dsp:nvSpPr>
        <dsp:cNvPr id="0" name=""/>
        <dsp:cNvSpPr/>
      </dsp:nvSpPr>
      <dsp:spPr>
        <a:xfrm>
          <a:off x="3286401" y="1340587"/>
          <a:ext cx="2484956" cy="3107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国外合作研究人数</a:t>
          </a:r>
          <a:endParaRPr lang="zh-CN" altLang="en-US" sz="1600" kern="1200" dirty="0">
            <a:latin typeface="+mn-ea"/>
            <a:ea typeface="+mn-ea"/>
          </a:endParaRPr>
        </a:p>
      </dsp:txBody>
      <dsp:txXfrm>
        <a:off x="3295502" y="1349688"/>
        <a:ext cx="2466754" cy="292545"/>
      </dsp:txXfrm>
    </dsp:sp>
    <dsp:sp modelId="{27022EBD-A313-4496-9E36-879134D75682}">
      <dsp:nvSpPr>
        <dsp:cNvPr id="0" name=""/>
        <dsp:cNvSpPr/>
      </dsp:nvSpPr>
      <dsp:spPr>
        <a:xfrm rot="3774729">
          <a:off x="1444022" y="2318128"/>
          <a:ext cx="545941" cy="13763"/>
        </a:xfrm>
        <a:custGeom>
          <a:avLst/>
          <a:gdLst/>
          <a:ahLst/>
          <a:cxnLst/>
          <a:rect l="0" t="0" r="0" b="0"/>
          <a:pathLst>
            <a:path>
              <a:moveTo>
                <a:pt x="0" y="6881"/>
              </a:moveTo>
              <a:lnTo>
                <a:pt x="545941" y="68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1703344" y="2311361"/>
        <a:ext cx="27297" cy="27297"/>
      </dsp:txXfrm>
    </dsp:sp>
    <dsp:sp modelId="{71FE6320-2F46-4AAC-BCAC-9688D3DA2851}">
      <dsp:nvSpPr>
        <dsp:cNvPr id="0" name=""/>
        <dsp:cNvSpPr/>
      </dsp:nvSpPr>
      <dsp:spPr>
        <a:xfrm>
          <a:off x="1841291" y="2312700"/>
          <a:ext cx="994558" cy="510675"/>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教师队伍构成</a:t>
          </a:r>
          <a:endParaRPr lang="zh-CN" altLang="en-US" sz="1600" kern="1200" dirty="0">
            <a:latin typeface="+mn-ea"/>
            <a:ea typeface="+mn-ea"/>
          </a:endParaRPr>
        </a:p>
      </dsp:txBody>
      <dsp:txXfrm>
        <a:off x="1856248" y="2327657"/>
        <a:ext cx="964644" cy="480761"/>
      </dsp:txXfrm>
    </dsp:sp>
    <dsp:sp modelId="{9DAB901B-C817-463D-B5C4-BE4A7CAD15CE}">
      <dsp:nvSpPr>
        <dsp:cNvPr id="0" name=""/>
        <dsp:cNvSpPr/>
      </dsp:nvSpPr>
      <dsp:spPr>
        <a:xfrm rot="17350740">
          <a:off x="2581789" y="2203797"/>
          <a:ext cx="756718" cy="13763"/>
        </a:xfrm>
        <a:custGeom>
          <a:avLst/>
          <a:gdLst/>
          <a:ahLst/>
          <a:cxnLst/>
          <a:rect l="0" t="0" r="0" b="0"/>
          <a:pathLst>
            <a:path>
              <a:moveTo>
                <a:pt x="0" y="6881"/>
              </a:moveTo>
              <a:lnTo>
                <a:pt x="756718" y="68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2941230" y="2191761"/>
        <a:ext cx="37835" cy="37835"/>
      </dsp:txXfrm>
    </dsp:sp>
    <dsp:sp modelId="{525C302D-77B8-45B7-961C-DCBA03A0718F}">
      <dsp:nvSpPr>
        <dsp:cNvPr id="0" name=""/>
        <dsp:cNvSpPr/>
      </dsp:nvSpPr>
      <dsp:spPr>
        <a:xfrm>
          <a:off x="3084447" y="1697946"/>
          <a:ext cx="5123304" cy="3107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smtClean="0"/>
            <a:t>外籍教师（半年以上）占</a:t>
          </a:r>
          <a:r>
            <a:rPr lang="zh-CN" sz="1600" kern="1200" dirty="0" smtClean="0"/>
            <a:t>学校专任教师的比例</a:t>
          </a:r>
          <a:endParaRPr lang="zh-CN" altLang="en-US" sz="1600" kern="1200" dirty="0">
            <a:latin typeface="+mn-ea"/>
            <a:ea typeface="+mn-ea"/>
          </a:endParaRPr>
        </a:p>
      </dsp:txBody>
      <dsp:txXfrm>
        <a:off x="3093548" y="1707047"/>
        <a:ext cx="5105102" cy="292545"/>
      </dsp:txXfrm>
    </dsp:sp>
    <dsp:sp modelId="{7C476E79-F084-4132-B2FB-7E6077982F9E}">
      <dsp:nvSpPr>
        <dsp:cNvPr id="0" name=""/>
        <dsp:cNvSpPr/>
      </dsp:nvSpPr>
      <dsp:spPr>
        <a:xfrm rot="18289469">
          <a:off x="2742487" y="2382477"/>
          <a:ext cx="435323" cy="13763"/>
        </a:xfrm>
        <a:custGeom>
          <a:avLst/>
          <a:gdLst/>
          <a:ahLst/>
          <a:cxnLst/>
          <a:rect l="0" t="0" r="0" b="0"/>
          <a:pathLst>
            <a:path>
              <a:moveTo>
                <a:pt x="0" y="6881"/>
              </a:moveTo>
              <a:lnTo>
                <a:pt x="435323" y="68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2949265" y="2378475"/>
        <a:ext cx="21766" cy="21766"/>
      </dsp:txXfrm>
    </dsp:sp>
    <dsp:sp modelId="{811C4F78-A819-4580-8AE5-949DD76DC82C}">
      <dsp:nvSpPr>
        <dsp:cNvPr id="0" name=""/>
        <dsp:cNvSpPr/>
      </dsp:nvSpPr>
      <dsp:spPr>
        <a:xfrm>
          <a:off x="3084447" y="2055306"/>
          <a:ext cx="3227903" cy="3107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聘请海外名誉教授、客座教授人数</a:t>
          </a:r>
          <a:endParaRPr lang="zh-CN" altLang="en-US" sz="1600" kern="1200" dirty="0">
            <a:latin typeface="+mn-ea"/>
            <a:ea typeface="+mn-ea"/>
          </a:endParaRPr>
        </a:p>
      </dsp:txBody>
      <dsp:txXfrm>
        <a:off x="3093548" y="2064407"/>
        <a:ext cx="3209701" cy="292545"/>
      </dsp:txXfrm>
    </dsp:sp>
    <dsp:sp modelId="{D61F8DB2-01E1-4A52-8571-12F4F1ECF21D}">
      <dsp:nvSpPr>
        <dsp:cNvPr id="0" name=""/>
        <dsp:cNvSpPr/>
      </dsp:nvSpPr>
      <dsp:spPr>
        <a:xfrm>
          <a:off x="2835849" y="2561156"/>
          <a:ext cx="248597" cy="13763"/>
        </a:xfrm>
        <a:custGeom>
          <a:avLst/>
          <a:gdLst/>
          <a:ahLst/>
          <a:cxnLst/>
          <a:rect l="0" t="0" r="0" b="0"/>
          <a:pathLst>
            <a:path>
              <a:moveTo>
                <a:pt x="0" y="6881"/>
              </a:moveTo>
              <a:lnTo>
                <a:pt x="248597" y="68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2953933" y="2561823"/>
        <a:ext cx="12429" cy="12429"/>
      </dsp:txXfrm>
    </dsp:sp>
    <dsp:sp modelId="{C1BA6000-E5C8-4DD0-9A68-E814685DD1EE}">
      <dsp:nvSpPr>
        <dsp:cNvPr id="0" name=""/>
        <dsp:cNvSpPr/>
      </dsp:nvSpPr>
      <dsp:spPr>
        <a:xfrm>
          <a:off x="3084447" y="2412665"/>
          <a:ext cx="3182273" cy="3107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国外获得学位的教师人数</a:t>
          </a:r>
          <a:endParaRPr lang="zh-CN" altLang="en-US" sz="1600" kern="1200" dirty="0">
            <a:latin typeface="+mn-ea"/>
            <a:ea typeface="+mn-ea"/>
          </a:endParaRPr>
        </a:p>
      </dsp:txBody>
      <dsp:txXfrm>
        <a:off x="3093548" y="2421766"/>
        <a:ext cx="3164071" cy="292545"/>
      </dsp:txXfrm>
    </dsp:sp>
    <dsp:sp modelId="{D8E30DCE-9EDB-4643-B162-1A59505B7EED}">
      <dsp:nvSpPr>
        <dsp:cNvPr id="0" name=""/>
        <dsp:cNvSpPr/>
      </dsp:nvSpPr>
      <dsp:spPr>
        <a:xfrm rot="3310531">
          <a:off x="2742487" y="2739836"/>
          <a:ext cx="435323" cy="13763"/>
        </a:xfrm>
        <a:custGeom>
          <a:avLst/>
          <a:gdLst/>
          <a:ahLst/>
          <a:cxnLst/>
          <a:rect l="0" t="0" r="0" b="0"/>
          <a:pathLst>
            <a:path>
              <a:moveTo>
                <a:pt x="0" y="6881"/>
              </a:moveTo>
              <a:lnTo>
                <a:pt x="435323" y="68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2949265" y="2735835"/>
        <a:ext cx="21766" cy="21766"/>
      </dsp:txXfrm>
    </dsp:sp>
    <dsp:sp modelId="{2CA11DF2-1BE8-460B-8281-6CE86A0BC085}">
      <dsp:nvSpPr>
        <dsp:cNvPr id="0" name=""/>
        <dsp:cNvSpPr/>
      </dsp:nvSpPr>
      <dsp:spPr>
        <a:xfrm>
          <a:off x="3084447" y="2770024"/>
          <a:ext cx="3531403" cy="3107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国际组织、国际刊物认知人数</a:t>
          </a:r>
          <a:endParaRPr lang="zh-CN" altLang="en-US" sz="1600" kern="1200" dirty="0">
            <a:latin typeface="+mn-ea"/>
            <a:ea typeface="+mn-ea"/>
          </a:endParaRPr>
        </a:p>
      </dsp:txBody>
      <dsp:txXfrm>
        <a:off x="3093548" y="2779125"/>
        <a:ext cx="3513201" cy="292545"/>
      </dsp:txXfrm>
    </dsp:sp>
    <dsp:sp modelId="{3A1A90ED-15A9-4A89-B37F-46854353E645}">
      <dsp:nvSpPr>
        <dsp:cNvPr id="0" name=""/>
        <dsp:cNvSpPr/>
      </dsp:nvSpPr>
      <dsp:spPr>
        <a:xfrm rot="4249260">
          <a:off x="2581789" y="2918515"/>
          <a:ext cx="756718" cy="13763"/>
        </a:xfrm>
        <a:custGeom>
          <a:avLst/>
          <a:gdLst/>
          <a:ahLst/>
          <a:cxnLst/>
          <a:rect l="0" t="0" r="0" b="0"/>
          <a:pathLst>
            <a:path>
              <a:moveTo>
                <a:pt x="0" y="6881"/>
              </a:moveTo>
              <a:lnTo>
                <a:pt x="756718" y="68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941230" y="2906479"/>
        <a:ext cx="37835" cy="37835"/>
      </dsp:txXfrm>
    </dsp:sp>
    <dsp:sp modelId="{A44ED63C-FDEF-4B1B-9710-AE18BE7A05F4}">
      <dsp:nvSpPr>
        <dsp:cNvPr id="0" name=""/>
        <dsp:cNvSpPr/>
      </dsp:nvSpPr>
      <dsp:spPr>
        <a:xfrm>
          <a:off x="3084447" y="3127383"/>
          <a:ext cx="4782570" cy="3107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sz="1800" kern="1200" dirty="0" smtClean="0"/>
            <a:t>国外学习</a:t>
          </a:r>
          <a:r>
            <a:rPr lang="zh-CN" sz="1800" kern="1200" smtClean="0"/>
            <a:t>、工作（一年以上）经历</a:t>
          </a:r>
          <a:r>
            <a:rPr lang="zh-CN" sz="1800" kern="1200" dirty="0" smtClean="0"/>
            <a:t>的人数</a:t>
          </a:r>
          <a:endParaRPr lang="zh-CN" altLang="en-US" sz="1800" kern="1200" dirty="0"/>
        </a:p>
      </dsp:txBody>
      <dsp:txXfrm>
        <a:off x="3093548" y="3136484"/>
        <a:ext cx="4764368" cy="292545"/>
      </dsp:txXfrm>
    </dsp:sp>
    <dsp:sp modelId="{0E738B3B-3197-4B0A-9F45-CC433EE9DA95}">
      <dsp:nvSpPr>
        <dsp:cNvPr id="0" name=""/>
        <dsp:cNvSpPr/>
      </dsp:nvSpPr>
      <dsp:spPr>
        <a:xfrm rot="4761235">
          <a:off x="851018" y="2969184"/>
          <a:ext cx="1819485" cy="13763"/>
        </a:xfrm>
        <a:custGeom>
          <a:avLst/>
          <a:gdLst/>
          <a:ahLst/>
          <a:cxnLst/>
          <a:rect l="0" t="0" r="0" b="0"/>
          <a:pathLst>
            <a:path>
              <a:moveTo>
                <a:pt x="0" y="6881"/>
              </a:moveTo>
              <a:lnTo>
                <a:pt x="1819485" y="68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1715274" y="2930578"/>
        <a:ext cx="90974" cy="90974"/>
      </dsp:txXfrm>
    </dsp:sp>
    <dsp:sp modelId="{1C57FD4A-F9D0-478A-B827-0BE0334303DD}">
      <dsp:nvSpPr>
        <dsp:cNvPr id="0" name=""/>
        <dsp:cNvSpPr/>
      </dsp:nvSpPr>
      <dsp:spPr>
        <a:xfrm>
          <a:off x="1928828" y="3714775"/>
          <a:ext cx="1223423" cy="310747"/>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晋升</a:t>
          </a:r>
          <a:endParaRPr lang="zh-CN" altLang="en-US" sz="1600" kern="1200" dirty="0">
            <a:latin typeface="+mn-ea"/>
            <a:ea typeface="+mn-ea"/>
          </a:endParaRPr>
        </a:p>
      </dsp:txBody>
      <dsp:txXfrm>
        <a:off x="1937929" y="3723876"/>
        <a:ext cx="1205221" cy="2925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C6E49-A119-4CA7-91CF-CB385584F624}">
      <dsp:nvSpPr>
        <dsp:cNvPr id="0" name=""/>
        <dsp:cNvSpPr/>
      </dsp:nvSpPr>
      <dsp:spPr>
        <a:xfrm>
          <a:off x="4660" y="1714432"/>
          <a:ext cx="1456175" cy="534492"/>
        </a:xfrm>
        <a:prstGeom prst="roundRect">
          <a:avLst>
            <a:gd name="adj" fmla="val 10000"/>
          </a:avLst>
        </a:prstGeom>
        <a:solidFill>
          <a:schemeClr val="accent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sz="2000" b="1" kern="1200" dirty="0" smtClean="0"/>
            <a:t>教</a:t>
          </a:r>
          <a:r>
            <a:rPr lang="zh-CN" altLang="en-US" sz="2000" b="1" kern="1200" dirty="0" smtClean="0"/>
            <a:t>学</a:t>
          </a:r>
          <a:r>
            <a:rPr lang="zh-CN" altLang="en-US" sz="2000" b="1" kern="1200" dirty="0" smtClean="0">
              <a:latin typeface="+mn-ea"/>
              <a:ea typeface="+mn-ea"/>
            </a:rPr>
            <a:t>国际化</a:t>
          </a:r>
          <a:endParaRPr lang="zh-CN" altLang="en-US" sz="2000" kern="1200" dirty="0">
            <a:latin typeface="+mn-ea"/>
            <a:ea typeface="+mn-ea"/>
          </a:endParaRPr>
        </a:p>
      </dsp:txBody>
      <dsp:txXfrm>
        <a:off x="20315" y="1730087"/>
        <a:ext cx="1424865" cy="503182"/>
      </dsp:txXfrm>
    </dsp:sp>
    <dsp:sp modelId="{CBC551B3-3914-4E02-A3D2-AC4829C2FFE2}">
      <dsp:nvSpPr>
        <dsp:cNvPr id="0" name=""/>
        <dsp:cNvSpPr/>
      </dsp:nvSpPr>
      <dsp:spPr>
        <a:xfrm rot="17505570">
          <a:off x="1267000" y="1689279"/>
          <a:ext cx="616049" cy="12643"/>
        </a:xfrm>
        <a:custGeom>
          <a:avLst/>
          <a:gdLst/>
          <a:ahLst/>
          <a:cxnLst/>
          <a:rect l="0" t="0" r="0" b="0"/>
          <a:pathLst>
            <a:path>
              <a:moveTo>
                <a:pt x="0" y="6321"/>
              </a:moveTo>
              <a:lnTo>
                <a:pt x="616049" y="63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1559623" y="1680199"/>
        <a:ext cx="30802" cy="30802"/>
      </dsp:txXfrm>
    </dsp:sp>
    <dsp:sp modelId="{C6DCADE4-CA4D-42D9-A464-9FF10C75D85C}">
      <dsp:nvSpPr>
        <dsp:cNvPr id="0" name=""/>
        <dsp:cNvSpPr/>
      </dsp:nvSpPr>
      <dsp:spPr>
        <a:xfrm>
          <a:off x="1689213" y="1214446"/>
          <a:ext cx="1099188" cy="390153"/>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课程</a:t>
          </a:r>
          <a:endParaRPr lang="zh-CN" altLang="en-US" sz="1600" kern="1200" dirty="0">
            <a:latin typeface="+mn-ea"/>
            <a:ea typeface="+mn-ea"/>
          </a:endParaRPr>
        </a:p>
      </dsp:txBody>
      <dsp:txXfrm>
        <a:off x="1700640" y="1225873"/>
        <a:ext cx="1076334" cy="367299"/>
      </dsp:txXfrm>
    </dsp:sp>
    <dsp:sp modelId="{597198A5-88C4-45FB-901D-D46E90F996C1}">
      <dsp:nvSpPr>
        <dsp:cNvPr id="0" name=""/>
        <dsp:cNvSpPr/>
      </dsp:nvSpPr>
      <dsp:spPr>
        <a:xfrm rot="17863418">
          <a:off x="2627201" y="1136377"/>
          <a:ext cx="602854" cy="12643"/>
        </a:xfrm>
        <a:custGeom>
          <a:avLst/>
          <a:gdLst/>
          <a:ahLst/>
          <a:cxnLst/>
          <a:rect l="0" t="0" r="0" b="0"/>
          <a:pathLst>
            <a:path>
              <a:moveTo>
                <a:pt x="0" y="6321"/>
              </a:moveTo>
              <a:lnTo>
                <a:pt x="602854" y="63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2913556" y="1127628"/>
        <a:ext cx="30142" cy="30142"/>
      </dsp:txXfrm>
    </dsp:sp>
    <dsp:sp modelId="{16CCCF5B-4D58-4F89-BA88-C1DA7F29FF72}">
      <dsp:nvSpPr>
        <dsp:cNvPr id="0" name=""/>
        <dsp:cNvSpPr/>
      </dsp:nvSpPr>
      <dsp:spPr>
        <a:xfrm>
          <a:off x="3068854" y="733140"/>
          <a:ext cx="3910460" cy="28547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非语言类专业使用外语授课课程数</a:t>
          </a:r>
          <a:endParaRPr lang="zh-CN" altLang="en-US" sz="1600" kern="1200" dirty="0">
            <a:latin typeface="+mn-ea"/>
            <a:ea typeface="+mn-ea"/>
          </a:endParaRPr>
        </a:p>
      </dsp:txBody>
      <dsp:txXfrm>
        <a:off x="3077215" y="741501"/>
        <a:ext cx="3893738" cy="268748"/>
      </dsp:txXfrm>
    </dsp:sp>
    <dsp:sp modelId="{96C38CEC-7DD3-43FB-8A5E-BCF283EC44A3}">
      <dsp:nvSpPr>
        <dsp:cNvPr id="0" name=""/>
        <dsp:cNvSpPr/>
      </dsp:nvSpPr>
      <dsp:spPr>
        <a:xfrm rot="7376">
          <a:off x="2788401" y="1403574"/>
          <a:ext cx="347253" cy="12643"/>
        </a:xfrm>
        <a:custGeom>
          <a:avLst/>
          <a:gdLst/>
          <a:ahLst/>
          <a:cxnLst/>
          <a:rect l="0" t="0" r="0" b="0"/>
          <a:pathLst>
            <a:path>
              <a:moveTo>
                <a:pt x="0" y="6321"/>
              </a:moveTo>
              <a:lnTo>
                <a:pt x="347253" y="63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2953347" y="1401214"/>
        <a:ext cx="17362" cy="17362"/>
      </dsp:txXfrm>
    </dsp:sp>
    <dsp:sp modelId="{4878098D-E1DF-4B93-B620-FC062D384076}">
      <dsp:nvSpPr>
        <dsp:cNvPr id="0" name=""/>
        <dsp:cNvSpPr/>
      </dsp:nvSpPr>
      <dsp:spPr>
        <a:xfrm>
          <a:off x="3135654" y="1267533"/>
          <a:ext cx="2136692" cy="28547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通过国际认证专业数</a:t>
          </a:r>
          <a:endParaRPr lang="zh-CN" altLang="en-US" sz="1600" kern="1200" dirty="0">
            <a:latin typeface="+mn-ea"/>
            <a:ea typeface="+mn-ea"/>
          </a:endParaRPr>
        </a:p>
      </dsp:txBody>
      <dsp:txXfrm>
        <a:off x="3144015" y="1275894"/>
        <a:ext cx="2119970" cy="268748"/>
      </dsp:txXfrm>
    </dsp:sp>
    <dsp:sp modelId="{BB02FEEF-5B37-428B-B340-FD4B75991B8F}">
      <dsp:nvSpPr>
        <dsp:cNvPr id="0" name=""/>
        <dsp:cNvSpPr/>
      </dsp:nvSpPr>
      <dsp:spPr>
        <a:xfrm rot="3304079">
          <a:off x="2683736" y="1603971"/>
          <a:ext cx="489784" cy="12643"/>
        </a:xfrm>
        <a:custGeom>
          <a:avLst/>
          <a:gdLst/>
          <a:ahLst/>
          <a:cxnLst/>
          <a:rect l="0" t="0" r="0" b="0"/>
          <a:pathLst>
            <a:path>
              <a:moveTo>
                <a:pt x="0" y="6321"/>
              </a:moveTo>
              <a:lnTo>
                <a:pt x="489784" y="63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2916383" y="1598049"/>
        <a:ext cx="24489" cy="24489"/>
      </dsp:txXfrm>
    </dsp:sp>
    <dsp:sp modelId="{21C62D77-D374-405E-8FF4-8DDC1AF2AA20}">
      <dsp:nvSpPr>
        <dsp:cNvPr id="0" name=""/>
        <dsp:cNvSpPr/>
      </dsp:nvSpPr>
      <dsp:spPr>
        <a:xfrm>
          <a:off x="3068854" y="1668328"/>
          <a:ext cx="2282831" cy="28547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MOOC</a:t>
          </a:r>
          <a:r>
            <a:rPr lang="zh-CN" sz="1600" kern="1200" dirty="0" smtClean="0"/>
            <a:t>课程数</a:t>
          </a:r>
          <a:endParaRPr lang="zh-CN" altLang="en-US" sz="1600" kern="1200" dirty="0">
            <a:latin typeface="+mn-ea"/>
            <a:ea typeface="+mn-ea"/>
          </a:endParaRPr>
        </a:p>
      </dsp:txBody>
      <dsp:txXfrm>
        <a:off x="3077215" y="1676689"/>
        <a:ext cx="2266109" cy="268748"/>
      </dsp:txXfrm>
    </dsp:sp>
    <dsp:sp modelId="{27022EBD-A313-4496-9E36-879134D75682}">
      <dsp:nvSpPr>
        <dsp:cNvPr id="0" name=""/>
        <dsp:cNvSpPr/>
      </dsp:nvSpPr>
      <dsp:spPr>
        <a:xfrm rot="4448908">
          <a:off x="1187764" y="2336760"/>
          <a:ext cx="751381" cy="12643"/>
        </a:xfrm>
        <a:custGeom>
          <a:avLst/>
          <a:gdLst/>
          <a:ahLst/>
          <a:cxnLst/>
          <a:rect l="0" t="0" r="0" b="0"/>
          <a:pathLst>
            <a:path>
              <a:moveTo>
                <a:pt x="0" y="6321"/>
              </a:moveTo>
              <a:lnTo>
                <a:pt x="751381" y="63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1544670" y="2324298"/>
        <a:ext cx="37569" cy="37569"/>
      </dsp:txXfrm>
    </dsp:sp>
    <dsp:sp modelId="{71FE6320-2F46-4AAC-BCAC-9688D3DA2851}">
      <dsp:nvSpPr>
        <dsp:cNvPr id="0" name=""/>
        <dsp:cNvSpPr/>
      </dsp:nvSpPr>
      <dsp:spPr>
        <a:xfrm>
          <a:off x="1666073" y="2480013"/>
          <a:ext cx="1586510" cy="448945"/>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中外合作办学</a:t>
          </a:r>
          <a:endParaRPr lang="zh-CN" altLang="en-US" sz="1600" kern="1200" dirty="0">
            <a:latin typeface="+mn-ea"/>
            <a:ea typeface="+mn-ea"/>
          </a:endParaRPr>
        </a:p>
      </dsp:txBody>
      <dsp:txXfrm>
        <a:off x="1679222" y="2493162"/>
        <a:ext cx="1560212" cy="422647"/>
      </dsp:txXfrm>
    </dsp:sp>
    <dsp:sp modelId="{9DAB901B-C817-463D-B5C4-BE4A7CAD15CE}">
      <dsp:nvSpPr>
        <dsp:cNvPr id="0" name=""/>
        <dsp:cNvSpPr/>
      </dsp:nvSpPr>
      <dsp:spPr>
        <a:xfrm rot="18330535">
          <a:off x="3160145" y="2518649"/>
          <a:ext cx="441054" cy="12643"/>
        </a:xfrm>
        <a:custGeom>
          <a:avLst/>
          <a:gdLst/>
          <a:ahLst/>
          <a:cxnLst/>
          <a:rect l="0" t="0" r="0" b="0"/>
          <a:pathLst>
            <a:path>
              <a:moveTo>
                <a:pt x="0" y="6321"/>
              </a:moveTo>
              <a:lnTo>
                <a:pt x="441054" y="63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3369646" y="2513945"/>
        <a:ext cx="22052" cy="22052"/>
      </dsp:txXfrm>
    </dsp:sp>
    <dsp:sp modelId="{525C302D-77B8-45B7-961C-DCBA03A0718F}">
      <dsp:nvSpPr>
        <dsp:cNvPr id="0" name=""/>
        <dsp:cNvSpPr/>
      </dsp:nvSpPr>
      <dsp:spPr>
        <a:xfrm>
          <a:off x="3508761" y="2202721"/>
          <a:ext cx="4706576" cy="28547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机构数</a:t>
          </a:r>
          <a:r>
            <a:rPr lang="zh-CN" altLang="en-US" sz="1600" kern="1200" dirty="0" smtClean="0"/>
            <a:t>：</a:t>
          </a:r>
          <a:r>
            <a:rPr lang="zh-CN" sz="1600" kern="1200" dirty="0" smtClean="0"/>
            <a:t>中外合作办学机构与国外分校数</a:t>
          </a:r>
          <a:endParaRPr lang="zh-CN" altLang="en-US" sz="1600" kern="1200" dirty="0">
            <a:latin typeface="+mn-ea"/>
            <a:ea typeface="+mn-ea"/>
          </a:endParaRPr>
        </a:p>
      </dsp:txBody>
      <dsp:txXfrm>
        <a:off x="3517122" y="2211082"/>
        <a:ext cx="4689854" cy="268748"/>
      </dsp:txXfrm>
    </dsp:sp>
    <dsp:sp modelId="{7C476E79-F084-4132-B2FB-7E6077982F9E}">
      <dsp:nvSpPr>
        <dsp:cNvPr id="0" name=""/>
        <dsp:cNvSpPr/>
      </dsp:nvSpPr>
      <dsp:spPr>
        <a:xfrm rot="273834">
          <a:off x="3251911" y="2715020"/>
          <a:ext cx="423663" cy="12643"/>
        </a:xfrm>
        <a:custGeom>
          <a:avLst/>
          <a:gdLst/>
          <a:ahLst/>
          <a:cxnLst/>
          <a:rect l="0" t="0" r="0" b="0"/>
          <a:pathLst>
            <a:path>
              <a:moveTo>
                <a:pt x="0" y="6321"/>
              </a:moveTo>
              <a:lnTo>
                <a:pt x="423663" y="63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3453152" y="2710750"/>
        <a:ext cx="21183" cy="21183"/>
      </dsp:txXfrm>
    </dsp:sp>
    <dsp:sp modelId="{811C4F78-A819-4580-8AE5-949DD76DC82C}">
      <dsp:nvSpPr>
        <dsp:cNvPr id="0" name=""/>
        <dsp:cNvSpPr/>
      </dsp:nvSpPr>
      <dsp:spPr>
        <a:xfrm>
          <a:off x="3674903" y="2603517"/>
          <a:ext cx="3490361" cy="2693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项目数</a:t>
          </a:r>
          <a:r>
            <a:rPr lang="zh-CN" altLang="en-US" sz="1600" kern="1200" dirty="0" smtClean="0"/>
            <a:t>：</a:t>
          </a:r>
          <a:r>
            <a:rPr lang="zh-CN" sz="1600" kern="1200" dirty="0" smtClean="0"/>
            <a:t>本科、硕士及以上项目</a:t>
          </a:r>
          <a:r>
            <a:rPr lang="zh-CN" altLang="en-US" sz="1600" kern="1200" dirty="0" smtClean="0"/>
            <a:t>数</a:t>
          </a:r>
          <a:endParaRPr lang="zh-CN" altLang="en-US" sz="1600" kern="1200" dirty="0">
            <a:latin typeface="+mn-ea"/>
            <a:ea typeface="+mn-ea"/>
          </a:endParaRPr>
        </a:p>
      </dsp:txBody>
      <dsp:txXfrm>
        <a:off x="3682792" y="2611406"/>
        <a:ext cx="3474583" cy="253583"/>
      </dsp:txXfrm>
    </dsp:sp>
    <dsp:sp modelId="{D61F8DB2-01E1-4A52-8571-12F4F1ECF21D}">
      <dsp:nvSpPr>
        <dsp:cNvPr id="0" name=""/>
        <dsp:cNvSpPr/>
      </dsp:nvSpPr>
      <dsp:spPr>
        <a:xfrm rot="3813694">
          <a:off x="3072707" y="2988492"/>
          <a:ext cx="648477" cy="12643"/>
        </a:xfrm>
        <a:custGeom>
          <a:avLst/>
          <a:gdLst/>
          <a:ahLst/>
          <a:cxnLst/>
          <a:rect l="0" t="0" r="0" b="0"/>
          <a:pathLst>
            <a:path>
              <a:moveTo>
                <a:pt x="0" y="6321"/>
              </a:moveTo>
              <a:lnTo>
                <a:pt x="648477" y="63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3380734" y="2978602"/>
        <a:ext cx="32423" cy="32423"/>
      </dsp:txXfrm>
    </dsp:sp>
    <dsp:sp modelId="{C1BA6000-E5C8-4DD0-9A68-E814685DD1EE}">
      <dsp:nvSpPr>
        <dsp:cNvPr id="0" name=""/>
        <dsp:cNvSpPr/>
      </dsp:nvSpPr>
      <dsp:spPr>
        <a:xfrm>
          <a:off x="3541308" y="3004312"/>
          <a:ext cx="4565742" cy="56165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合同</a:t>
          </a:r>
          <a:r>
            <a:rPr lang="zh-CN" altLang="en-US" sz="1600" kern="1200" dirty="0" smtClean="0"/>
            <a:t>数：</a:t>
          </a:r>
          <a:r>
            <a:rPr lang="en-US" sz="1600" kern="1200" dirty="0" smtClean="0"/>
            <a:t>2010</a:t>
          </a:r>
          <a:r>
            <a:rPr lang="zh-CN" sz="1600" kern="1200" dirty="0" smtClean="0"/>
            <a:t>年致</a:t>
          </a:r>
          <a:r>
            <a:rPr lang="en-US" sz="1600" kern="1200" dirty="0" smtClean="0"/>
            <a:t>2014</a:t>
          </a:r>
          <a:r>
            <a:rPr lang="zh-CN" sz="1600" kern="1200" dirty="0" smtClean="0"/>
            <a:t>年期间在执行中的中外合</a:t>
          </a:r>
          <a:endParaRPr lang="en-US" altLang="zh-CN" sz="1600" kern="1200" dirty="0" smtClean="0"/>
        </a:p>
        <a:p>
          <a:pPr lvl="0" algn="ctr" defTabSz="711200">
            <a:lnSpc>
              <a:spcPct val="90000"/>
            </a:lnSpc>
            <a:spcBef>
              <a:spcPct val="0"/>
            </a:spcBef>
            <a:spcAft>
              <a:spcPct val="35000"/>
            </a:spcAft>
          </a:pPr>
          <a:r>
            <a:rPr lang="zh-CN" sz="1600" kern="1200" dirty="0" smtClean="0"/>
            <a:t>作办学的合同数</a:t>
          </a:r>
          <a:endParaRPr lang="zh-CN" altLang="en-US" sz="1600" kern="1200" dirty="0">
            <a:latin typeface="+mn-ea"/>
            <a:ea typeface="+mn-ea"/>
          </a:endParaRPr>
        </a:p>
      </dsp:txBody>
      <dsp:txXfrm>
        <a:off x="3557758" y="3020762"/>
        <a:ext cx="4532842" cy="528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C6E49-A119-4CA7-91CF-CB385584F624}">
      <dsp:nvSpPr>
        <dsp:cNvPr id="0" name=""/>
        <dsp:cNvSpPr/>
      </dsp:nvSpPr>
      <dsp:spPr>
        <a:xfrm>
          <a:off x="4949" y="1202612"/>
          <a:ext cx="1896352" cy="696060"/>
        </a:xfrm>
        <a:prstGeom prst="roundRect">
          <a:avLst>
            <a:gd name="adj" fmla="val 10000"/>
          </a:avLst>
        </a:prstGeom>
        <a:solidFill>
          <a:schemeClr val="accent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sz="2000" b="1" kern="1200" dirty="0" smtClean="0"/>
            <a:t>科研国际化</a:t>
          </a:r>
          <a:endParaRPr lang="zh-CN" altLang="en-US" sz="2000" kern="1200" dirty="0">
            <a:latin typeface="+mn-ea"/>
            <a:ea typeface="+mn-ea"/>
          </a:endParaRPr>
        </a:p>
      </dsp:txBody>
      <dsp:txXfrm>
        <a:off x="25336" y="1222999"/>
        <a:ext cx="1855578" cy="655286"/>
      </dsp:txXfrm>
    </dsp:sp>
    <dsp:sp modelId="{CBC551B3-3914-4E02-A3D2-AC4829C2FFE2}">
      <dsp:nvSpPr>
        <dsp:cNvPr id="0" name=""/>
        <dsp:cNvSpPr/>
      </dsp:nvSpPr>
      <dsp:spPr>
        <a:xfrm rot="17795327">
          <a:off x="1717767" y="1243069"/>
          <a:ext cx="664481" cy="20941"/>
        </a:xfrm>
        <a:custGeom>
          <a:avLst/>
          <a:gdLst/>
          <a:ahLst/>
          <a:cxnLst/>
          <a:rect l="0" t="0" r="0" b="0"/>
          <a:pathLst>
            <a:path>
              <a:moveTo>
                <a:pt x="0" y="10470"/>
              </a:moveTo>
              <a:lnTo>
                <a:pt x="664481" y="104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2033395" y="1236927"/>
        <a:ext cx="33224" cy="33224"/>
      </dsp:txXfrm>
    </dsp:sp>
    <dsp:sp modelId="{C6DCADE4-CA4D-42D9-A464-9FF10C75D85C}">
      <dsp:nvSpPr>
        <dsp:cNvPr id="0" name=""/>
        <dsp:cNvSpPr/>
      </dsp:nvSpPr>
      <dsp:spPr>
        <a:xfrm>
          <a:off x="2198713" y="770554"/>
          <a:ext cx="1431454" cy="371763"/>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研究</a:t>
          </a:r>
          <a:endParaRPr lang="zh-CN" altLang="en-US" sz="1600" kern="1200" dirty="0">
            <a:latin typeface="+mn-ea"/>
            <a:ea typeface="+mn-ea"/>
          </a:endParaRPr>
        </a:p>
      </dsp:txBody>
      <dsp:txXfrm>
        <a:off x="2209602" y="781443"/>
        <a:ext cx="1409676" cy="349985"/>
      </dsp:txXfrm>
    </dsp:sp>
    <dsp:sp modelId="{597198A5-88C4-45FB-901D-D46E90F996C1}">
      <dsp:nvSpPr>
        <dsp:cNvPr id="0" name=""/>
        <dsp:cNvSpPr/>
      </dsp:nvSpPr>
      <dsp:spPr>
        <a:xfrm rot="19820723">
          <a:off x="3601873" y="839083"/>
          <a:ext cx="432047" cy="20941"/>
        </a:xfrm>
        <a:custGeom>
          <a:avLst/>
          <a:gdLst/>
          <a:ahLst/>
          <a:cxnLst/>
          <a:rect l="0" t="0" r="0" b="0"/>
          <a:pathLst>
            <a:path>
              <a:moveTo>
                <a:pt x="0" y="10470"/>
              </a:moveTo>
              <a:lnTo>
                <a:pt x="432047" y="104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3807096" y="838752"/>
        <a:ext cx="21602" cy="21602"/>
      </dsp:txXfrm>
    </dsp:sp>
    <dsp:sp modelId="{16CCCF5B-4D58-4F89-BA88-C1DA7F29FF72}">
      <dsp:nvSpPr>
        <dsp:cNvPr id="0" name=""/>
        <dsp:cNvSpPr/>
      </dsp:nvSpPr>
      <dsp:spPr>
        <a:xfrm>
          <a:off x="4005627" y="556790"/>
          <a:ext cx="2940600" cy="37176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US" altLang="zh-CN" sz="1600" kern="1200" dirty="0" smtClean="0"/>
            <a:t>  </a:t>
          </a:r>
          <a:r>
            <a:rPr lang="zh-CN" sz="1600" kern="1200" dirty="0" smtClean="0"/>
            <a:t>国际合作项目数</a:t>
          </a:r>
          <a:endParaRPr lang="zh-CN" altLang="en-US" sz="1600" kern="1200" dirty="0">
            <a:latin typeface="+mn-ea"/>
            <a:ea typeface="+mn-ea"/>
          </a:endParaRPr>
        </a:p>
      </dsp:txBody>
      <dsp:txXfrm>
        <a:off x="4016516" y="567679"/>
        <a:ext cx="2918822" cy="349985"/>
      </dsp:txXfrm>
    </dsp:sp>
    <dsp:sp modelId="{96C38CEC-7DD3-43FB-8A5E-BCF283EC44A3}">
      <dsp:nvSpPr>
        <dsp:cNvPr id="0" name=""/>
        <dsp:cNvSpPr/>
      </dsp:nvSpPr>
      <dsp:spPr>
        <a:xfrm rot="1779277">
          <a:off x="3601873" y="1052847"/>
          <a:ext cx="432047" cy="20941"/>
        </a:xfrm>
        <a:custGeom>
          <a:avLst/>
          <a:gdLst/>
          <a:ahLst/>
          <a:cxnLst/>
          <a:rect l="0" t="0" r="0" b="0"/>
          <a:pathLst>
            <a:path>
              <a:moveTo>
                <a:pt x="0" y="10470"/>
              </a:moveTo>
              <a:lnTo>
                <a:pt x="432047" y="104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3807096" y="1052517"/>
        <a:ext cx="21602" cy="21602"/>
      </dsp:txXfrm>
    </dsp:sp>
    <dsp:sp modelId="{4878098D-E1DF-4B93-B620-FC062D384076}">
      <dsp:nvSpPr>
        <dsp:cNvPr id="0" name=""/>
        <dsp:cNvSpPr/>
      </dsp:nvSpPr>
      <dsp:spPr>
        <a:xfrm>
          <a:off x="4005627" y="984318"/>
          <a:ext cx="2782578" cy="37176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US" altLang="zh-CN" sz="1600" kern="1200" dirty="0" smtClean="0"/>
            <a:t>  </a:t>
          </a:r>
          <a:r>
            <a:rPr lang="zh-CN" sz="1600" kern="1200" dirty="0" smtClean="0"/>
            <a:t>来自国外科研经费</a:t>
          </a:r>
          <a:endParaRPr lang="zh-CN" altLang="en-US" sz="1600" kern="1200" dirty="0">
            <a:latin typeface="+mn-ea"/>
            <a:ea typeface="+mn-ea"/>
          </a:endParaRPr>
        </a:p>
      </dsp:txBody>
      <dsp:txXfrm>
        <a:off x="4016516" y="995207"/>
        <a:ext cx="2760800" cy="349985"/>
      </dsp:txXfrm>
    </dsp:sp>
    <dsp:sp modelId="{27022EBD-A313-4496-9E36-879134D75682}">
      <dsp:nvSpPr>
        <dsp:cNvPr id="0" name=""/>
        <dsp:cNvSpPr/>
      </dsp:nvSpPr>
      <dsp:spPr>
        <a:xfrm rot="3475632">
          <a:off x="1769957" y="1777479"/>
          <a:ext cx="560100" cy="20941"/>
        </a:xfrm>
        <a:custGeom>
          <a:avLst/>
          <a:gdLst/>
          <a:ahLst/>
          <a:cxnLst/>
          <a:rect l="0" t="0" r="0" b="0"/>
          <a:pathLst>
            <a:path>
              <a:moveTo>
                <a:pt x="0" y="10470"/>
              </a:moveTo>
              <a:lnTo>
                <a:pt x="560100" y="104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2036005" y="1773947"/>
        <a:ext cx="28005" cy="28005"/>
      </dsp:txXfrm>
    </dsp:sp>
    <dsp:sp modelId="{71FE6320-2F46-4AAC-BCAC-9688D3DA2851}">
      <dsp:nvSpPr>
        <dsp:cNvPr id="0" name=""/>
        <dsp:cNvSpPr/>
      </dsp:nvSpPr>
      <dsp:spPr>
        <a:xfrm>
          <a:off x="2198713" y="1719782"/>
          <a:ext cx="1189845" cy="610949"/>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成果</a:t>
          </a:r>
          <a:endParaRPr lang="zh-CN" altLang="en-US" sz="1600" kern="1200" dirty="0">
            <a:latin typeface="+mn-ea"/>
            <a:ea typeface="+mn-ea"/>
          </a:endParaRPr>
        </a:p>
      </dsp:txBody>
      <dsp:txXfrm>
        <a:off x="2216607" y="1737676"/>
        <a:ext cx="1154057" cy="575161"/>
      </dsp:txXfrm>
    </dsp:sp>
    <dsp:sp modelId="{9DAB901B-C817-463D-B5C4-BE4A7CAD15CE}">
      <dsp:nvSpPr>
        <dsp:cNvPr id="0" name=""/>
        <dsp:cNvSpPr/>
      </dsp:nvSpPr>
      <dsp:spPr>
        <a:xfrm rot="18677393">
          <a:off x="3291792" y="1801022"/>
          <a:ext cx="568990" cy="20941"/>
        </a:xfrm>
        <a:custGeom>
          <a:avLst/>
          <a:gdLst/>
          <a:ahLst/>
          <a:cxnLst/>
          <a:rect l="0" t="0" r="0" b="0"/>
          <a:pathLst>
            <a:path>
              <a:moveTo>
                <a:pt x="0" y="10470"/>
              </a:moveTo>
              <a:lnTo>
                <a:pt x="568990" y="104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3562063" y="1797268"/>
        <a:ext cx="28449" cy="28449"/>
      </dsp:txXfrm>
    </dsp:sp>
    <dsp:sp modelId="{525C302D-77B8-45B7-961C-DCBA03A0718F}">
      <dsp:nvSpPr>
        <dsp:cNvPr id="0" name=""/>
        <dsp:cNvSpPr/>
      </dsp:nvSpPr>
      <dsp:spPr>
        <a:xfrm>
          <a:off x="3764017" y="1411847"/>
          <a:ext cx="3469962" cy="37176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US" altLang="zh-CN" sz="1600" kern="1200" dirty="0" smtClean="0"/>
            <a:t>  </a:t>
          </a:r>
          <a:r>
            <a:rPr lang="zh-CN" sz="1600" kern="1200" dirty="0" smtClean="0"/>
            <a:t>国际联合发表论文数</a:t>
          </a:r>
          <a:endParaRPr lang="zh-CN" altLang="en-US" sz="1600" kern="1200" dirty="0">
            <a:latin typeface="+mn-ea"/>
            <a:ea typeface="+mn-ea"/>
          </a:endParaRPr>
        </a:p>
      </dsp:txBody>
      <dsp:txXfrm>
        <a:off x="3774906" y="1422736"/>
        <a:ext cx="3448184" cy="349985"/>
      </dsp:txXfrm>
    </dsp:sp>
    <dsp:sp modelId="{7C476E79-F084-4132-B2FB-7E6077982F9E}">
      <dsp:nvSpPr>
        <dsp:cNvPr id="0" name=""/>
        <dsp:cNvSpPr/>
      </dsp:nvSpPr>
      <dsp:spPr>
        <a:xfrm>
          <a:off x="3388558" y="2014786"/>
          <a:ext cx="302360" cy="20941"/>
        </a:xfrm>
        <a:custGeom>
          <a:avLst/>
          <a:gdLst/>
          <a:ahLst/>
          <a:cxnLst/>
          <a:rect l="0" t="0" r="0" b="0"/>
          <a:pathLst>
            <a:path>
              <a:moveTo>
                <a:pt x="0" y="10470"/>
              </a:moveTo>
              <a:lnTo>
                <a:pt x="302360" y="104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3532179" y="2017698"/>
        <a:ext cx="15118" cy="15118"/>
      </dsp:txXfrm>
    </dsp:sp>
    <dsp:sp modelId="{811C4F78-A819-4580-8AE5-949DD76DC82C}">
      <dsp:nvSpPr>
        <dsp:cNvPr id="0" name=""/>
        <dsp:cNvSpPr/>
      </dsp:nvSpPr>
      <dsp:spPr>
        <a:xfrm>
          <a:off x="3690919" y="1839375"/>
          <a:ext cx="3861719" cy="37176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US" altLang="zh-CN" sz="1600" kern="1200" dirty="0" smtClean="0"/>
            <a:t>  </a:t>
          </a:r>
          <a:r>
            <a:rPr lang="zh-CN" sz="1600" kern="1200" dirty="0" smtClean="0"/>
            <a:t>国外获得专利数</a:t>
          </a:r>
          <a:endParaRPr lang="zh-CN" altLang="en-US" sz="1600" kern="1200" dirty="0">
            <a:latin typeface="+mn-ea"/>
            <a:ea typeface="+mn-ea"/>
          </a:endParaRPr>
        </a:p>
      </dsp:txBody>
      <dsp:txXfrm>
        <a:off x="3701808" y="1850264"/>
        <a:ext cx="3839941" cy="349985"/>
      </dsp:txXfrm>
    </dsp:sp>
    <dsp:sp modelId="{D61F8DB2-01E1-4A52-8571-12F4F1ECF21D}">
      <dsp:nvSpPr>
        <dsp:cNvPr id="0" name=""/>
        <dsp:cNvSpPr/>
      </dsp:nvSpPr>
      <dsp:spPr>
        <a:xfrm rot="3008457">
          <a:off x="3288558" y="2228551"/>
          <a:ext cx="556950" cy="20941"/>
        </a:xfrm>
        <a:custGeom>
          <a:avLst/>
          <a:gdLst/>
          <a:ahLst/>
          <a:cxnLst/>
          <a:rect l="0" t="0" r="0" b="0"/>
          <a:pathLst>
            <a:path>
              <a:moveTo>
                <a:pt x="0" y="10470"/>
              </a:moveTo>
              <a:lnTo>
                <a:pt x="556950" y="104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3553109" y="2225097"/>
        <a:ext cx="27847" cy="27847"/>
      </dsp:txXfrm>
    </dsp:sp>
    <dsp:sp modelId="{C1BA6000-E5C8-4DD0-9A68-E814685DD1EE}">
      <dsp:nvSpPr>
        <dsp:cNvPr id="0" name=""/>
        <dsp:cNvSpPr/>
      </dsp:nvSpPr>
      <dsp:spPr>
        <a:xfrm>
          <a:off x="3745508" y="2266904"/>
          <a:ext cx="3807130" cy="37176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en-US" altLang="zh-CN" sz="1600" kern="1200" dirty="0" smtClean="0"/>
            <a:t>  </a:t>
          </a:r>
          <a:r>
            <a:rPr lang="zh-CN" sz="1600" kern="1200" dirty="0" smtClean="0"/>
            <a:t>中外联合实验室数等三级指标</a:t>
          </a:r>
          <a:endParaRPr lang="zh-CN" altLang="en-US" sz="1600" kern="1200" dirty="0">
            <a:latin typeface="+mn-ea"/>
            <a:ea typeface="+mn-ea"/>
          </a:endParaRPr>
        </a:p>
      </dsp:txBody>
      <dsp:txXfrm>
        <a:off x="3756397" y="2277793"/>
        <a:ext cx="3785352" cy="3499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C6E49-A119-4CA7-91CF-CB385584F624}">
      <dsp:nvSpPr>
        <dsp:cNvPr id="0" name=""/>
        <dsp:cNvSpPr/>
      </dsp:nvSpPr>
      <dsp:spPr>
        <a:xfrm>
          <a:off x="71436" y="928694"/>
          <a:ext cx="1659576" cy="610910"/>
        </a:xfrm>
        <a:prstGeom prst="roundRect">
          <a:avLst>
            <a:gd name="adj" fmla="val 10000"/>
          </a:avLst>
        </a:prstGeom>
        <a:solidFill>
          <a:schemeClr val="accent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sz="2000" b="1" kern="1200" dirty="0" smtClean="0"/>
            <a:t>文化交流</a:t>
          </a:r>
          <a:endParaRPr lang="zh-CN" altLang="en-US" sz="2000" kern="1200" dirty="0">
            <a:latin typeface="+mn-ea"/>
            <a:ea typeface="+mn-ea"/>
          </a:endParaRPr>
        </a:p>
      </dsp:txBody>
      <dsp:txXfrm>
        <a:off x="89329" y="946587"/>
        <a:ext cx="1623790" cy="575124"/>
      </dsp:txXfrm>
    </dsp:sp>
    <dsp:sp modelId="{CBC551B3-3914-4E02-A3D2-AC4829C2FFE2}">
      <dsp:nvSpPr>
        <dsp:cNvPr id="0" name=""/>
        <dsp:cNvSpPr/>
      </dsp:nvSpPr>
      <dsp:spPr>
        <a:xfrm rot="17905089">
          <a:off x="1579983" y="965383"/>
          <a:ext cx="576340" cy="30643"/>
        </a:xfrm>
        <a:custGeom>
          <a:avLst/>
          <a:gdLst/>
          <a:ahLst/>
          <a:cxnLst/>
          <a:rect l="0" t="0" r="0" b="0"/>
          <a:pathLst>
            <a:path>
              <a:moveTo>
                <a:pt x="0" y="15321"/>
              </a:moveTo>
              <a:lnTo>
                <a:pt x="576340" y="153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1853745" y="966296"/>
        <a:ext cx="28817" cy="28817"/>
      </dsp:txXfrm>
    </dsp:sp>
    <dsp:sp modelId="{C6DCADE4-CA4D-42D9-A464-9FF10C75D85C}">
      <dsp:nvSpPr>
        <dsp:cNvPr id="0" name=""/>
        <dsp:cNvSpPr/>
      </dsp:nvSpPr>
      <dsp:spPr>
        <a:xfrm>
          <a:off x="2005294" y="514427"/>
          <a:ext cx="1638999" cy="425665"/>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国外</a:t>
          </a:r>
          <a:endParaRPr lang="zh-CN" altLang="en-US" sz="1600" kern="1200" dirty="0">
            <a:latin typeface="+mn-ea"/>
            <a:ea typeface="+mn-ea"/>
          </a:endParaRPr>
        </a:p>
      </dsp:txBody>
      <dsp:txXfrm>
        <a:off x="2017761" y="526894"/>
        <a:ext cx="1614065" cy="400731"/>
      </dsp:txXfrm>
    </dsp:sp>
    <dsp:sp modelId="{96C38CEC-7DD3-43FB-8A5E-BCF283EC44A3}">
      <dsp:nvSpPr>
        <dsp:cNvPr id="0" name=""/>
        <dsp:cNvSpPr/>
      </dsp:nvSpPr>
      <dsp:spPr>
        <a:xfrm>
          <a:off x="3644294" y="711938"/>
          <a:ext cx="340532" cy="30643"/>
        </a:xfrm>
        <a:custGeom>
          <a:avLst/>
          <a:gdLst/>
          <a:ahLst/>
          <a:cxnLst/>
          <a:rect l="0" t="0" r="0" b="0"/>
          <a:pathLst>
            <a:path>
              <a:moveTo>
                <a:pt x="0" y="15321"/>
              </a:moveTo>
              <a:lnTo>
                <a:pt x="340532" y="153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3806047" y="718747"/>
        <a:ext cx="17026" cy="17026"/>
      </dsp:txXfrm>
    </dsp:sp>
    <dsp:sp modelId="{4878098D-E1DF-4B93-B620-FC062D384076}">
      <dsp:nvSpPr>
        <dsp:cNvPr id="0" name=""/>
        <dsp:cNvSpPr/>
      </dsp:nvSpPr>
      <dsp:spPr>
        <a:xfrm>
          <a:off x="3984826" y="452040"/>
          <a:ext cx="3940837" cy="55044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考察孔子学院在世界各地的开办情况</a:t>
          </a:r>
          <a:endParaRPr lang="zh-CN" altLang="en-US" sz="1600" kern="1200" dirty="0">
            <a:latin typeface="+mn-ea"/>
            <a:ea typeface="+mn-ea"/>
          </a:endParaRPr>
        </a:p>
      </dsp:txBody>
      <dsp:txXfrm>
        <a:off x="4000948" y="468162"/>
        <a:ext cx="3908593" cy="518196"/>
      </dsp:txXfrm>
    </dsp:sp>
    <dsp:sp modelId="{27022EBD-A313-4496-9E36-879134D75682}">
      <dsp:nvSpPr>
        <dsp:cNvPr id="0" name=""/>
        <dsp:cNvSpPr/>
      </dsp:nvSpPr>
      <dsp:spPr>
        <a:xfrm rot="2980625">
          <a:off x="1656220" y="1380408"/>
          <a:ext cx="423866" cy="30643"/>
        </a:xfrm>
        <a:custGeom>
          <a:avLst/>
          <a:gdLst/>
          <a:ahLst/>
          <a:cxnLst/>
          <a:rect l="0" t="0" r="0" b="0"/>
          <a:pathLst>
            <a:path>
              <a:moveTo>
                <a:pt x="0" y="15321"/>
              </a:moveTo>
              <a:lnTo>
                <a:pt x="423866" y="153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1857557" y="1385133"/>
        <a:ext cx="21193" cy="21193"/>
      </dsp:txXfrm>
    </dsp:sp>
    <dsp:sp modelId="{71FE6320-2F46-4AAC-BCAC-9688D3DA2851}">
      <dsp:nvSpPr>
        <dsp:cNvPr id="0" name=""/>
        <dsp:cNvSpPr/>
      </dsp:nvSpPr>
      <dsp:spPr>
        <a:xfrm>
          <a:off x="2005294" y="1207545"/>
          <a:ext cx="1362359" cy="699530"/>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国内</a:t>
          </a:r>
          <a:endParaRPr lang="zh-CN" altLang="en-US" sz="1600" kern="1200" dirty="0">
            <a:latin typeface="+mn-ea"/>
            <a:ea typeface="+mn-ea"/>
          </a:endParaRPr>
        </a:p>
      </dsp:txBody>
      <dsp:txXfrm>
        <a:off x="2025783" y="1228034"/>
        <a:ext cx="1321381" cy="658552"/>
      </dsp:txXfrm>
    </dsp:sp>
    <dsp:sp modelId="{D61F8DB2-01E1-4A52-8571-12F4F1ECF21D}">
      <dsp:nvSpPr>
        <dsp:cNvPr id="0" name=""/>
        <dsp:cNvSpPr/>
      </dsp:nvSpPr>
      <dsp:spPr>
        <a:xfrm>
          <a:off x="3367654" y="1541988"/>
          <a:ext cx="340532" cy="30643"/>
        </a:xfrm>
        <a:custGeom>
          <a:avLst/>
          <a:gdLst/>
          <a:ahLst/>
          <a:cxnLst/>
          <a:rect l="0" t="0" r="0" b="0"/>
          <a:pathLst>
            <a:path>
              <a:moveTo>
                <a:pt x="0" y="15321"/>
              </a:moveTo>
              <a:lnTo>
                <a:pt x="340532" y="153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3529407" y="1548797"/>
        <a:ext cx="17026" cy="17026"/>
      </dsp:txXfrm>
    </dsp:sp>
    <dsp:sp modelId="{C1BA6000-E5C8-4DD0-9A68-E814685DD1EE}">
      <dsp:nvSpPr>
        <dsp:cNvPr id="0" name=""/>
        <dsp:cNvSpPr/>
      </dsp:nvSpPr>
      <dsp:spPr>
        <a:xfrm>
          <a:off x="3708186" y="1066330"/>
          <a:ext cx="4359121" cy="98195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各个高校研究国外经济文化的区域国别研究机构建设情况</a:t>
          </a:r>
          <a:endParaRPr lang="zh-CN" altLang="en-US" sz="1600" kern="1200" dirty="0">
            <a:latin typeface="+mn-ea"/>
            <a:ea typeface="+mn-ea"/>
          </a:endParaRPr>
        </a:p>
      </dsp:txBody>
      <dsp:txXfrm>
        <a:off x="3736947" y="1095091"/>
        <a:ext cx="4301599" cy="9244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C6E49-A119-4CA7-91CF-CB385584F624}">
      <dsp:nvSpPr>
        <dsp:cNvPr id="0" name=""/>
        <dsp:cNvSpPr/>
      </dsp:nvSpPr>
      <dsp:spPr>
        <a:xfrm>
          <a:off x="142878" y="214315"/>
          <a:ext cx="1515149" cy="642938"/>
        </a:xfrm>
        <a:prstGeom prst="roundRect">
          <a:avLst>
            <a:gd name="adj" fmla="val 10000"/>
          </a:avLst>
        </a:prstGeom>
        <a:solidFill>
          <a:schemeClr val="accent2">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sz="2000" b="1" kern="1200" dirty="0" smtClean="0"/>
            <a:t>国际显示度</a:t>
          </a:r>
          <a:endParaRPr lang="zh-CN" altLang="en-US" sz="2000" kern="1200" dirty="0">
            <a:latin typeface="+mn-ea"/>
            <a:ea typeface="+mn-ea"/>
          </a:endParaRPr>
        </a:p>
      </dsp:txBody>
      <dsp:txXfrm>
        <a:off x="161709" y="233146"/>
        <a:ext cx="1477487" cy="605276"/>
      </dsp:txXfrm>
    </dsp:sp>
    <dsp:sp modelId="{96C38CEC-7DD3-43FB-8A5E-BCF283EC44A3}">
      <dsp:nvSpPr>
        <dsp:cNvPr id="0" name=""/>
        <dsp:cNvSpPr/>
      </dsp:nvSpPr>
      <dsp:spPr>
        <a:xfrm rot="19835204">
          <a:off x="1616850" y="333679"/>
          <a:ext cx="638907" cy="90438"/>
        </a:xfrm>
        <a:custGeom>
          <a:avLst/>
          <a:gdLst/>
          <a:ahLst/>
          <a:cxnLst/>
          <a:rect l="0" t="0" r="0" b="0"/>
          <a:pathLst>
            <a:path>
              <a:moveTo>
                <a:pt x="0" y="45219"/>
              </a:moveTo>
              <a:lnTo>
                <a:pt x="638907" y="452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1920331" y="362926"/>
        <a:ext cx="31945" cy="31945"/>
      </dsp:txXfrm>
    </dsp:sp>
    <dsp:sp modelId="{4878098D-E1DF-4B93-B620-FC062D384076}">
      <dsp:nvSpPr>
        <dsp:cNvPr id="0" name=""/>
        <dsp:cNvSpPr/>
      </dsp:nvSpPr>
      <dsp:spPr>
        <a:xfrm>
          <a:off x="2214580" y="0"/>
          <a:ext cx="4984521" cy="44402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综合采用</a:t>
          </a:r>
          <a:r>
            <a:rPr lang="en-US" sz="1600" kern="1200" dirty="0" smtClean="0"/>
            <a:t>QS</a:t>
          </a:r>
          <a:r>
            <a:rPr lang="zh-CN" sz="1600" kern="1200" dirty="0" smtClean="0"/>
            <a:t>世界大学排名数据</a:t>
          </a:r>
          <a:endParaRPr lang="zh-CN" altLang="en-US" sz="1600" kern="1200" dirty="0">
            <a:latin typeface="+mn-ea"/>
            <a:ea typeface="+mn-ea"/>
          </a:endParaRPr>
        </a:p>
      </dsp:txBody>
      <dsp:txXfrm>
        <a:off x="2227585" y="13005"/>
        <a:ext cx="4958511" cy="418017"/>
      </dsp:txXfrm>
    </dsp:sp>
    <dsp:sp modelId="{D61F8DB2-01E1-4A52-8571-12F4F1ECF21D}">
      <dsp:nvSpPr>
        <dsp:cNvPr id="0" name=""/>
        <dsp:cNvSpPr/>
      </dsp:nvSpPr>
      <dsp:spPr>
        <a:xfrm rot="1509565">
          <a:off x="1628750" y="621762"/>
          <a:ext cx="617196" cy="90438"/>
        </a:xfrm>
        <a:custGeom>
          <a:avLst/>
          <a:gdLst/>
          <a:ahLst/>
          <a:cxnLst/>
          <a:rect l="0" t="0" r="0" b="0"/>
          <a:pathLst>
            <a:path>
              <a:moveTo>
                <a:pt x="0" y="45219"/>
              </a:moveTo>
              <a:lnTo>
                <a:pt x="617196" y="452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1921918" y="651551"/>
        <a:ext cx="30859" cy="30859"/>
      </dsp:txXfrm>
    </dsp:sp>
    <dsp:sp modelId="{C1BA6000-E5C8-4DD0-9A68-E814685DD1EE}">
      <dsp:nvSpPr>
        <dsp:cNvPr id="0" name=""/>
        <dsp:cNvSpPr/>
      </dsp:nvSpPr>
      <dsp:spPr>
        <a:xfrm>
          <a:off x="2216669" y="526083"/>
          <a:ext cx="5513583" cy="54419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专项采用进入“</a:t>
          </a:r>
          <a:r>
            <a:rPr lang="en-US" sz="1600" kern="1200" dirty="0" smtClean="0"/>
            <a:t>ESI</a:t>
          </a:r>
          <a:r>
            <a:rPr lang="zh-CN" sz="1600" kern="1200" dirty="0" smtClean="0"/>
            <a:t>”前</a:t>
          </a:r>
          <a:r>
            <a:rPr lang="en-US" sz="1600" kern="1200" dirty="0" smtClean="0"/>
            <a:t>1%</a:t>
          </a:r>
          <a:r>
            <a:rPr lang="zh-CN" sz="1600" kern="1200" dirty="0" smtClean="0"/>
            <a:t>学科数和</a:t>
          </a:r>
          <a:r>
            <a:rPr lang="en-US" sz="1600" kern="1200" dirty="0" smtClean="0"/>
            <a:t>Google</a:t>
          </a:r>
          <a:r>
            <a:rPr lang="zh-CN" sz="1600" kern="1200" dirty="0" smtClean="0"/>
            <a:t>数据数值</a:t>
          </a:r>
          <a:endParaRPr lang="zh-CN" altLang="en-US" sz="1600" kern="1200" dirty="0">
            <a:latin typeface="+mn-ea"/>
            <a:ea typeface="+mn-ea"/>
          </a:endParaRPr>
        </a:p>
      </dsp:txBody>
      <dsp:txXfrm>
        <a:off x="2232608" y="542022"/>
        <a:ext cx="5481705" cy="5123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C6E49-A119-4CA7-91CF-CB385584F624}">
      <dsp:nvSpPr>
        <dsp:cNvPr id="0" name=""/>
        <dsp:cNvSpPr/>
      </dsp:nvSpPr>
      <dsp:spPr>
        <a:xfrm>
          <a:off x="0" y="1606958"/>
          <a:ext cx="1236122" cy="453721"/>
        </a:xfrm>
        <a:prstGeom prst="roundRect">
          <a:avLst>
            <a:gd name="adj" fmla="val 10000"/>
          </a:avLst>
        </a:prstGeom>
        <a:solidFill>
          <a:schemeClr val="accent2">
            <a:lumMod val="60000"/>
            <a:lumOff val="40000"/>
          </a:schemeClr>
        </a:solidFill>
        <a:ln>
          <a:solidFill>
            <a:schemeClr val="accent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mn-ea"/>
              <a:ea typeface="+mn-ea"/>
            </a:rPr>
            <a:t>国际化保障</a:t>
          </a:r>
          <a:endParaRPr lang="zh-CN" altLang="en-US" sz="1800" kern="1200" dirty="0">
            <a:latin typeface="+mn-ea"/>
            <a:ea typeface="+mn-ea"/>
          </a:endParaRPr>
        </a:p>
      </dsp:txBody>
      <dsp:txXfrm>
        <a:off x="13289" y="1620247"/>
        <a:ext cx="1209544" cy="427143"/>
      </dsp:txXfrm>
    </dsp:sp>
    <dsp:sp modelId="{CBC551B3-3914-4E02-A3D2-AC4829C2FFE2}">
      <dsp:nvSpPr>
        <dsp:cNvPr id="0" name=""/>
        <dsp:cNvSpPr/>
      </dsp:nvSpPr>
      <dsp:spPr>
        <a:xfrm rot="16476524">
          <a:off x="542548" y="1077080"/>
          <a:ext cx="1508345" cy="10009"/>
        </a:xfrm>
        <a:custGeom>
          <a:avLst/>
          <a:gdLst/>
          <a:ahLst/>
          <a:cxnLst/>
          <a:rect l="0" t="0" r="0" b="0"/>
          <a:pathLst>
            <a:path>
              <a:moveTo>
                <a:pt x="0" y="5004"/>
              </a:moveTo>
              <a:lnTo>
                <a:pt x="1508345" y="50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1259012" y="1044376"/>
        <a:ext cx="75417" cy="75417"/>
      </dsp:txXfrm>
    </dsp:sp>
    <dsp:sp modelId="{C6DCADE4-CA4D-42D9-A464-9FF10C75D85C}">
      <dsp:nvSpPr>
        <dsp:cNvPr id="0" name=""/>
        <dsp:cNvSpPr/>
      </dsp:nvSpPr>
      <dsp:spPr>
        <a:xfrm>
          <a:off x="1357319" y="142876"/>
          <a:ext cx="1414066" cy="374949"/>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国际化理念</a:t>
          </a:r>
          <a:endParaRPr lang="zh-CN" altLang="en-US" sz="1600" kern="1200" dirty="0">
            <a:latin typeface="+mn-ea"/>
            <a:ea typeface="+mn-ea"/>
          </a:endParaRPr>
        </a:p>
      </dsp:txBody>
      <dsp:txXfrm>
        <a:off x="1368301" y="153858"/>
        <a:ext cx="1392102" cy="352985"/>
      </dsp:txXfrm>
    </dsp:sp>
    <dsp:sp modelId="{BB02FEEF-5B37-428B-B340-FD4B75991B8F}">
      <dsp:nvSpPr>
        <dsp:cNvPr id="0" name=""/>
        <dsp:cNvSpPr/>
      </dsp:nvSpPr>
      <dsp:spPr>
        <a:xfrm rot="21199163">
          <a:off x="2770359" y="307750"/>
          <a:ext cx="302501" cy="10009"/>
        </a:xfrm>
        <a:custGeom>
          <a:avLst/>
          <a:gdLst/>
          <a:ahLst/>
          <a:cxnLst/>
          <a:rect l="0" t="0" r="0" b="0"/>
          <a:pathLst>
            <a:path>
              <a:moveTo>
                <a:pt x="0" y="5004"/>
              </a:moveTo>
              <a:lnTo>
                <a:pt x="302501" y="50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2914047" y="305193"/>
        <a:ext cx="15125" cy="15125"/>
      </dsp:txXfrm>
    </dsp:sp>
    <dsp:sp modelId="{21C62D77-D374-405E-8FF4-8DDC1AF2AA20}">
      <dsp:nvSpPr>
        <dsp:cNvPr id="0" name=""/>
        <dsp:cNvSpPr/>
      </dsp:nvSpPr>
      <dsp:spPr>
        <a:xfrm>
          <a:off x="3071833" y="1"/>
          <a:ext cx="5390216" cy="59031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学校的国际化发展规划、人才培养定位中国际化体现、学校开展国际化评估工作等</a:t>
          </a:r>
          <a:r>
            <a:rPr lang="en-US" sz="1600" kern="1200" dirty="0" smtClean="0"/>
            <a:t>4</a:t>
          </a:r>
          <a:r>
            <a:rPr lang="zh-CN" sz="1600" kern="1200" dirty="0" smtClean="0"/>
            <a:t>个观测点考察</a:t>
          </a:r>
          <a:endParaRPr lang="zh-CN" altLang="en-US" sz="1600" kern="1200" dirty="0">
            <a:latin typeface="+mn-ea"/>
            <a:ea typeface="+mn-ea"/>
          </a:endParaRPr>
        </a:p>
      </dsp:txBody>
      <dsp:txXfrm>
        <a:off x="3089123" y="17291"/>
        <a:ext cx="5355636" cy="555736"/>
      </dsp:txXfrm>
    </dsp:sp>
    <dsp:sp modelId="{935E23AF-542D-4D7F-BD33-C74543703D9D}">
      <dsp:nvSpPr>
        <dsp:cNvPr id="0" name=""/>
        <dsp:cNvSpPr/>
      </dsp:nvSpPr>
      <dsp:spPr>
        <a:xfrm rot="17316962">
          <a:off x="954540" y="1436835"/>
          <a:ext cx="827240" cy="10009"/>
        </a:xfrm>
        <a:custGeom>
          <a:avLst/>
          <a:gdLst/>
          <a:ahLst/>
          <a:cxnLst/>
          <a:rect l="0" t="0" r="0" b="0"/>
          <a:pathLst>
            <a:path>
              <a:moveTo>
                <a:pt x="0" y="5004"/>
              </a:moveTo>
              <a:lnTo>
                <a:pt x="827240" y="50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347479" y="1421159"/>
        <a:ext cx="41362" cy="41362"/>
      </dsp:txXfrm>
    </dsp:sp>
    <dsp:sp modelId="{12FB02A3-E4C3-44F0-AD43-5575EF9A2DE3}">
      <dsp:nvSpPr>
        <dsp:cNvPr id="0" name=""/>
        <dsp:cNvSpPr/>
      </dsp:nvSpPr>
      <dsp:spPr>
        <a:xfrm>
          <a:off x="1500198" y="928695"/>
          <a:ext cx="484662" cy="242331"/>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经费</a:t>
          </a:r>
          <a:endParaRPr lang="zh-CN" altLang="en-US" sz="1600" kern="1200" dirty="0"/>
        </a:p>
      </dsp:txBody>
      <dsp:txXfrm>
        <a:off x="1507296" y="935793"/>
        <a:ext cx="470466" cy="228135"/>
      </dsp:txXfrm>
    </dsp:sp>
    <dsp:sp modelId="{486E7073-4592-4915-9E1A-49BDF98F26EE}">
      <dsp:nvSpPr>
        <dsp:cNvPr id="0" name=""/>
        <dsp:cNvSpPr/>
      </dsp:nvSpPr>
      <dsp:spPr>
        <a:xfrm rot="128009">
          <a:off x="1984607" y="1058449"/>
          <a:ext cx="730292" cy="10009"/>
        </a:xfrm>
        <a:custGeom>
          <a:avLst/>
          <a:gdLst/>
          <a:ahLst/>
          <a:cxnLst/>
          <a:rect l="0" t="0" r="0" b="0"/>
          <a:pathLst>
            <a:path>
              <a:moveTo>
                <a:pt x="0" y="5004"/>
              </a:moveTo>
              <a:lnTo>
                <a:pt x="730292" y="50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331496" y="1045197"/>
        <a:ext cx="36514" cy="36514"/>
      </dsp:txXfrm>
    </dsp:sp>
    <dsp:sp modelId="{2662A92F-1670-4A16-BA89-E8732CD271C8}">
      <dsp:nvSpPr>
        <dsp:cNvPr id="0" name=""/>
        <dsp:cNvSpPr/>
      </dsp:nvSpPr>
      <dsp:spPr>
        <a:xfrm>
          <a:off x="2714646" y="785819"/>
          <a:ext cx="5380770" cy="58245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从高校年度经费预算中国际合作交流的经费预算金额、行政人员、教师、学生各占的比例考察</a:t>
          </a:r>
          <a:endParaRPr lang="zh-CN" altLang="en-US" sz="1600" kern="1200" dirty="0"/>
        </a:p>
      </dsp:txBody>
      <dsp:txXfrm>
        <a:off x="2731706" y="802879"/>
        <a:ext cx="5346650" cy="548338"/>
      </dsp:txXfrm>
    </dsp:sp>
    <dsp:sp modelId="{E4DC5470-7D5B-4FF9-8809-F892089F0766}">
      <dsp:nvSpPr>
        <dsp:cNvPr id="0" name=""/>
        <dsp:cNvSpPr/>
      </dsp:nvSpPr>
      <dsp:spPr>
        <a:xfrm rot="1300098">
          <a:off x="1226083" y="1881274"/>
          <a:ext cx="284154" cy="10009"/>
        </a:xfrm>
        <a:custGeom>
          <a:avLst/>
          <a:gdLst/>
          <a:ahLst/>
          <a:cxnLst/>
          <a:rect l="0" t="0" r="0" b="0"/>
          <a:pathLst>
            <a:path>
              <a:moveTo>
                <a:pt x="0" y="5004"/>
              </a:moveTo>
              <a:lnTo>
                <a:pt x="284154" y="50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361056" y="1879175"/>
        <a:ext cx="14207" cy="14207"/>
      </dsp:txXfrm>
    </dsp:sp>
    <dsp:sp modelId="{B5513E96-D653-4061-A544-CC992CCD744F}">
      <dsp:nvSpPr>
        <dsp:cNvPr id="0" name=""/>
        <dsp:cNvSpPr/>
      </dsp:nvSpPr>
      <dsp:spPr>
        <a:xfrm>
          <a:off x="1500198" y="1714510"/>
          <a:ext cx="852371" cy="448456"/>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机构与人员</a:t>
          </a:r>
          <a:endParaRPr lang="zh-CN" altLang="en-US" sz="1600" kern="1200" dirty="0"/>
        </a:p>
      </dsp:txBody>
      <dsp:txXfrm>
        <a:off x="1513333" y="1727645"/>
        <a:ext cx="826101" cy="422186"/>
      </dsp:txXfrm>
    </dsp:sp>
    <dsp:sp modelId="{4A4776B0-9DD2-4458-9DAD-0426612DF98D}">
      <dsp:nvSpPr>
        <dsp:cNvPr id="0" name=""/>
        <dsp:cNvSpPr/>
      </dsp:nvSpPr>
      <dsp:spPr>
        <a:xfrm rot="21392057">
          <a:off x="2352284" y="1924284"/>
          <a:ext cx="312638" cy="10009"/>
        </a:xfrm>
        <a:custGeom>
          <a:avLst/>
          <a:gdLst/>
          <a:ahLst/>
          <a:cxnLst/>
          <a:rect l="0" t="0" r="0" b="0"/>
          <a:pathLst>
            <a:path>
              <a:moveTo>
                <a:pt x="0" y="5004"/>
              </a:moveTo>
              <a:lnTo>
                <a:pt x="312638" y="50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500787" y="1921473"/>
        <a:ext cx="15631" cy="15631"/>
      </dsp:txXfrm>
    </dsp:sp>
    <dsp:sp modelId="{921BFD12-6F57-44E9-9FCA-C02E6D51A19E}">
      <dsp:nvSpPr>
        <dsp:cNvPr id="0" name=""/>
        <dsp:cNvSpPr/>
      </dsp:nvSpPr>
      <dsp:spPr>
        <a:xfrm>
          <a:off x="2664636" y="1571637"/>
          <a:ext cx="5907923" cy="69640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是否拥有学校国际事务委员会、二级教学单位外籍院长的配备、国际交流处、海外教育学院</a:t>
          </a:r>
          <a:r>
            <a:rPr lang="en-US" sz="1600" kern="1200" dirty="0" smtClean="0"/>
            <a:t>/</a:t>
          </a:r>
          <a:r>
            <a:rPr lang="zh-CN" sz="1600" kern="1200" dirty="0" smtClean="0"/>
            <a:t>国际教育学院的设置、校级专职管理人员数等四方面考察</a:t>
          </a:r>
          <a:endParaRPr lang="zh-CN" altLang="en-US" sz="1600" kern="1200" dirty="0"/>
        </a:p>
      </dsp:txBody>
      <dsp:txXfrm>
        <a:off x="2685033" y="1592034"/>
        <a:ext cx="5867129" cy="655610"/>
      </dsp:txXfrm>
    </dsp:sp>
    <dsp:sp modelId="{27022EBD-A313-4496-9E36-879134D75682}">
      <dsp:nvSpPr>
        <dsp:cNvPr id="0" name=""/>
        <dsp:cNvSpPr/>
      </dsp:nvSpPr>
      <dsp:spPr>
        <a:xfrm rot="3764132">
          <a:off x="995422" y="2223645"/>
          <a:ext cx="888355" cy="10009"/>
        </a:xfrm>
        <a:custGeom>
          <a:avLst/>
          <a:gdLst/>
          <a:ahLst/>
          <a:cxnLst/>
          <a:rect l="0" t="0" r="0" b="0"/>
          <a:pathLst>
            <a:path>
              <a:moveTo>
                <a:pt x="0" y="5004"/>
              </a:moveTo>
              <a:lnTo>
                <a:pt x="888355" y="50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1417390" y="2206441"/>
        <a:ext cx="44417" cy="44417"/>
      </dsp:txXfrm>
    </dsp:sp>
    <dsp:sp modelId="{71FE6320-2F46-4AAC-BCAC-9688D3DA2851}">
      <dsp:nvSpPr>
        <dsp:cNvPr id="0" name=""/>
        <dsp:cNvSpPr/>
      </dsp:nvSpPr>
      <dsp:spPr>
        <a:xfrm>
          <a:off x="1643076" y="2428892"/>
          <a:ext cx="1133340" cy="389174"/>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平台建设</a:t>
          </a:r>
          <a:endParaRPr lang="zh-CN" altLang="en-US" sz="1600" kern="1200" dirty="0">
            <a:latin typeface="+mn-ea"/>
            <a:ea typeface="+mn-ea"/>
          </a:endParaRPr>
        </a:p>
      </dsp:txBody>
      <dsp:txXfrm>
        <a:off x="1654475" y="2440291"/>
        <a:ext cx="1110542" cy="366376"/>
      </dsp:txXfrm>
    </dsp:sp>
    <dsp:sp modelId="{9DAB901B-C817-463D-B5C4-BE4A7CAD15CE}">
      <dsp:nvSpPr>
        <dsp:cNvPr id="0" name=""/>
        <dsp:cNvSpPr/>
      </dsp:nvSpPr>
      <dsp:spPr>
        <a:xfrm rot="83199">
          <a:off x="2776300" y="2628103"/>
          <a:ext cx="795714" cy="10009"/>
        </a:xfrm>
        <a:custGeom>
          <a:avLst/>
          <a:gdLst/>
          <a:ahLst/>
          <a:cxnLst/>
          <a:rect l="0" t="0" r="0" b="0"/>
          <a:pathLst>
            <a:path>
              <a:moveTo>
                <a:pt x="0" y="5004"/>
              </a:moveTo>
              <a:lnTo>
                <a:pt x="795714" y="50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3154265" y="2613215"/>
        <a:ext cx="39785" cy="39785"/>
      </dsp:txXfrm>
    </dsp:sp>
    <dsp:sp modelId="{525C302D-77B8-45B7-961C-DCBA03A0718F}">
      <dsp:nvSpPr>
        <dsp:cNvPr id="0" name=""/>
        <dsp:cNvSpPr/>
      </dsp:nvSpPr>
      <dsp:spPr>
        <a:xfrm>
          <a:off x="3571899" y="2428891"/>
          <a:ext cx="4833765" cy="42768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是否是教育部批准的来华留学示范基地建设单位</a:t>
          </a:r>
          <a:endParaRPr lang="zh-CN" altLang="en-US" sz="1600" kern="1200" dirty="0">
            <a:latin typeface="+mn-ea"/>
            <a:ea typeface="+mn-ea"/>
          </a:endParaRPr>
        </a:p>
      </dsp:txBody>
      <dsp:txXfrm>
        <a:off x="3584426" y="2441418"/>
        <a:ext cx="4808711" cy="402634"/>
      </dsp:txXfrm>
    </dsp:sp>
    <dsp:sp modelId="{A45BD3EC-47BF-4867-9FAF-5FD63F59E4AE}">
      <dsp:nvSpPr>
        <dsp:cNvPr id="0" name=""/>
        <dsp:cNvSpPr/>
      </dsp:nvSpPr>
      <dsp:spPr>
        <a:xfrm rot="4473687">
          <a:off x="675237" y="2565596"/>
          <a:ext cx="1528725" cy="10009"/>
        </a:xfrm>
        <a:custGeom>
          <a:avLst/>
          <a:gdLst/>
          <a:ahLst/>
          <a:cxnLst/>
          <a:rect l="0" t="0" r="0" b="0"/>
          <a:pathLst>
            <a:path>
              <a:moveTo>
                <a:pt x="0" y="5004"/>
              </a:moveTo>
              <a:lnTo>
                <a:pt x="1528725" y="50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1401381" y="2532383"/>
        <a:ext cx="76436" cy="76436"/>
      </dsp:txXfrm>
    </dsp:sp>
    <dsp:sp modelId="{348754B5-1D11-4992-9A9F-27E8F758AC2B}">
      <dsp:nvSpPr>
        <dsp:cNvPr id="0" name=""/>
        <dsp:cNvSpPr/>
      </dsp:nvSpPr>
      <dsp:spPr>
        <a:xfrm>
          <a:off x="1643076" y="3143271"/>
          <a:ext cx="1275375" cy="328223"/>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kern="1200" dirty="0" smtClean="0"/>
            <a:t>信息资料</a:t>
          </a:r>
          <a:endParaRPr lang="zh-CN" altLang="en-US" sz="1600" kern="1200" dirty="0"/>
        </a:p>
      </dsp:txBody>
      <dsp:txXfrm>
        <a:off x="1652689" y="3152884"/>
        <a:ext cx="1256149" cy="308997"/>
      </dsp:txXfrm>
    </dsp:sp>
    <dsp:sp modelId="{938012CB-4431-429E-8683-741423307A1D}">
      <dsp:nvSpPr>
        <dsp:cNvPr id="0" name=""/>
        <dsp:cNvSpPr/>
      </dsp:nvSpPr>
      <dsp:spPr>
        <a:xfrm rot="21522622">
          <a:off x="2918331" y="3291594"/>
          <a:ext cx="958280" cy="10009"/>
        </a:xfrm>
        <a:custGeom>
          <a:avLst/>
          <a:gdLst/>
          <a:ahLst/>
          <a:cxnLst/>
          <a:rect l="0" t="0" r="0" b="0"/>
          <a:pathLst>
            <a:path>
              <a:moveTo>
                <a:pt x="0" y="5004"/>
              </a:moveTo>
              <a:lnTo>
                <a:pt x="958280" y="50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373514" y="3272642"/>
        <a:ext cx="47914" cy="47914"/>
      </dsp:txXfrm>
    </dsp:sp>
    <dsp:sp modelId="{CD1A30F7-9741-4D84-A04A-7DA021D899B3}">
      <dsp:nvSpPr>
        <dsp:cNvPr id="0" name=""/>
        <dsp:cNvSpPr/>
      </dsp:nvSpPr>
      <dsp:spPr>
        <a:xfrm>
          <a:off x="3876490" y="3039879"/>
          <a:ext cx="4507926" cy="49187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zh-CN" sz="1700" kern="1200" dirty="0" smtClean="0"/>
            <a:t>图书馆外文书刊书及比例和国外数据库数量</a:t>
          </a:r>
          <a:endParaRPr lang="zh-CN" altLang="en-US" sz="1700" kern="1200" dirty="0"/>
        </a:p>
      </dsp:txBody>
      <dsp:txXfrm>
        <a:off x="3890896" y="3054285"/>
        <a:ext cx="4479114" cy="463060"/>
      </dsp:txXfrm>
    </dsp:sp>
    <dsp:sp modelId="{0E738B3B-3197-4B0A-9F45-CC433EE9DA95}">
      <dsp:nvSpPr>
        <dsp:cNvPr id="0" name=""/>
        <dsp:cNvSpPr/>
      </dsp:nvSpPr>
      <dsp:spPr>
        <a:xfrm rot="4937111">
          <a:off x="249741" y="2957829"/>
          <a:ext cx="2278654" cy="10009"/>
        </a:xfrm>
        <a:custGeom>
          <a:avLst/>
          <a:gdLst/>
          <a:ahLst/>
          <a:cxnLst/>
          <a:rect l="0" t="0" r="0" b="0"/>
          <a:pathLst>
            <a:path>
              <a:moveTo>
                <a:pt x="0" y="5004"/>
              </a:moveTo>
              <a:lnTo>
                <a:pt x="2278654" y="50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1332102" y="2905867"/>
        <a:ext cx="113932" cy="113932"/>
      </dsp:txXfrm>
    </dsp:sp>
    <dsp:sp modelId="{1C57FD4A-F9D0-478A-B827-0BE0334303DD}">
      <dsp:nvSpPr>
        <dsp:cNvPr id="0" name=""/>
        <dsp:cNvSpPr/>
      </dsp:nvSpPr>
      <dsp:spPr>
        <a:xfrm>
          <a:off x="1542014" y="3825979"/>
          <a:ext cx="1266263" cy="531738"/>
        </a:xfrm>
        <a:prstGeom prst="roundRect">
          <a:avLst>
            <a:gd name="adj" fmla="val 10000"/>
          </a:avLst>
        </a:prstGeom>
        <a:solidFill>
          <a:schemeClr val="tx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校园国际化</a:t>
          </a:r>
          <a:endParaRPr lang="zh-CN" altLang="en-US" sz="1600" kern="1200" dirty="0">
            <a:latin typeface="+mn-ea"/>
            <a:ea typeface="+mn-ea"/>
          </a:endParaRPr>
        </a:p>
      </dsp:txBody>
      <dsp:txXfrm>
        <a:off x="1557588" y="3841553"/>
        <a:ext cx="1235115" cy="500590"/>
      </dsp:txXfrm>
    </dsp:sp>
    <dsp:sp modelId="{44268F7B-6187-44F0-9B99-4C6ABDD69AA2}">
      <dsp:nvSpPr>
        <dsp:cNvPr id="0" name=""/>
        <dsp:cNvSpPr/>
      </dsp:nvSpPr>
      <dsp:spPr>
        <a:xfrm rot="19058169">
          <a:off x="2791070" y="4042435"/>
          <a:ext cx="131807" cy="10009"/>
        </a:xfrm>
        <a:custGeom>
          <a:avLst/>
          <a:gdLst/>
          <a:ahLst/>
          <a:cxnLst/>
          <a:rect l="0" t="0" r="0" b="0"/>
          <a:pathLst>
            <a:path>
              <a:moveTo>
                <a:pt x="0" y="5004"/>
              </a:moveTo>
              <a:lnTo>
                <a:pt x="131807" y="50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zh-CN" altLang="en-US" sz="1600" kern="1200">
            <a:latin typeface="+mn-ea"/>
            <a:ea typeface="+mn-ea"/>
          </a:endParaRPr>
        </a:p>
      </dsp:txBody>
      <dsp:txXfrm>
        <a:off x="2853678" y="4044145"/>
        <a:ext cx="6590" cy="6590"/>
      </dsp:txXfrm>
    </dsp:sp>
    <dsp:sp modelId="{CDE91F23-595C-4E41-9641-78B6474EAD5A}">
      <dsp:nvSpPr>
        <dsp:cNvPr id="0" name=""/>
        <dsp:cNvSpPr/>
      </dsp:nvSpPr>
      <dsp:spPr>
        <a:xfrm flipH="1">
          <a:off x="2905669" y="3648346"/>
          <a:ext cx="5666890" cy="70937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sz="1600" kern="1200" dirty="0" smtClean="0"/>
            <a:t>学校二级单位建有外文网站情况、举办国际会议数、举办国际大中型文化活动及运动会数等观测点</a:t>
          </a:r>
          <a:endParaRPr lang="zh-CN" altLang="en-US" sz="1600" kern="1200" dirty="0">
            <a:latin typeface="+mn-ea"/>
            <a:ea typeface="+mn-ea"/>
          </a:endParaRPr>
        </a:p>
      </dsp:txBody>
      <dsp:txXfrm>
        <a:off x="2926446" y="3669123"/>
        <a:ext cx="5625336" cy="667817"/>
      </dsp:txXfrm>
    </dsp:sp>
  </dsp:spTree>
</dsp:drawing>
</file>

<file path=ppt/diagrams/layout1.xml><?xml version="1.0" encoding="utf-8"?>
<dgm:layoutDef xmlns:dgm="http://schemas.openxmlformats.org/drawingml/2006/diagram" xmlns:a="http://schemas.openxmlformats.org/drawingml/2006/main" uniqueId="urn:microsoft.com/office/officeart/2005/8/layout/radial6#2">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3">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4">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5">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6">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7">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3">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4">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5">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6">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7">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rawings/drawing1.xml><?xml version="1.0" encoding="utf-8"?>
<c:userShapes xmlns:c="http://schemas.openxmlformats.org/drawingml/2006/chart">
  <cdr:relSizeAnchor xmlns:cdr="http://schemas.openxmlformats.org/drawingml/2006/chartDrawing">
    <cdr:from>
      <cdr:x>0.60243</cdr:x>
      <cdr:y>0</cdr:y>
    </cdr:from>
    <cdr:to>
      <cdr:x>0.99224</cdr:x>
      <cdr:y>0.34606</cdr:y>
    </cdr:to>
    <cdr:sp macro="" textlink="">
      <cdr:nvSpPr>
        <cdr:cNvPr id="2" name="线形标注 1 1"/>
        <cdr:cNvSpPr/>
      </cdr:nvSpPr>
      <cdr:spPr bwMode="auto">
        <a:xfrm xmlns:a="http://schemas.openxmlformats.org/drawingml/2006/main">
          <a:off x="3672408" y="-1728192"/>
          <a:ext cx="2376264" cy="949325"/>
        </a:xfrm>
        <a:prstGeom xmlns:a="http://schemas.openxmlformats.org/drawingml/2006/main" prst="borderCallout1">
          <a:avLst>
            <a:gd name="adj1" fmla="val 96381"/>
            <a:gd name="adj2" fmla="val 49823"/>
            <a:gd name="adj3" fmla="val 171443"/>
            <a:gd name="adj4" fmla="val -4619"/>
          </a:avLst>
        </a:prstGeom>
        <a:solidFill xmlns:a="http://schemas.openxmlformats.org/drawingml/2006/main">
          <a:srgbClr val="1F497D">
            <a:lumMod val="20000"/>
            <a:lumOff val="80000"/>
          </a:srgbClr>
        </a:solidFill>
        <a:ln xmlns:a="http://schemas.openxmlformats.org/drawingml/2006/main" w="9525" cap="flat" cmpd="sng" algn="ctr">
          <a:solidFill>
            <a:sysClr val="windowText" lastClr="000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a:lstStyle xmlns:a="http://schemas.openxmlformats.org/drawingml/2006/main">
          <a:defPPr>
            <a:defRPr lang="zh-CN"/>
          </a:defPPr>
          <a:lvl1pPr algn="l" rtl="0" eaLnBrk="0" fontAlgn="base" hangingPunct="0">
            <a:spcBef>
              <a:spcPct val="0"/>
            </a:spcBef>
            <a:spcAft>
              <a:spcPct val="0"/>
            </a:spcAft>
            <a:defRPr sz="2800" b="1" kern="1200">
              <a:solidFill>
                <a:sysClr val="windowText" lastClr="000000"/>
              </a:solidFill>
              <a:latin typeface="Arial" panose="020B0604020202020204" pitchFamily="34" charset="0"/>
              <a:ea typeface="宋体" panose="02010600030101010101" pitchFamily="2" charset="-122"/>
            </a:defRPr>
          </a:lvl1pPr>
          <a:lvl2pPr marL="457200" algn="l" rtl="0" eaLnBrk="0" fontAlgn="base" hangingPunct="0">
            <a:spcBef>
              <a:spcPct val="0"/>
            </a:spcBef>
            <a:spcAft>
              <a:spcPct val="0"/>
            </a:spcAft>
            <a:defRPr sz="2800" b="1" kern="1200">
              <a:solidFill>
                <a:sysClr val="windowText" lastClr="000000"/>
              </a:solidFill>
              <a:latin typeface="Arial" panose="020B0604020202020204" pitchFamily="34" charset="0"/>
              <a:ea typeface="宋体" panose="02010600030101010101" pitchFamily="2" charset="-122"/>
            </a:defRPr>
          </a:lvl2pPr>
          <a:lvl3pPr marL="914400" algn="l" rtl="0" eaLnBrk="0" fontAlgn="base" hangingPunct="0">
            <a:spcBef>
              <a:spcPct val="0"/>
            </a:spcBef>
            <a:spcAft>
              <a:spcPct val="0"/>
            </a:spcAft>
            <a:defRPr sz="2800" b="1" kern="1200">
              <a:solidFill>
                <a:sysClr val="windowText" lastClr="000000"/>
              </a:solidFill>
              <a:latin typeface="Arial" panose="020B0604020202020204" pitchFamily="34" charset="0"/>
              <a:ea typeface="宋体" panose="02010600030101010101" pitchFamily="2" charset="-122"/>
            </a:defRPr>
          </a:lvl3pPr>
          <a:lvl4pPr marL="1371600" algn="l" rtl="0" eaLnBrk="0" fontAlgn="base" hangingPunct="0">
            <a:spcBef>
              <a:spcPct val="0"/>
            </a:spcBef>
            <a:spcAft>
              <a:spcPct val="0"/>
            </a:spcAft>
            <a:defRPr sz="2800" b="1" kern="1200">
              <a:solidFill>
                <a:sysClr val="windowText" lastClr="000000"/>
              </a:solidFill>
              <a:latin typeface="Arial" panose="020B0604020202020204" pitchFamily="34" charset="0"/>
              <a:ea typeface="宋体" panose="02010600030101010101" pitchFamily="2" charset="-122"/>
            </a:defRPr>
          </a:lvl4pPr>
          <a:lvl5pPr marL="1828800" algn="l" rtl="0" eaLnBrk="0" fontAlgn="base" hangingPunct="0">
            <a:spcBef>
              <a:spcPct val="0"/>
            </a:spcBef>
            <a:spcAft>
              <a:spcPct val="0"/>
            </a:spcAft>
            <a:defRPr sz="2800" b="1" kern="1200">
              <a:solidFill>
                <a:sysClr val="windowText" lastClr="000000"/>
              </a:solidFill>
              <a:latin typeface="Arial" panose="020B0604020202020204" pitchFamily="34" charset="0"/>
              <a:ea typeface="宋体" panose="02010600030101010101" pitchFamily="2" charset="-122"/>
            </a:defRPr>
          </a:lvl5pPr>
          <a:lvl6pPr marL="2286000" algn="l" defTabSz="914400" rtl="0" eaLnBrk="1" latinLnBrk="0" hangingPunct="1">
            <a:defRPr sz="2800" b="1" kern="1200">
              <a:solidFill>
                <a:sysClr val="windowText" lastClr="000000"/>
              </a:solidFill>
              <a:latin typeface="Arial" panose="020B0604020202020204" pitchFamily="34" charset="0"/>
              <a:ea typeface="宋体" panose="02010600030101010101" pitchFamily="2" charset="-122"/>
            </a:defRPr>
          </a:lvl6pPr>
          <a:lvl7pPr marL="2743200" algn="l" defTabSz="914400" rtl="0" eaLnBrk="1" latinLnBrk="0" hangingPunct="1">
            <a:defRPr sz="2800" b="1" kern="1200">
              <a:solidFill>
                <a:sysClr val="windowText" lastClr="000000"/>
              </a:solidFill>
              <a:latin typeface="Arial" panose="020B0604020202020204" pitchFamily="34" charset="0"/>
              <a:ea typeface="宋体" panose="02010600030101010101" pitchFamily="2" charset="-122"/>
            </a:defRPr>
          </a:lvl7pPr>
          <a:lvl8pPr marL="3200400" algn="l" defTabSz="914400" rtl="0" eaLnBrk="1" latinLnBrk="0" hangingPunct="1">
            <a:defRPr sz="2800" b="1" kern="1200">
              <a:solidFill>
                <a:sysClr val="windowText" lastClr="000000"/>
              </a:solidFill>
              <a:latin typeface="Arial" panose="020B0604020202020204" pitchFamily="34" charset="0"/>
              <a:ea typeface="宋体" panose="02010600030101010101" pitchFamily="2" charset="-122"/>
            </a:defRPr>
          </a:lvl8pPr>
          <a:lvl9pPr marL="3657600" algn="l" defTabSz="914400" rtl="0" eaLnBrk="1" latinLnBrk="0" hangingPunct="1">
            <a:defRPr sz="2800" b="1" kern="1200">
              <a:solidFill>
                <a:sysClr val="windowText" lastClr="000000"/>
              </a:solidFill>
              <a:latin typeface="Arial" panose="020B0604020202020204" pitchFamily="34" charset="0"/>
              <a:ea typeface="宋体" panose="02010600030101010101" pitchFamily="2" charset="-122"/>
            </a:defRPr>
          </a:lvl9pPr>
        </a:lstStyle>
        <a:p xmlns:a="http://schemas.openxmlformats.org/drawingml/2006/main">
          <a:pPr eaLnBrk="1" hangingPunct="1">
            <a:defRPr/>
          </a:pPr>
          <a:r>
            <a:rPr lang="zh-CN" altLang="zh-CN" sz="1800" dirty="0">
              <a:latin typeface="微软雅黑" panose="020B0503020204020204" pitchFamily="34" charset="-122"/>
              <a:ea typeface="微软雅黑" panose="020B0503020204020204" pitchFamily="34" charset="-122"/>
            </a:rPr>
            <a:t>提到了培养全球／国际视野的人才</a:t>
          </a:r>
          <a:endParaRPr lang="zh-CN" alt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275013" cy="53340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200">
                <a:ea typeface="宋体" panose="02010600030101010101" pitchFamily="2" charset="-122"/>
              </a:defRPr>
            </a:lvl1pPr>
          </a:lstStyle>
          <a:p>
            <a:pPr>
              <a:defRPr/>
            </a:pPr>
            <a:endParaRPr lang="zh-CN" altLang="en-US"/>
          </a:p>
        </p:txBody>
      </p:sp>
      <p:sp>
        <p:nvSpPr>
          <p:cNvPr id="16387" name="Rectangle 3"/>
          <p:cNvSpPr>
            <a:spLocks noGrp="1" noChangeArrowheads="1"/>
          </p:cNvSpPr>
          <p:nvPr>
            <p:ph type="dt" idx="1"/>
          </p:nvPr>
        </p:nvSpPr>
        <p:spPr bwMode="auto">
          <a:xfrm>
            <a:off x="4281488" y="0"/>
            <a:ext cx="3276600" cy="53340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200">
                <a:ea typeface="宋体" panose="02010600030101010101" pitchFamily="2" charset="-122"/>
              </a:defRPr>
            </a:lvl1pPr>
          </a:lstStyle>
          <a:p>
            <a:pPr>
              <a:defRPr/>
            </a:pPr>
            <a:endParaRPr lang="zh-CN" altLang="en-US"/>
          </a:p>
        </p:txBody>
      </p:sp>
      <p:sp>
        <p:nvSpPr>
          <p:cNvPr id="4100" name="Rectangle 4"/>
          <p:cNvSpPr>
            <a:spLocks noGrp="1" noRot="1" noChangeAspect="1" noChangeArrowheads="1"/>
          </p:cNvSpPr>
          <p:nvPr>
            <p:ph type="sldImg" idx="2"/>
          </p:nvPr>
        </p:nvSpPr>
        <p:spPr bwMode="auto">
          <a:xfrm>
            <a:off x="215900" y="801688"/>
            <a:ext cx="7127875" cy="4010025"/>
          </a:xfrm>
          <a:prstGeom prst="rect">
            <a:avLst/>
          </a:prstGeom>
          <a:noFill/>
          <a:ln w="9525">
            <a:noFill/>
            <a:miter lim="800000"/>
          </a:ln>
        </p:spPr>
      </p:sp>
      <p:sp>
        <p:nvSpPr>
          <p:cNvPr id="16389" name="Rectangle 5"/>
          <p:cNvSpPr>
            <a:spLocks noGrp="1" noRot="1" noChangeArrowheads="1"/>
          </p:cNvSpPr>
          <p:nvPr>
            <p:ph type="body" sz="quarter" idx="3"/>
          </p:nvPr>
        </p:nvSpPr>
        <p:spPr bwMode="auto">
          <a:xfrm>
            <a:off x="755650" y="5078413"/>
            <a:ext cx="6048375" cy="4811712"/>
          </a:xfrm>
          <a:prstGeom prst="rect">
            <a:avLst/>
          </a:prstGeom>
          <a:noFill/>
          <a:ln w="9525">
            <a:noFill/>
            <a:miter lim="800000"/>
          </a:ln>
        </p:spPr>
        <p:txBody>
          <a:bodyPr vert="horz" wrap="square" lIns="91440" tIns="45720" rIns="91440" bIns="45720" numCol="1" anchor="ctr" anchorCtr="0" compatLnSpc="1"/>
          <a:lstStyle/>
          <a:p>
            <a:pPr lvl="0"/>
            <a:r>
              <a:rPr lang="zh-CN" noProof="0" smtClean="0"/>
              <a:t>单击此处编辑母版文本样式</a:t>
            </a:r>
          </a:p>
          <a:p>
            <a:pPr lvl="1"/>
            <a:r>
              <a:rPr lang="zh-CN" noProof="0" smtClean="0"/>
              <a:t>第二级</a:t>
            </a:r>
          </a:p>
          <a:p>
            <a:pPr lvl="2"/>
            <a:r>
              <a:rPr lang="zh-CN" noProof="0" smtClean="0"/>
              <a:t>第三级</a:t>
            </a:r>
          </a:p>
          <a:p>
            <a:pPr lvl="3"/>
            <a:r>
              <a:rPr lang="zh-CN" noProof="0" smtClean="0"/>
              <a:t>第四级</a:t>
            </a:r>
          </a:p>
          <a:p>
            <a:pPr lvl="4"/>
            <a:r>
              <a:rPr lang="zh-CN" noProof="0" smtClean="0"/>
              <a:t>第五级</a:t>
            </a:r>
          </a:p>
        </p:txBody>
      </p:sp>
      <p:sp>
        <p:nvSpPr>
          <p:cNvPr id="16390" name="Rectangle 6"/>
          <p:cNvSpPr>
            <a:spLocks noGrp="1" noChangeArrowheads="1"/>
          </p:cNvSpPr>
          <p:nvPr>
            <p:ph type="ftr" sz="quarter" idx="4"/>
          </p:nvPr>
        </p:nvSpPr>
        <p:spPr bwMode="auto">
          <a:xfrm>
            <a:off x="0" y="10155238"/>
            <a:ext cx="3275013" cy="534987"/>
          </a:xfrm>
          <a:prstGeom prst="rect">
            <a:avLst/>
          </a:prstGeom>
          <a:noFill/>
          <a:ln w="9525">
            <a:noFill/>
            <a:miter lim="800000"/>
          </a:ln>
        </p:spPr>
        <p:txBody>
          <a:bodyPr vert="horz" wrap="square" lIns="91440" tIns="45720" rIns="91440" bIns="45720" numCol="1" anchor="b" anchorCtr="0" compatLnSpc="1"/>
          <a:lstStyle>
            <a:lvl1pPr eaLnBrk="1" hangingPunct="1">
              <a:buFont typeface="Arial" panose="020B0604020202020204" pitchFamily="34" charset="0"/>
              <a:buNone/>
              <a:defRPr sz="1200">
                <a:ea typeface="宋体" panose="02010600030101010101" pitchFamily="2" charset="-122"/>
              </a:defRPr>
            </a:lvl1pPr>
          </a:lstStyle>
          <a:p>
            <a:pPr>
              <a:defRPr/>
            </a:pPr>
            <a:endParaRPr lang="zh-CN" altLang="en-US"/>
          </a:p>
        </p:txBody>
      </p:sp>
      <p:sp>
        <p:nvSpPr>
          <p:cNvPr id="16391" name="Rectangle 7"/>
          <p:cNvSpPr>
            <a:spLocks noGrp="1" noChangeArrowheads="1"/>
          </p:cNvSpPr>
          <p:nvPr>
            <p:ph type="sldNum" sz="quarter" idx="5"/>
          </p:nvPr>
        </p:nvSpPr>
        <p:spPr bwMode="auto">
          <a:xfrm>
            <a:off x="4281488" y="10155238"/>
            <a:ext cx="3276600" cy="534987"/>
          </a:xfrm>
          <a:prstGeom prst="rect">
            <a:avLst/>
          </a:prstGeom>
          <a:noFill/>
          <a:ln w="9525">
            <a:noFill/>
            <a:miter lim="800000"/>
          </a:ln>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fld id="{61141986-9685-420C-9316-22405539A4FF}" type="slidenum">
              <a:rPr lang="zh-CN" altLang="en-US"/>
              <a:pPr/>
              <a:t>‹#›</a:t>
            </a:fld>
            <a:endParaRPr lang="zh-CN" altLang="en-US"/>
          </a:p>
        </p:txBody>
      </p:sp>
    </p:spTree>
    <p:extLst>
      <p:ext uri="{BB962C8B-B14F-4D97-AF65-F5344CB8AC3E}">
        <p14:creationId xmlns:p14="http://schemas.microsoft.com/office/powerpoint/2010/main" val="6297841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1</a:t>
            </a:fld>
            <a:endParaRPr lang="zh-CN" altLang="en-US"/>
          </a:p>
        </p:txBody>
      </p:sp>
    </p:spTree>
    <p:extLst>
      <p:ext uri="{BB962C8B-B14F-4D97-AF65-F5344CB8AC3E}">
        <p14:creationId xmlns:p14="http://schemas.microsoft.com/office/powerpoint/2010/main" val="3052444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16</a:t>
            </a:fld>
            <a:endParaRPr lang="zh-CN" altLang="en-US"/>
          </a:p>
        </p:txBody>
      </p:sp>
    </p:spTree>
    <p:extLst>
      <p:ext uri="{BB962C8B-B14F-4D97-AF65-F5344CB8AC3E}">
        <p14:creationId xmlns:p14="http://schemas.microsoft.com/office/powerpoint/2010/main" val="3084594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19</a:t>
            </a:fld>
            <a:endParaRPr lang="zh-CN" altLang="en-US"/>
          </a:p>
        </p:txBody>
      </p:sp>
    </p:spTree>
    <p:extLst>
      <p:ext uri="{BB962C8B-B14F-4D97-AF65-F5344CB8AC3E}">
        <p14:creationId xmlns:p14="http://schemas.microsoft.com/office/powerpoint/2010/main" val="4257041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20</a:t>
            </a:fld>
            <a:endParaRPr lang="zh-CN" altLang="en-US"/>
          </a:p>
        </p:txBody>
      </p:sp>
    </p:spTree>
    <p:extLst>
      <p:ext uri="{BB962C8B-B14F-4D97-AF65-F5344CB8AC3E}">
        <p14:creationId xmlns:p14="http://schemas.microsoft.com/office/powerpoint/2010/main" val="3922108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21</a:t>
            </a:fld>
            <a:endParaRPr lang="zh-CN" altLang="en-US"/>
          </a:p>
        </p:txBody>
      </p:sp>
    </p:spTree>
    <p:extLst>
      <p:ext uri="{BB962C8B-B14F-4D97-AF65-F5344CB8AC3E}">
        <p14:creationId xmlns:p14="http://schemas.microsoft.com/office/powerpoint/2010/main" val="2927270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22</a:t>
            </a:fld>
            <a:endParaRPr lang="zh-CN" altLang="en-US"/>
          </a:p>
        </p:txBody>
      </p:sp>
    </p:spTree>
    <p:extLst>
      <p:ext uri="{BB962C8B-B14F-4D97-AF65-F5344CB8AC3E}">
        <p14:creationId xmlns:p14="http://schemas.microsoft.com/office/powerpoint/2010/main" val="425358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23</a:t>
            </a:fld>
            <a:endParaRPr lang="zh-CN" altLang="en-US"/>
          </a:p>
        </p:txBody>
      </p:sp>
    </p:spTree>
    <p:extLst>
      <p:ext uri="{BB962C8B-B14F-4D97-AF65-F5344CB8AC3E}">
        <p14:creationId xmlns:p14="http://schemas.microsoft.com/office/powerpoint/2010/main" val="4060131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24</a:t>
            </a:fld>
            <a:endParaRPr lang="zh-CN" altLang="en-US"/>
          </a:p>
        </p:txBody>
      </p:sp>
    </p:spTree>
    <p:extLst>
      <p:ext uri="{BB962C8B-B14F-4D97-AF65-F5344CB8AC3E}">
        <p14:creationId xmlns:p14="http://schemas.microsoft.com/office/powerpoint/2010/main" val="3196216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25</a:t>
            </a:fld>
            <a:endParaRPr lang="zh-CN" altLang="en-US"/>
          </a:p>
        </p:txBody>
      </p:sp>
    </p:spTree>
    <p:extLst>
      <p:ext uri="{BB962C8B-B14F-4D97-AF65-F5344CB8AC3E}">
        <p14:creationId xmlns:p14="http://schemas.microsoft.com/office/powerpoint/2010/main" val="1905273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26</a:t>
            </a:fld>
            <a:endParaRPr lang="zh-CN" altLang="en-US"/>
          </a:p>
        </p:txBody>
      </p:sp>
    </p:spTree>
    <p:extLst>
      <p:ext uri="{BB962C8B-B14F-4D97-AF65-F5344CB8AC3E}">
        <p14:creationId xmlns:p14="http://schemas.microsoft.com/office/powerpoint/2010/main" val="2534816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27</a:t>
            </a:fld>
            <a:endParaRPr lang="zh-CN" altLang="en-US"/>
          </a:p>
        </p:txBody>
      </p:sp>
    </p:spTree>
    <p:extLst>
      <p:ext uri="{BB962C8B-B14F-4D97-AF65-F5344CB8AC3E}">
        <p14:creationId xmlns:p14="http://schemas.microsoft.com/office/powerpoint/2010/main" val="30024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8</a:t>
            </a:fld>
            <a:endParaRPr lang="zh-CN" altLang="en-US"/>
          </a:p>
        </p:txBody>
      </p:sp>
    </p:spTree>
    <p:extLst>
      <p:ext uri="{BB962C8B-B14F-4D97-AF65-F5344CB8AC3E}">
        <p14:creationId xmlns:p14="http://schemas.microsoft.com/office/powerpoint/2010/main" val="2553108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28</a:t>
            </a:fld>
            <a:endParaRPr lang="zh-CN" altLang="en-US"/>
          </a:p>
        </p:txBody>
      </p:sp>
    </p:spTree>
    <p:extLst>
      <p:ext uri="{BB962C8B-B14F-4D97-AF65-F5344CB8AC3E}">
        <p14:creationId xmlns:p14="http://schemas.microsoft.com/office/powerpoint/2010/main" val="106032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29</a:t>
            </a:fld>
            <a:endParaRPr lang="zh-CN" altLang="en-US"/>
          </a:p>
        </p:txBody>
      </p:sp>
    </p:spTree>
    <p:extLst>
      <p:ext uri="{BB962C8B-B14F-4D97-AF65-F5344CB8AC3E}">
        <p14:creationId xmlns:p14="http://schemas.microsoft.com/office/powerpoint/2010/main" val="221549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30</a:t>
            </a:fld>
            <a:endParaRPr lang="zh-CN" altLang="en-US"/>
          </a:p>
        </p:txBody>
      </p:sp>
    </p:spTree>
    <p:extLst>
      <p:ext uri="{BB962C8B-B14F-4D97-AF65-F5344CB8AC3E}">
        <p14:creationId xmlns:p14="http://schemas.microsoft.com/office/powerpoint/2010/main" val="1187777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31</a:t>
            </a:fld>
            <a:endParaRPr lang="zh-CN" altLang="en-US"/>
          </a:p>
        </p:txBody>
      </p:sp>
    </p:spTree>
    <p:extLst>
      <p:ext uri="{BB962C8B-B14F-4D97-AF65-F5344CB8AC3E}">
        <p14:creationId xmlns:p14="http://schemas.microsoft.com/office/powerpoint/2010/main" val="1057213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32</a:t>
            </a:fld>
            <a:endParaRPr lang="zh-CN" altLang="en-US"/>
          </a:p>
        </p:txBody>
      </p:sp>
    </p:spTree>
    <p:extLst>
      <p:ext uri="{BB962C8B-B14F-4D97-AF65-F5344CB8AC3E}">
        <p14:creationId xmlns:p14="http://schemas.microsoft.com/office/powerpoint/2010/main" val="2428548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33</a:t>
            </a:fld>
            <a:endParaRPr lang="zh-CN" altLang="en-US"/>
          </a:p>
        </p:txBody>
      </p:sp>
    </p:spTree>
    <p:extLst>
      <p:ext uri="{BB962C8B-B14F-4D97-AF65-F5344CB8AC3E}">
        <p14:creationId xmlns:p14="http://schemas.microsoft.com/office/powerpoint/2010/main" val="2888755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35</a:t>
            </a:fld>
            <a:endParaRPr lang="zh-CN" altLang="en-US"/>
          </a:p>
        </p:txBody>
      </p:sp>
    </p:spTree>
    <p:extLst>
      <p:ext uri="{BB962C8B-B14F-4D97-AF65-F5344CB8AC3E}">
        <p14:creationId xmlns:p14="http://schemas.microsoft.com/office/powerpoint/2010/main" val="545383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36</a:t>
            </a:fld>
            <a:endParaRPr lang="zh-CN" altLang="en-US"/>
          </a:p>
        </p:txBody>
      </p:sp>
    </p:spTree>
    <p:extLst>
      <p:ext uri="{BB962C8B-B14F-4D97-AF65-F5344CB8AC3E}">
        <p14:creationId xmlns:p14="http://schemas.microsoft.com/office/powerpoint/2010/main" val="661860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37</a:t>
            </a:fld>
            <a:endParaRPr lang="zh-CN" altLang="en-US"/>
          </a:p>
        </p:txBody>
      </p:sp>
    </p:spTree>
    <p:extLst>
      <p:ext uri="{BB962C8B-B14F-4D97-AF65-F5344CB8AC3E}">
        <p14:creationId xmlns:p14="http://schemas.microsoft.com/office/powerpoint/2010/main" val="809710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38</a:t>
            </a:fld>
            <a:endParaRPr lang="zh-CN" altLang="en-US"/>
          </a:p>
        </p:txBody>
      </p:sp>
    </p:spTree>
    <p:extLst>
      <p:ext uri="{BB962C8B-B14F-4D97-AF65-F5344CB8AC3E}">
        <p14:creationId xmlns:p14="http://schemas.microsoft.com/office/powerpoint/2010/main" val="107749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9</a:t>
            </a:fld>
            <a:endParaRPr lang="zh-CN" altLang="en-US"/>
          </a:p>
        </p:txBody>
      </p:sp>
    </p:spTree>
    <p:extLst>
      <p:ext uri="{BB962C8B-B14F-4D97-AF65-F5344CB8AC3E}">
        <p14:creationId xmlns:p14="http://schemas.microsoft.com/office/powerpoint/2010/main" val="1661242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39</a:t>
            </a:fld>
            <a:endParaRPr lang="zh-CN" altLang="en-US"/>
          </a:p>
        </p:txBody>
      </p:sp>
    </p:spTree>
    <p:extLst>
      <p:ext uri="{BB962C8B-B14F-4D97-AF65-F5344CB8AC3E}">
        <p14:creationId xmlns:p14="http://schemas.microsoft.com/office/powerpoint/2010/main" val="3695502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40</a:t>
            </a:fld>
            <a:endParaRPr lang="zh-CN" altLang="en-US"/>
          </a:p>
        </p:txBody>
      </p:sp>
    </p:spTree>
    <p:extLst>
      <p:ext uri="{BB962C8B-B14F-4D97-AF65-F5344CB8AC3E}">
        <p14:creationId xmlns:p14="http://schemas.microsoft.com/office/powerpoint/2010/main" val="393643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41</a:t>
            </a:fld>
            <a:endParaRPr lang="zh-CN" altLang="en-US"/>
          </a:p>
        </p:txBody>
      </p:sp>
    </p:spTree>
    <p:extLst>
      <p:ext uri="{BB962C8B-B14F-4D97-AF65-F5344CB8AC3E}">
        <p14:creationId xmlns:p14="http://schemas.microsoft.com/office/powerpoint/2010/main" val="2063589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42</a:t>
            </a:fld>
            <a:endParaRPr lang="zh-CN" altLang="en-US"/>
          </a:p>
        </p:txBody>
      </p:sp>
    </p:spTree>
    <p:extLst>
      <p:ext uri="{BB962C8B-B14F-4D97-AF65-F5344CB8AC3E}">
        <p14:creationId xmlns:p14="http://schemas.microsoft.com/office/powerpoint/2010/main" val="1077492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44</a:t>
            </a:fld>
            <a:endParaRPr lang="zh-CN" altLang="en-US"/>
          </a:p>
        </p:txBody>
      </p:sp>
    </p:spTree>
    <p:extLst>
      <p:ext uri="{BB962C8B-B14F-4D97-AF65-F5344CB8AC3E}">
        <p14:creationId xmlns:p14="http://schemas.microsoft.com/office/powerpoint/2010/main" val="3175112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46</a:t>
            </a:fld>
            <a:endParaRPr lang="zh-CN" altLang="en-US"/>
          </a:p>
        </p:txBody>
      </p:sp>
    </p:spTree>
    <p:extLst>
      <p:ext uri="{BB962C8B-B14F-4D97-AF65-F5344CB8AC3E}">
        <p14:creationId xmlns:p14="http://schemas.microsoft.com/office/powerpoint/2010/main" val="3820721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47</a:t>
            </a:fld>
            <a:endParaRPr lang="zh-CN" altLang="en-US"/>
          </a:p>
        </p:txBody>
      </p:sp>
    </p:spTree>
    <p:extLst>
      <p:ext uri="{BB962C8B-B14F-4D97-AF65-F5344CB8AC3E}">
        <p14:creationId xmlns:p14="http://schemas.microsoft.com/office/powerpoint/2010/main" val="2194164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48</a:t>
            </a:fld>
            <a:endParaRPr lang="zh-CN" altLang="en-US"/>
          </a:p>
        </p:txBody>
      </p:sp>
    </p:spTree>
    <p:extLst>
      <p:ext uri="{BB962C8B-B14F-4D97-AF65-F5344CB8AC3E}">
        <p14:creationId xmlns:p14="http://schemas.microsoft.com/office/powerpoint/2010/main" val="26734306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49</a:t>
            </a:fld>
            <a:endParaRPr lang="zh-CN" altLang="en-US"/>
          </a:p>
        </p:txBody>
      </p:sp>
    </p:spTree>
    <p:extLst>
      <p:ext uri="{BB962C8B-B14F-4D97-AF65-F5344CB8AC3E}">
        <p14:creationId xmlns:p14="http://schemas.microsoft.com/office/powerpoint/2010/main" val="696064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50</a:t>
            </a:fld>
            <a:endParaRPr lang="zh-CN" altLang="en-US"/>
          </a:p>
        </p:txBody>
      </p:sp>
    </p:spTree>
    <p:extLst>
      <p:ext uri="{BB962C8B-B14F-4D97-AF65-F5344CB8AC3E}">
        <p14:creationId xmlns:p14="http://schemas.microsoft.com/office/powerpoint/2010/main" val="59972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10</a:t>
            </a:fld>
            <a:endParaRPr lang="zh-CN" altLang="en-US"/>
          </a:p>
        </p:txBody>
      </p:sp>
    </p:spTree>
    <p:extLst>
      <p:ext uri="{BB962C8B-B14F-4D97-AF65-F5344CB8AC3E}">
        <p14:creationId xmlns:p14="http://schemas.microsoft.com/office/powerpoint/2010/main" val="16612428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51</a:t>
            </a:fld>
            <a:endParaRPr lang="zh-CN" altLang="en-US"/>
          </a:p>
        </p:txBody>
      </p:sp>
    </p:spTree>
    <p:extLst>
      <p:ext uri="{BB962C8B-B14F-4D97-AF65-F5344CB8AC3E}">
        <p14:creationId xmlns:p14="http://schemas.microsoft.com/office/powerpoint/2010/main" val="8769919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52</a:t>
            </a:fld>
            <a:endParaRPr lang="zh-CN" altLang="en-US"/>
          </a:p>
        </p:txBody>
      </p:sp>
    </p:spTree>
    <p:extLst>
      <p:ext uri="{BB962C8B-B14F-4D97-AF65-F5344CB8AC3E}">
        <p14:creationId xmlns:p14="http://schemas.microsoft.com/office/powerpoint/2010/main" val="12324295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53</a:t>
            </a:fld>
            <a:endParaRPr lang="zh-CN" altLang="en-US"/>
          </a:p>
        </p:txBody>
      </p:sp>
    </p:spTree>
    <p:extLst>
      <p:ext uri="{BB962C8B-B14F-4D97-AF65-F5344CB8AC3E}">
        <p14:creationId xmlns:p14="http://schemas.microsoft.com/office/powerpoint/2010/main" val="17526007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54</a:t>
            </a:fld>
            <a:endParaRPr lang="zh-CN" altLang="en-US"/>
          </a:p>
        </p:txBody>
      </p:sp>
    </p:spTree>
    <p:extLst>
      <p:ext uri="{BB962C8B-B14F-4D97-AF65-F5344CB8AC3E}">
        <p14:creationId xmlns:p14="http://schemas.microsoft.com/office/powerpoint/2010/main" val="33974848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55</a:t>
            </a:fld>
            <a:endParaRPr lang="zh-CN" altLang="en-US"/>
          </a:p>
        </p:txBody>
      </p:sp>
    </p:spTree>
    <p:extLst>
      <p:ext uri="{BB962C8B-B14F-4D97-AF65-F5344CB8AC3E}">
        <p14:creationId xmlns:p14="http://schemas.microsoft.com/office/powerpoint/2010/main" val="29632728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56</a:t>
            </a:fld>
            <a:endParaRPr lang="zh-CN" altLang="en-US"/>
          </a:p>
        </p:txBody>
      </p:sp>
    </p:spTree>
    <p:extLst>
      <p:ext uri="{BB962C8B-B14F-4D97-AF65-F5344CB8AC3E}">
        <p14:creationId xmlns:p14="http://schemas.microsoft.com/office/powerpoint/2010/main" val="20551747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57</a:t>
            </a:fld>
            <a:endParaRPr lang="zh-CN" altLang="en-US"/>
          </a:p>
        </p:txBody>
      </p:sp>
    </p:spTree>
    <p:extLst>
      <p:ext uri="{BB962C8B-B14F-4D97-AF65-F5344CB8AC3E}">
        <p14:creationId xmlns:p14="http://schemas.microsoft.com/office/powerpoint/2010/main" val="38159334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58</a:t>
            </a:fld>
            <a:endParaRPr lang="zh-CN" altLang="en-US"/>
          </a:p>
        </p:txBody>
      </p:sp>
    </p:spTree>
    <p:extLst>
      <p:ext uri="{BB962C8B-B14F-4D97-AF65-F5344CB8AC3E}">
        <p14:creationId xmlns:p14="http://schemas.microsoft.com/office/powerpoint/2010/main" val="9797947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59</a:t>
            </a:fld>
            <a:endParaRPr lang="zh-CN" altLang="en-US"/>
          </a:p>
        </p:txBody>
      </p:sp>
    </p:spTree>
    <p:extLst>
      <p:ext uri="{BB962C8B-B14F-4D97-AF65-F5344CB8AC3E}">
        <p14:creationId xmlns:p14="http://schemas.microsoft.com/office/powerpoint/2010/main" val="25167812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60</a:t>
            </a:fld>
            <a:endParaRPr lang="zh-CN" altLang="en-US"/>
          </a:p>
        </p:txBody>
      </p:sp>
    </p:spTree>
    <p:extLst>
      <p:ext uri="{BB962C8B-B14F-4D97-AF65-F5344CB8AC3E}">
        <p14:creationId xmlns:p14="http://schemas.microsoft.com/office/powerpoint/2010/main" val="1459053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11</a:t>
            </a:fld>
            <a:endParaRPr lang="zh-CN" altLang="en-US"/>
          </a:p>
        </p:txBody>
      </p:sp>
    </p:spTree>
    <p:extLst>
      <p:ext uri="{BB962C8B-B14F-4D97-AF65-F5344CB8AC3E}">
        <p14:creationId xmlns:p14="http://schemas.microsoft.com/office/powerpoint/2010/main" val="13967768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61</a:t>
            </a:fld>
            <a:endParaRPr lang="zh-CN" altLang="en-US"/>
          </a:p>
        </p:txBody>
      </p:sp>
    </p:spTree>
    <p:extLst>
      <p:ext uri="{BB962C8B-B14F-4D97-AF65-F5344CB8AC3E}">
        <p14:creationId xmlns:p14="http://schemas.microsoft.com/office/powerpoint/2010/main" val="576338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62</a:t>
            </a:fld>
            <a:endParaRPr lang="zh-CN" altLang="en-US"/>
          </a:p>
        </p:txBody>
      </p:sp>
    </p:spTree>
    <p:extLst>
      <p:ext uri="{BB962C8B-B14F-4D97-AF65-F5344CB8AC3E}">
        <p14:creationId xmlns:p14="http://schemas.microsoft.com/office/powerpoint/2010/main" val="22863214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69</a:t>
            </a:fld>
            <a:endParaRPr lang="zh-CN" altLang="en-US"/>
          </a:p>
        </p:txBody>
      </p:sp>
    </p:spTree>
    <p:extLst>
      <p:ext uri="{BB962C8B-B14F-4D97-AF65-F5344CB8AC3E}">
        <p14:creationId xmlns:p14="http://schemas.microsoft.com/office/powerpoint/2010/main" val="1370753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70</a:t>
            </a:fld>
            <a:endParaRPr lang="zh-CN" altLang="en-US"/>
          </a:p>
        </p:txBody>
      </p:sp>
    </p:spTree>
    <p:extLst>
      <p:ext uri="{BB962C8B-B14F-4D97-AF65-F5344CB8AC3E}">
        <p14:creationId xmlns:p14="http://schemas.microsoft.com/office/powerpoint/2010/main" val="38213979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71</a:t>
            </a:fld>
            <a:endParaRPr lang="zh-CN" altLang="en-US"/>
          </a:p>
        </p:txBody>
      </p:sp>
    </p:spTree>
    <p:extLst>
      <p:ext uri="{BB962C8B-B14F-4D97-AF65-F5344CB8AC3E}">
        <p14:creationId xmlns:p14="http://schemas.microsoft.com/office/powerpoint/2010/main" val="3001549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12</a:t>
            </a:fld>
            <a:endParaRPr lang="zh-CN" altLang="en-US"/>
          </a:p>
        </p:txBody>
      </p:sp>
    </p:spTree>
    <p:extLst>
      <p:ext uri="{BB962C8B-B14F-4D97-AF65-F5344CB8AC3E}">
        <p14:creationId xmlns:p14="http://schemas.microsoft.com/office/powerpoint/2010/main" val="414229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13</a:t>
            </a:fld>
            <a:endParaRPr lang="zh-CN" altLang="en-US"/>
          </a:p>
        </p:txBody>
      </p:sp>
    </p:spTree>
    <p:extLst>
      <p:ext uri="{BB962C8B-B14F-4D97-AF65-F5344CB8AC3E}">
        <p14:creationId xmlns:p14="http://schemas.microsoft.com/office/powerpoint/2010/main" val="658341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14</a:t>
            </a:fld>
            <a:endParaRPr lang="zh-CN" altLang="en-US"/>
          </a:p>
        </p:txBody>
      </p:sp>
    </p:spTree>
    <p:extLst>
      <p:ext uri="{BB962C8B-B14F-4D97-AF65-F5344CB8AC3E}">
        <p14:creationId xmlns:p14="http://schemas.microsoft.com/office/powerpoint/2010/main" val="3884191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141986-9685-420C-9316-22405539A4FF}" type="slidenum">
              <a:rPr lang="zh-CN" altLang="en-US" smtClean="0"/>
              <a:pPr/>
              <a:t>15</a:t>
            </a:fld>
            <a:endParaRPr lang="zh-CN" altLang="en-US"/>
          </a:p>
        </p:txBody>
      </p:sp>
    </p:spTree>
    <p:extLst>
      <p:ext uri="{BB962C8B-B14F-4D97-AF65-F5344CB8AC3E}">
        <p14:creationId xmlns:p14="http://schemas.microsoft.com/office/powerpoint/2010/main" val="3364868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fld id="{40CA93A1-146A-4B19-AC15-12BF75119C00}" type="slidenum">
              <a:rPr lang="zh-CN" altLang="en-US"/>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fld id="{258F7943-204C-404F-A1EA-D668B938E5FE}" type="slidenum">
              <a:rPr lang="zh-CN" altLang="en-US"/>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fld id="{C26699E5-9F5F-4E22-9766-B6708E40B2AB}" type="slidenum">
              <a:rPr lang="zh-CN" altLang="en-US"/>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B15A9C9-8F74-483E-A0BF-7566C9021A93}" type="datetimeFigureOut">
              <a:rPr lang="zh-CN" altLang="en-US">
                <a:solidFill>
                  <a:prstClr val="black">
                    <a:tint val="75000"/>
                  </a:prstClr>
                </a:solidFill>
              </a:rPr>
              <a:pPr>
                <a:defRPr/>
              </a:pPr>
              <a:t>2019/3/19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2D80A53D-D78B-4609-B725-873F0C080F5D}"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D4DCDD5-86D6-4137-A5B7-27A4D95F9164}" type="datetimeFigureOut">
              <a:rPr lang="zh-CN" altLang="en-US">
                <a:solidFill>
                  <a:prstClr val="black">
                    <a:tint val="75000"/>
                  </a:prstClr>
                </a:solidFill>
              </a:rPr>
              <a:pPr>
                <a:defRPr/>
              </a:pPr>
              <a:t>2019/3/19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0363EBB4-41EF-4536-8398-D6D9301EDD22}" type="slidenum">
              <a:rPr lang="zh-CN" altLang="en-US"/>
              <a:pPr>
                <a:defRPr/>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B4CFFF6-62A1-484F-9211-792FF44E6526}" type="datetimeFigureOut">
              <a:rPr lang="zh-CN" altLang="en-US">
                <a:solidFill>
                  <a:prstClr val="black">
                    <a:tint val="75000"/>
                  </a:prstClr>
                </a:solidFill>
              </a:rPr>
              <a:pPr>
                <a:defRPr/>
              </a:pPr>
              <a:t>2019/3/19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EC247F96-0FE0-4206-B000-51B41118F0D4}" type="slidenum">
              <a:rPr lang="zh-CN" altLang="en-US"/>
              <a:pPr>
                <a:defRPr/>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BEB4CA65-4C14-4E8E-B357-3B6D1F4AA1A0}" type="datetimeFigureOut">
              <a:rPr lang="zh-CN" altLang="en-US">
                <a:solidFill>
                  <a:prstClr val="black">
                    <a:tint val="75000"/>
                  </a:prstClr>
                </a:solidFill>
              </a:rPr>
              <a:pPr>
                <a:defRPr/>
              </a:pPr>
              <a:t>2019/3/19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E3F97D37-6FE3-428F-9744-9CCF704D2C08}" type="slidenum">
              <a:rPr lang="zh-CN" altLang="en-US"/>
              <a:pPr>
                <a:defRPr/>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DC3455C0-0572-43AF-B883-11AF34B41298}" type="datetimeFigureOut">
              <a:rPr lang="zh-CN" altLang="en-US">
                <a:solidFill>
                  <a:prstClr val="black">
                    <a:tint val="75000"/>
                  </a:prstClr>
                </a:solidFill>
              </a:rPr>
              <a:pPr>
                <a:defRPr/>
              </a:pPr>
              <a:t>2019/3/19</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8F3BD24A-D6D2-438E-8315-1D52C67AE98D}" type="slidenum">
              <a:rPr lang="zh-CN" altLang="en-US"/>
              <a:pPr>
                <a:defRPr/>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E2EBD312-D6A5-4F9C-ADC1-4C51B9028C5B}" type="datetimeFigureOut">
              <a:rPr lang="zh-CN" altLang="en-US">
                <a:solidFill>
                  <a:prstClr val="black">
                    <a:tint val="75000"/>
                  </a:prstClr>
                </a:solidFill>
              </a:rPr>
              <a:pPr>
                <a:defRPr/>
              </a:pPr>
              <a:t>2019/3/19</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1E47F1A8-19FA-4413-ADD4-4857D1CA9943}" type="slidenum">
              <a:rPr lang="zh-CN" altLang="en-US"/>
              <a:pPr>
                <a:defRPr/>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FF55104-C56A-4BEA-B71F-F92AAF827B09}" type="datetimeFigureOut">
              <a:rPr lang="zh-CN" altLang="en-US">
                <a:solidFill>
                  <a:prstClr val="black">
                    <a:tint val="75000"/>
                  </a:prstClr>
                </a:solidFill>
              </a:rPr>
              <a:pPr>
                <a:defRPr/>
              </a:pPr>
              <a:t>2019/3/19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F7B98745-49AB-4FB8-A21F-52A234E72956}" type="slidenum">
              <a:rPr lang="zh-CN" altLang="en-US"/>
              <a:pPr>
                <a:defRPr/>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E382F06-1179-4149-9292-32949C417601}" type="datetimeFigureOut">
              <a:rPr lang="zh-CN" altLang="en-US">
                <a:solidFill>
                  <a:prstClr val="black">
                    <a:tint val="75000"/>
                  </a:prstClr>
                </a:solidFill>
              </a:rPr>
              <a:pPr>
                <a:defRPr/>
              </a:pPr>
              <a:t>2019/3/19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0192F0D5-4C66-4C9B-BA9E-6A14B0D5CEEB}"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fld id="{F8525157-82D1-4C76-9274-5DBA4B0D6C1C}" type="slidenum">
              <a:rPr lang="zh-CN" altLang="en-US"/>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5FFA2F2-2954-453C-A6F7-82305625F1AE}" type="datetimeFigureOut">
              <a:rPr lang="zh-CN" altLang="en-US">
                <a:solidFill>
                  <a:prstClr val="black">
                    <a:tint val="75000"/>
                  </a:prstClr>
                </a:solidFill>
              </a:rPr>
              <a:pPr>
                <a:defRPr/>
              </a:pPr>
              <a:t>2019/3/19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0A93C09A-6B78-493F-8860-B3D6E6E2D2B8}" type="slidenum">
              <a:rPr lang="zh-CN" altLang="en-US"/>
              <a:pPr>
                <a:defRPr/>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C4AF4E5-557A-4F24-8963-2AF729A73E7A}" type="datetimeFigureOut">
              <a:rPr lang="zh-CN" altLang="en-US">
                <a:solidFill>
                  <a:prstClr val="black">
                    <a:tint val="75000"/>
                  </a:prstClr>
                </a:solidFill>
              </a:rPr>
              <a:pPr>
                <a:defRPr/>
              </a:pPr>
              <a:t>2019/3/19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D9158F9-5F8F-4729-8FC2-B42148FC22DA}" type="slidenum">
              <a:rPr lang="zh-CN" altLang="en-US"/>
              <a:pPr>
                <a:defRPr/>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242FF8E-45AB-4ABE-AF57-77CA56BC8752}" type="datetimeFigureOut">
              <a:rPr lang="zh-CN" altLang="en-US">
                <a:solidFill>
                  <a:prstClr val="black">
                    <a:tint val="75000"/>
                  </a:prstClr>
                </a:solidFill>
              </a:rPr>
              <a:pPr>
                <a:defRPr/>
              </a:pPr>
              <a:t>2019/3/19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4F39CE48-948D-43D5-954D-4135BBB62633}" type="slidenum">
              <a:rPr lang="zh-CN" altLang="en-US"/>
              <a:pPr>
                <a:defRPr/>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A25952B6-6F8F-433B-88AF-897A75F2C616}" type="datetime1">
              <a:rPr lang="zh-CN" altLang="en-US">
                <a:solidFill>
                  <a:prstClr val="black">
                    <a:tint val="75000"/>
                  </a:prstClr>
                </a:solidFill>
              </a:rPr>
              <a:pPr>
                <a:defRPr/>
              </a:pPr>
              <a:t>2019/3/19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D2605FB7-269C-4939-AFB4-A17B2A6D80B8}" type="slidenum">
              <a:rPr lang="zh-CN" altLang="en-US"/>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3E37471-5979-42B5-B90C-D7686986CD8C}" type="datetime1">
              <a:rPr lang="zh-CN" altLang="en-US">
                <a:solidFill>
                  <a:prstClr val="black">
                    <a:tint val="75000"/>
                  </a:prstClr>
                </a:solidFill>
              </a:rPr>
              <a:pPr>
                <a:defRPr/>
              </a:pPr>
              <a:t>2019/3/19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5A92CFB3-7B8F-4F59-86B0-3ADC8D8567CC}" type="slidenum">
              <a:rPr lang="zh-CN" altLang="en-US"/>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E837CF9-502D-4630-913E-5B5F297F945E}" type="datetime1">
              <a:rPr lang="zh-CN" altLang="en-US">
                <a:solidFill>
                  <a:prstClr val="black">
                    <a:tint val="75000"/>
                  </a:prstClr>
                </a:solidFill>
              </a:rPr>
              <a:pPr>
                <a:defRPr/>
              </a:pPr>
              <a:t>2019/3/19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0FD299BE-B3E0-4B74-8D9A-9D8F44621FAF}" type="slidenum">
              <a:rPr lang="zh-CN" altLang="en-US"/>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275423E2-86D6-462D-8A8C-6FFC675D45F5}" type="datetime1">
              <a:rPr lang="zh-CN" altLang="en-US">
                <a:solidFill>
                  <a:prstClr val="black">
                    <a:tint val="75000"/>
                  </a:prstClr>
                </a:solidFill>
              </a:rPr>
              <a:pPr>
                <a:defRPr/>
              </a:pPr>
              <a:t>2019/3/19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1310246D-1B97-4373-AEBE-DAE8DAFCC280}" type="slidenum">
              <a:rPr lang="zh-CN" altLang="en-US"/>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34546C81-00DA-4710-9A14-B34D73919DBC}" type="datetime1">
              <a:rPr lang="zh-CN" altLang="en-US">
                <a:solidFill>
                  <a:prstClr val="black">
                    <a:tint val="75000"/>
                  </a:prstClr>
                </a:solidFill>
              </a:rPr>
              <a:pPr>
                <a:defRPr/>
              </a:pPr>
              <a:t>2019/3/19</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fld id="{969D2B98-4052-41DC-BACB-E56920B0C534}" type="slidenum">
              <a:rPr lang="zh-CN" altLang="en-US"/>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86A3690E-0F1B-49F9-8184-98CAA370A452}" type="datetime1">
              <a:rPr lang="zh-CN" altLang="en-US">
                <a:solidFill>
                  <a:prstClr val="black">
                    <a:tint val="75000"/>
                  </a:prstClr>
                </a:solidFill>
              </a:rPr>
              <a:pPr>
                <a:defRPr/>
              </a:pPr>
              <a:t>2019/3/19</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fld id="{ADA55B47-25AE-40D3-AB66-420DE51DBE44}" type="slidenum">
              <a:rPr lang="zh-CN" altLang="en-US"/>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0825B6F-6611-4D78-9269-2864CC5EAD1A}" type="datetime1">
              <a:rPr lang="zh-CN" altLang="en-US">
                <a:solidFill>
                  <a:prstClr val="black">
                    <a:tint val="75000"/>
                  </a:prstClr>
                </a:solidFill>
              </a:rPr>
              <a:pPr>
                <a:defRPr/>
              </a:pPr>
              <a:t>2019/3/19</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fld id="{8ED00465-D374-4F2E-AC45-E0562814E941}" type="slidenum">
              <a:rPr lang="zh-CN" altLang="en-US"/>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fld id="{0AE9D91D-FB67-4F26-895A-209839AFE6DB}" type="slidenum">
              <a:rPr lang="zh-CN" altLang="en-US"/>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73E142E-7E6E-4A63-9C37-2EB6CF38D511}" type="datetime1">
              <a:rPr lang="zh-CN" altLang="en-US">
                <a:solidFill>
                  <a:prstClr val="black">
                    <a:tint val="75000"/>
                  </a:prstClr>
                </a:solidFill>
              </a:rPr>
              <a:pPr>
                <a:defRPr/>
              </a:pPr>
              <a:t>2019/3/19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87262B8E-BBF2-4148-9661-B07C8B2563E5}" type="slidenum">
              <a:rPr lang="zh-CN" altLang="en-US"/>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8AC9284-E764-45A6-8483-465E25EE573E}" type="datetime1">
              <a:rPr lang="zh-CN" altLang="en-US">
                <a:solidFill>
                  <a:prstClr val="black">
                    <a:tint val="75000"/>
                  </a:prstClr>
                </a:solidFill>
              </a:rPr>
              <a:pPr>
                <a:defRPr/>
              </a:pPr>
              <a:t>2019/3/19</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49B97D08-223D-4E88-A441-BC9FC89563D2}" type="slidenum">
              <a:rPr lang="zh-CN" altLang="en-US"/>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B39A928-B513-42E3-9413-C1EA3CBC922C}" type="datetime1">
              <a:rPr lang="zh-CN" altLang="en-US">
                <a:solidFill>
                  <a:prstClr val="black">
                    <a:tint val="75000"/>
                  </a:prstClr>
                </a:solidFill>
              </a:rPr>
              <a:pPr>
                <a:defRPr/>
              </a:pPr>
              <a:t>2019/3/19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6B03D743-F054-4E81-8F8A-0145FBC310E1}" type="slidenum">
              <a:rPr lang="zh-CN" altLang="en-US"/>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FECA160-3330-44EF-8A9C-6A3975DE06C8}" type="datetime1">
              <a:rPr lang="zh-CN" altLang="en-US">
                <a:solidFill>
                  <a:prstClr val="black">
                    <a:tint val="75000"/>
                  </a:prstClr>
                </a:solidFill>
              </a:rPr>
              <a:pPr>
                <a:defRPr/>
              </a:pPr>
              <a:t>2019/3/19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6F75E3B0-406B-4ECD-B074-8E39882F1887}" type="slidenum">
              <a:rPr lang="zh-CN" altLang="en-US"/>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fld id="{5B8FA91C-C8D0-4E5E-A983-77D2F4D48D0B}" type="slidenum">
              <a:rPr lang="zh-CN" altLang="en-US"/>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p:txBody>
          <a:bodyPr/>
          <a:lstStyle>
            <a:lvl1pPr>
              <a:defRPr/>
            </a:lvl1pPr>
          </a:lstStyle>
          <a:p>
            <a:fld id="{D013D31C-D13C-4E45-9942-0C43D33852E9}" type="slidenum">
              <a:rPr lang="zh-CN" altLang="en-US"/>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fld id="{D62F75FB-DE64-4199-83D4-ED5FEA21ED85}" type="slidenum">
              <a:rPr lang="zh-CN" altLang="en-US"/>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p:txBody>
          <a:bodyPr/>
          <a:lstStyle>
            <a:lvl1pPr>
              <a:defRPr/>
            </a:lvl1pPr>
          </a:lstStyle>
          <a:p>
            <a:fld id="{FE51C6EF-9401-48B3-A67A-0435334AD657}" type="slidenum">
              <a:rPr lang="zh-CN" altLang="en-US"/>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fld id="{82B14735-E46C-49C5-A8B9-3DFF964EB757}" type="slidenum">
              <a:rPr lang="zh-CN" altLang="en-US"/>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fld id="{8B49B793-40AB-4368-A2C6-C8F74351D0BA}" type="slidenum">
              <a:rPr lang="zh-CN" altLang="en-US"/>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ltLang="zh-CN" smtClean="0"/>
              <a:t>单击此处编辑母版标题样式</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ln>
        </p:spPr>
        <p:txBody>
          <a:bodyPr vert="horz" wrap="square" lIns="91440" tIns="45720" rIns="91440" bIns="45720" numCol="1" anchor="t" anchorCtr="0" compatLnSpc="1"/>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p:spPr>
        <p:txBody>
          <a:bodyPr vert="horz" wrap="square" lIns="91440" tIns="45720" rIns="91440" bIns="45720" numCol="1" anchor="t" anchorCtr="0" compatLnSpc="1"/>
          <a:lstStyle>
            <a:lvl1pPr eaLnBrk="0" hangingPunct="0">
              <a:buFont typeface="Arial" panose="020B0604020202020204" pitchFamily="34" charset="0"/>
              <a:buNone/>
              <a:defRPr sz="1400">
                <a:ea typeface="黑体" panose="02010609060101010101" pitchFamily="49" charset="-122"/>
              </a:defRPr>
            </a:lvl1pPr>
          </a:lstStyle>
          <a:p>
            <a:pPr>
              <a:defRPr/>
            </a:pPr>
            <a:endParaRPr lang="zh-CN"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p:spPr>
        <p:txBody>
          <a:bodyPr vert="horz" wrap="square" lIns="91440" tIns="45720" rIns="91440" bIns="45720" numCol="1" anchor="t" anchorCtr="0" compatLnSpc="1"/>
          <a:lstStyle>
            <a:lvl1pPr algn="ctr" eaLnBrk="0" hangingPunct="0">
              <a:buFont typeface="Arial" panose="020B0604020202020204" pitchFamily="34" charset="0"/>
              <a:buNone/>
              <a:defRPr sz="1400">
                <a:ea typeface="黑体" panose="02010609060101010101" pitchFamily="49" charset="-122"/>
              </a:defRPr>
            </a:lvl1pPr>
          </a:lstStyle>
          <a:p>
            <a:pPr>
              <a:defRPr/>
            </a:pPr>
            <a:endParaRPr lang="zh-CN"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400">
                <a:ea typeface="黑体" panose="02010609060101010101" pitchFamily="49" charset="-122"/>
              </a:defRPr>
            </a:lvl1pPr>
          </a:lstStyle>
          <a:p>
            <a:fld id="{D3B33AA1-5346-407A-9DDA-76DF4C11F1E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57A0B17E-412D-424A-9071-1FFCD0C603B8}" type="datetimeFigureOut">
              <a:rPr lang="zh-CN" altLang="en-US" b="0">
                <a:solidFill>
                  <a:prstClr val="black">
                    <a:tint val="75000"/>
                  </a:prstClr>
                </a:solidFill>
              </a:rPr>
              <a:pPr>
                <a:defRPr/>
              </a:pPr>
              <a:t>2019/3/19</a:t>
            </a:fld>
            <a:endParaRPr lang="zh-CN" altLang="en-US" b="0">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b="0">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a:defRPr/>
            </a:pPr>
            <a:fld id="{ACAE1926-12A8-4421-8909-2824E2690F35}" type="slidenum">
              <a:rPr lang="zh-CN" altLang="en-US" b="0">
                <a:latin typeface="Calibri" panose="020F0502020204030204"/>
              </a:rPr>
              <a:pPr>
                <a:defRPr/>
              </a:pPr>
              <a:t>‹#›</a:t>
            </a:fld>
            <a:endParaRPr lang="zh-CN" altLang="en-US" b="0">
              <a:latin typeface="Calibri" panose="020F0502020204030204"/>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eaLnBrk="1" hangingPunct="1">
              <a:defRPr/>
            </a:pPr>
            <a:fld id="{7F042D55-2BCC-4869-A8B0-C234670A19F1}" type="datetime1">
              <a:rPr lang="zh-CN" altLang="en-US" b="0">
                <a:solidFill>
                  <a:prstClr val="black">
                    <a:tint val="75000"/>
                  </a:prstClr>
                </a:solidFill>
              </a:rPr>
              <a:pPr eaLnBrk="1" hangingPunct="1">
                <a:defRPr/>
              </a:pPr>
              <a:t>2019/3/19</a:t>
            </a:fld>
            <a:endParaRPr lang="zh-CN" altLang="en-US" b="0">
              <a:solidFill>
                <a:prstClr val="black">
                  <a:tint val="75000"/>
                </a:prstClr>
              </a:solidFill>
            </a:endParaRPr>
          </a:p>
        </p:txBody>
      </p:sp>
      <p:sp>
        <p:nvSpPr>
          <p:cNvPr id="5" name="页脚占位符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eaLnBrk="1" hangingPunct="1">
              <a:defRPr/>
            </a:pPr>
            <a:endParaRPr lang="zh-CN" altLang="en-US" b="0">
              <a:solidFill>
                <a:prstClr val="black">
                  <a:tint val="75000"/>
                </a:prstClr>
              </a:solidFill>
            </a:endParaRPr>
          </a:p>
        </p:txBody>
      </p:sp>
      <p:sp>
        <p:nvSpPr>
          <p:cNvPr id="6" name="灯片编号占位符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Times New Roman" panose="02020603050405020304" pitchFamily="18" charset="0"/>
                <a:ea typeface="楷体_GB2312" pitchFamily="49" charset="-122"/>
              </a:defRPr>
            </a:lvl1pPr>
          </a:lstStyle>
          <a:p>
            <a:pPr eaLnBrk="1" hangingPunct="1"/>
            <a:fld id="{7C1CD20E-8478-4C1C-BA0D-ABD9BB59D687}" type="slidenum">
              <a:rPr lang="zh-CN" altLang="en-US" b="0"/>
              <a:pPr eaLnBrk="1" hangingPunct="1"/>
              <a:t>‹#›</a:t>
            </a:fld>
            <a:endParaRPr lang="zh-CN" altLang="en-US" b="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4400">
          <a:solidFill>
            <a:schemeClr val="tx1"/>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4400">
          <a:solidFill>
            <a:schemeClr val="tx1"/>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4400">
          <a:solidFill>
            <a:schemeClr val="tx1"/>
          </a:solidFill>
          <a:latin typeface="Arial" panose="020B0604020202020204" pitchFamily="34" charset="0"/>
          <a:ea typeface="黑体" panose="02010609060101010101" pitchFamily="49"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 Target="slide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6.png"/><Relationship Id="rId5" Type="http://schemas.openxmlformats.org/officeDocument/2006/relationships/notesSlide" Target="../notesSlides/notesSlide4.xml"/><Relationship Id="rId4" Type="http://schemas.openxmlformats.org/officeDocument/2006/relationships/slideLayout" Target="../slideLayouts/slideLayout29.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302.xml"/><Relationship Id="rId1" Type="http://schemas.openxmlformats.org/officeDocument/2006/relationships/tags" Target="../tags/tag301.xml"/><Relationship Id="rId5" Type="http://schemas.openxmlformats.org/officeDocument/2006/relationships/image" Target="../media/image6.png"/><Relationship Id="rId4" Type="http://schemas.openxmlformats.org/officeDocument/2006/relationships/slide" Target="slide1.xml"/></Relationships>
</file>

<file path=ppt/slides/_rels/slide10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3.wdp"/><Relationship Id="rId3" Type="http://schemas.openxmlformats.org/officeDocument/2006/relationships/tags" Target="../tags/tag28.xml"/><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notesSlide" Target="../notesSlides/notesSlide5.xml"/><Relationship Id="rId10" Type="http://schemas.openxmlformats.org/officeDocument/2006/relationships/image" Target="../media/image11.png"/><Relationship Id="rId4" Type="http://schemas.openxmlformats.org/officeDocument/2006/relationships/slideLayout" Target="../slideLayouts/slideLayout29.xml"/><Relationship Id="rId9" Type="http://schemas.microsoft.com/office/2007/relationships/hdphoto" Target="../media/hdphoto1.wdp"/><Relationship Id="rId14"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slide" Target="slide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6.png"/><Relationship Id="rId5" Type="http://schemas.openxmlformats.org/officeDocument/2006/relationships/notesSlide" Target="../notesSlides/notesSlide6.xml"/><Relationship Id="rId4"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slide" Target="slide1.xml"/><Relationship Id="rId3" Type="http://schemas.openxmlformats.org/officeDocument/2006/relationships/tags" Target="../tags/tag34.xml"/><Relationship Id="rId7" Type="http://schemas.openxmlformats.org/officeDocument/2006/relationships/image" Target="../media/image13.png"/><Relationship Id="rId12" Type="http://schemas.microsoft.com/office/2007/relationships/hdphoto" Target="../media/hdphoto6.wdp"/><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6.png"/><Relationship Id="rId11" Type="http://schemas.openxmlformats.org/officeDocument/2006/relationships/image" Target="../media/image15.png"/><Relationship Id="rId5" Type="http://schemas.openxmlformats.org/officeDocument/2006/relationships/notesSlide" Target="../notesSlides/notesSlide7.xml"/><Relationship Id="rId10" Type="http://schemas.microsoft.com/office/2007/relationships/hdphoto" Target="../media/hdphoto5.wdp"/><Relationship Id="rId4" Type="http://schemas.openxmlformats.org/officeDocument/2006/relationships/slideLayout" Target="../slideLayouts/slideLayout29.xm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tags" Target="../tags/tag37.xml"/><Relationship Id="rId7" Type="http://schemas.microsoft.com/office/2007/relationships/hdphoto" Target="../media/hdphoto7.wdp"/><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6.png"/><Relationship Id="rId5" Type="http://schemas.openxmlformats.org/officeDocument/2006/relationships/notesSlide" Target="../notesSlides/notesSlide8.xml"/><Relationship Id="rId4"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 Target="slide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6.png"/><Relationship Id="rId5" Type="http://schemas.openxmlformats.org/officeDocument/2006/relationships/notesSlide" Target="../notesSlides/notesSlide9.xml"/><Relationship Id="rId4"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slide" Target="slide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6.png"/><Relationship Id="rId5" Type="http://schemas.openxmlformats.org/officeDocument/2006/relationships/notesSlide" Target="../notesSlides/notesSlide10.xml"/><Relationship Id="rId4"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slide" Target="slide1.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6.png"/><Relationship Id="rId2" Type="http://schemas.openxmlformats.org/officeDocument/2006/relationships/tags" Target="../tags/tag45.xml"/><Relationship Id="rId16" Type="http://schemas.openxmlformats.org/officeDocument/2006/relationships/slide" Target="slide21.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slideLayout" Target="../slideLayouts/slideLayout29.xml"/><Relationship Id="rId5" Type="http://schemas.openxmlformats.org/officeDocument/2006/relationships/tags" Target="../tags/tag48.xml"/><Relationship Id="rId15" Type="http://schemas.openxmlformats.org/officeDocument/2006/relationships/slide" Target="slide20.xm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slide" Target="slide19.xml"/></Relationships>
</file>

<file path=ppt/slides/_rels/slide18.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tags" Target="../tags/tag56.xml"/><Relationship Id="rId7" Type="http://schemas.openxmlformats.org/officeDocument/2006/relationships/slide" Target="slide19.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6.png"/><Relationship Id="rId5" Type="http://schemas.openxmlformats.org/officeDocument/2006/relationships/slideLayout" Target="../slideLayouts/slideLayout29.xml"/><Relationship Id="rId4" Type="http://schemas.openxmlformats.org/officeDocument/2006/relationships/tags" Target="../tags/tag57.xml"/></Relationships>
</file>

<file path=ppt/slides/_rels/slide19.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tags" Target="../tags/tag60.xml"/><Relationship Id="rId7" Type="http://schemas.openxmlformats.org/officeDocument/2006/relationships/image" Target="../media/image6.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11.xml"/><Relationship Id="rId5" Type="http://schemas.openxmlformats.org/officeDocument/2006/relationships/slideLayout" Target="../slideLayouts/slideLayout29.xml"/><Relationship Id="rId4" Type="http://schemas.openxmlformats.org/officeDocument/2006/relationships/tags" Target="../tags/tag61.xml"/><Relationship Id="rId9"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8.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slide" Target="slide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slide" Target="slide19.xml"/><Relationship Id="rId13" Type="http://schemas.microsoft.com/office/2007/relationships/diagramDrawing" Target="../diagrams/drawing1.xml"/><Relationship Id="rId3" Type="http://schemas.openxmlformats.org/officeDocument/2006/relationships/tags" Target="../tags/tag64.xml"/><Relationship Id="rId7" Type="http://schemas.openxmlformats.org/officeDocument/2006/relationships/image" Target="../media/image6.png"/><Relationship Id="rId12" Type="http://schemas.openxmlformats.org/officeDocument/2006/relationships/diagramColors" Target="../diagrams/colors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12.xml"/><Relationship Id="rId11" Type="http://schemas.openxmlformats.org/officeDocument/2006/relationships/diagramQuickStyle" Target="../diagrams/quickStyle1.xml"/><Relationship Id="rId5" Type="http://schemas.openxmlformats.org/officeDocument/2006/relationships/slideLayout" Target="../slideLayouts/slideLayout29.xml"/><Relationship Id="rId10" Type="http://schemas.openxmlformats.org/officeDocument/2006/relationships/diagramLayout" Target="../diagrams/layout1.xml"/><Relationship Id="rId4" Type="http://schemas.openxmlformats.org/officeDocument/2006/relationships/tags" Target="../tags/tag65.xml"/><Relationship Id="rId9" Type="http://schemas.openxmlformats.org/officeDocument/2006/relationships/diagramData" Target="../diagrams/data1.xml"/><Relationship Id="rId14" Type="http://schemas.openxmlformats.org/officeDocument/2006/relationships/slide" Target="slide1.xml"/></Relationships>
</file>

<file path=ppt/slides/_rels/slide21.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tags" Target="../tags/tag68.xml"/><Relationship Id="rId7" Type="http://schemas.openxmlformats.org/officeDocument/2006/relationships/image" Target="../media/image6.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13.xml"/><Relationship Id="rId5" Type="http://schemas.openxmlformats.org/officeDocument/2006/relationships/slideLayout" Target="../slideLayouts/slideLayout29.xml"/><Relationship Id="rId4" Type="http://schemas.openxmlformats.org/officeDocument/2006/relationships/tags" Target="../tags/tag69.xml"/><Relationship Id="rId9" Type="http://schemas.openxmlformats.org/officeDocument/2006/relationships/slide" Target="slide19.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slide" Target="slide1.xml"/><Relationship Id="rId3" Type="http://schemas.openxmlformats.org/officeDocument/2006/relationships/tags" Target="../tags/tag72.xml"/><Relationship Id="rId7" Type="http://schemas.openxmlformats.org/officeDocument/2006/relationships/image" Target="../media/image6.png"/><Relationship Id="rId12" Type="http://schemas.microsoft.com/office/2007/relationships/diagramDrawing" Target="../diagrams/drawing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14.xml"/><Relationship Id="rId11" Type="http://schemas.openxmlformats.org/officeDocument/2006/relationships/diagramColors" Target="../diagrams/colors2.xml"/><Relationship Id="rId5" Type="http://schemas.openxmlformats.org/officeDocument/2006/relationships/slideLayout" Target="../slideLayouts/slideLayout29.xml"/><Relationship Id="rId10" Type="http://schemas.openxmlformats.org/officeDocument/2006/relationships/diagramQuickStyle" Target="../diagrams/quickStyle2.xml"/><Relationship Id="rId4" Type="http://schemas.openxmlformats.org/officeDocument/2006/relationships/tags" Target="../tags/tag73.xml"/><Relationship Id="rId9" Type="http://schemas.openxmlformats.org/officeDocument/2006/relationships/diagramLayout" Target="../diagrams/layout2.xml"/><Relationship Id="rId14" Type="http://schemas.openxmlformats.org/officeDocument/2006/relationships/slide" Target="slide19.xml"/></Relationships>
</file>

<file path=ppt/slides/_rels/slide23.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tags" Target="../tags/tag76.xml"/><Relationship Id="rId7" Type="http://schemas.openxmlformats.org/officeDocument/2006/relationships/image" Target="../media/image6.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15.xml"/><Relationship Id="rId5" Type="http://schemas.openxmlformats.org/officeDocument/2006/relationships/slideLayout" Target="../slideLayouts/slideLayout29.xml"/><Relationship Id="rId4" Type="http://schemas.openxmlformats.org/officeDocument/2006/relationships/tags" Target="../tags/tag77.xml"/><Relationship Id="rId9" Type="http://schemas.openxmlformats.org/officeDocument/2006/relationships/slide" Target="slide1.xm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0.xml"/><Relationship Id="rId7" Type="http://schemas.openxmlformats.org/officeDocument/2006/relationships/notesSlide" Target="../notesSlides/notesSlide16.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9.xml"/><Relationship Id="rId5" Type="http://schemas.openxmlformats.org/officeDocument/2006/relationships/tags" Target="../tags/tag82.xml"/><Relationship Id="rId10" Type="http://schemas.openxmlformats.org/officeDocument/2006/relationships/slide" Target="slide1.xml"/><Relationship Id="rId4" Type="http://schemas.openxmlformats.org/officeDocument/2006/relationships/tags" Target="../tags/tag81.xml"/><Relationship Id="rId9" Type="http://schemas.openxmlformats.org/officeDocument/2006/relationships/slide" Target="slide21.xml"/></Relationships>
</file>

<file path=ppt/slides/_rels/slide25.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18" Type="http://schemas.openxmlformats.org/officeDocument/2006/relationships/tags" Target="../tags/tag100.xml"/><Relationship Id="rId3" Type="http://schemas.openxmlformats.org/officeDocument/2006/relationships/tags" Target="../tags/tag85.xml"/><Relationship Id="rId21" Type="http://schemas.openxmlformats.org/officeDocument/2006/relationships/slideLayout" Target="../slideLayouts/slideLayout29.xml"/><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tags" Target="../tags/tag99.xml"/><Relationship Id="rId2" Type="http://schemas.openxmlformats.org/officeDocument/2006/relationships/tags" Target="../tags/tag84.xml"/><Relationship Id="rId16" Type="http://schemas.openxmlformats.org/officeDocument/2006/relationships/tags" Target="../tags/tag98.xml"/><Relationship Id="rId20" Type="http://schemas.openxmlformats.org/officeDocument/2006/relationships/tags" Target="../tags/tag102.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24" Type="http://schemas.openxmlformats.org/officeDocument/2006/relationships/slide" Target="slide1.xml"/><Relationship Id="rId5" Type="http://schemas.openxmlformats.org/officeDocument/2006/relationships/tags" Target="../tags/tag87.xml"/><Relationship Id="rId15" Type="http://schemas.openxmlformats.org/officeDocument/2006/relationships/tags" Target="../tags/tag97.xml"/><Relationship Id="rId23" Type="http://schemas.openxmlformats.org/officeDocument/2006/relationships/image" Target="../media/image6.png"/><Relationship Id="rId10" Type="http://schemas.openxmlformats.org/officeDocument/2006/relationships/tags" Target="../tags/tag92.xml"/><Relationship Id="rId19" Type="http://schemas.openxmlformats.org/officeDocument/2006/relationships/tags" Target="../tags/tag101.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 Id="rId2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18.xml"/><Relationship Id="rId13" Type="http://schemas.openxmlformats.org/officeDocument/2006/relationships/diagramColors" Target="../diagrams/colors3.xml"/><Relationship Id="rId3" Type="http://schemas.openxmlformats.org/officeDocument/2006/relationships/tags" Target="../tags/tag105.xml"/><Relationship Id="rId7" Type="http://schemas.openxmlformats.org/officeDocument/2006/relationships/slideLayout" Target="../slideLayouts/slideLayout29.xml"/><Relationship Id="rId12" Type="http://schemas.openxmlformats.org/officeDocument/2006/relationships/diagramQuickStyle" Target="../diagrams/quickStyle3.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diagramLayout" Target="../diagrams/layout3.xml"/><Relationship Id="rId5" Type="http://schemas.openxmlformats.org/officeDocument/2006/relationships/tags" Target="../tags/tag107.xml"/><Relationship Id="rId15" Type="http://schemas.openxmlformats.org/officeDocument/2006/relationships/slide" Target="slide1.xml"/><Relationship Id="rId10" Type="http://schemas.openxmlformats.org/officeDocument/2006/relationships/diagramData" Target="../diagrams/data3.xml"/><Relationship Id="rId4" Type="http://schemas.openxmlformats.org/officeDocument/2006/relationships/tags" Target="../tags/tag106.xml"/><Relationship Id="rId9" Type="http://schemas.openxmlformats.org/officeDocument/2006/relationships/image" Target="../media/image6.png"/><Relationship Id="rId14" Type="http://schemas.microsoft.com/office/2007/relationships/diagramDrawing" Target="../diagrams/drawing3.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19.xml"/><Relationship Id="rId13" Type="http://schemas.openxmlformats.org/officeDocument/2006/relationships/diagramColors" Target="../diagrams/colors4.xml"/><Relationship Id="rId3" Type="http://schemas.openxmlformats.org/officeDocument/2006/relationships/tags" Target="../tags/tag111.xml"/><Relationship Id="rId7" Type="http://schemas.openxmlformats.org/officeDocument/2006/relationships/slideLayout" Target="../slideLayouts/slideLayout29.xml"/><Relationship Id="rId12" Type="http://schemas.openxmlformats.org/officeDocument/2006/relationships/diagramQuickStyle" Target="../diagrams/quickStyle4.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diagramLayout" Target="../diagrams/layout4.xml"/><Relationship Id="rId5" Type="http://schemas.openxmlformats.org/officeDocument/2006/relationships/tags" Target="../tags/tag113.xml"/><Relationship Id="rId15" Type="http://schemas.openxmlformats.org/officeDocument/2006/relationships/slide" Target="slide1.xml"/><Relationship Id="rId10" Type="http://schemas.openxmlformats.org/officeDocument/2006/relationships/diagramData" Target="../diagrams/data4.xml"/><Relationship Id="rId4" Type="http://schemas.openxmlformats.org/officeDocument/2006/relationships/tags" Target="../tags/tag112.xml"/><Relationship Id="rId9" Type="http://schemas.openxmlformats.org/officeDocument/2006/relationships/image" Target="../media/image6.png"/><Relationship Id="rId14" Type="http://schemas.microsoft.com/office/2007/relationships/diagramDrawing" Target="../diagrams/drawing4.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0.xml"/><Relationship Id="rId13" Type="http://schemas.openxmlformats.org/officeDocument/2006/relationships/diagramColors" Target="../diagrams/colors5.xml"/><Relationship Id="rId3" Type="http://schemas.openxmlformats.org/officeDocument/2006/relationships/tags" Target="../tags/tag117.xml"/><Relationship Id="rId7" Type="http://schemas.openxmlformats.org/officeDocument/2006/relationships/slideLayout" Target="../slideLayouts/slideLayout29.xml"/><Relationship Id="rId12" Type="http://schemas.openxmlformats.org/officeDocument/2006/relationships/diagramQuickStyle" Target="../diagrams/quickStyle5.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diagramLayout" Target="../diagrams/layout5.xml"/><Relationship Id="rId5" Type="http://schemas.openxmlformats.org/officeDocument/2006/relationships/tags" Target="../tags/tag119.xml"/><Relationship Id="rId15" Type="http://schemas.openxmlformats.org/officeDocument/2006/relationships/slide" Target="slide1.xml"/><Relationship Id="rId10" Type="http://schemas.openxmlformats.org/officeDocument/2006/relationships/diagramData" Target="../diagrams/data5.xml"/><Relationship Id="rId4" Type="http://schemas.openxmlformats.org/officeDocument/2006/relationships/tags" Target="../tags/tag118.xml"/><Relationship Id="rId9" Type="http://schemas.openxmlformats.org/officeDocument/2006/relationships/image" Target="../media/image6.png"/><Relationship Id="rId14" Type="http://schemas.microsoft.com/office/2007/relationships/diagramDrawing" Target="../diagrams/drawing5.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1.xml"/><Relationship Id="rId13" Type="http://schemas.openxmlformats.org/officeDocument/2006/relationships/diagramColors" Target="../diagrams/colors6.xml"/><Relationship Id="rId3" Type="http://schemas.openxmlformats.org/officeDocument/2006/relationships/tags" Target="../tags/tag123.xml"/><Relationship Id="rId7" Type="http://schemas.openxmlformats.org/officeDocument/2006/relationships/slideLayout" Target="../slideLayouts/slideLayout29.xml"/><Relationship Id="rId12" Type="http://schemas.openxmlformats.org/officeDocument/2006/relationships/diagramQuickStyle" Target="../diagrams/quickStyle6.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diagramLayout" Target="../diagrams/layout6.xml"/><Relationship Id="rId5" Type="http://schemas.openxmlformats.org/officeDocument/2006/relationships/tags" Target="../tags/tag125.xml"/><Relationship Id="rId15" Type="http://schemas.openxmlformats.org/officeDocument/2006/relationships/slide" Target="slide1.xml"/><Relationship Id="rId10" Type="http://schemas.openxmlformats.org/officeDocument/2006/relationships/diagramData" Target="../diagrams/data6.xml"/><Relationship Id="rId4" Type="http://schemas.openxmlformats.org/officeDocument/2006/relationships/tags" Target="../tags/tag124.xml"/><Relationship Id="rId9" Type="http://schemas.openxmlformats.org/officeDocument/2006/relationships/image" Target="../media/image6.png"/><Relationship Id="rId14" Type="http://schemas.microsoft.com/office/2007/relationships/diagramDrawing" Target="../diagrams/drawing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slide" Target="slide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22.xml"/><Relationship Id="rId13" Type="http://schemas.openxmlformats.org/officeDocument/2006/relationships/diagramColors" Target="../diagrams/colors7.xml"/><Relationship Id="rId3" Type="http://schemas.openxmlformats.org/officeDocument/2006/relationships/tags" Target="../tags/tag129.xml"/><Relationship Id="rId7" Type="http://schemas.openxmlformats.org/officeDocument/2006/relationships/slideLayout" Target="../slideLayouts/slideLayout29.xml"/><Relationship Id="rId12" Type="http://schemas.openxmlformats.org/officeDocument/2006/relationships/diagramQuickStyle" Target="../diagrams/quickStyle7.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diagramLayout" Target="../diagrams/layout7.xml"/><Relationship Id="rId5" Type="http://schemas.openxmlformats.org/officeDocument/2006/relationships/tags" Target="../tags/tag131.xml"/><Relationship Id="rId15" Type="http://schemas.openxmlformats.org/officeDocument/2006/relationships/slide" Target="slide1.xml"/><Relationship Id="rId10" Type="http://schemas.openxmlformats.org/officeDocument/2006/relationships/diagramData" Target="../diagrams/data7.xml"/><Relationship Id="rId4" Type="http://schemas.openxmlformats.org/officeDocument/2006/relationships/tags" Target="../tags/tag130.xml"/><Relationship Id="rId9" Type="http://schemas.openxmlformats.org/officeDocument/2006/relationships/image" Target="../media/image6.png"/><Relationship Id="rId14" Type="http://schemas.microsoft.com/office/2007/relationships/diagramDrawing" Target="../diagrams/drawing7.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23.xml"/><Relationship Id="rId13" Type="http://schemas.openxmlformats.org/officeDocument/2006/relationships/diagramColors" Target="../diagrams/colors8.xml"/><Relationship Id="rId3" Type="http://schemas.openxmlformats.org/officeDocument/2006/relationships/tags" Target="../tags/tag135.xml"/><Relationship Id="rId7" Type="http://schemas.openxmlformats.org/officeDocument/2006/relationships/slideLayout" Target="../slideLayouts/slideLayout29.xml"/><Relationship Id="rId12" Type="http://schemas.openxmlformats.org/officeDocument/2006/relationships/diagramQuickStyle" Target="../diagrams/quickStyle8.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diagramLayout" Target="../diagrams/layout8.xml"/><Relationship Id="rId5" Type="http://schemas.openxmlformats.org/officeDocument/2006/relationships/tags" Target="../tags/tag137.xml"/><Relationship Id="rId15" Type="http://schemas.openxmlformats.org/officeDocument/2006/relationships/slide" Target="slide1.xml"/><Relationship Id="rId10" Type="http://schemas.openxmlformats.org/officeDocument/2006/relationships/diagramData" Target="../diagrams/data8.xml"/><Relationship Id="rId4" Type="http://schemas.openxmlformats.org/officeDocument/2006/relationships/tags" Target="../tags/tag136.xml"/><Relationship Id="rId9" Type="http://schemas.openxmlformats.org/officeDocument/2006/relationships/image" Target="../media/image6.png"/><Relationship Id="rId14" Type="http://schemas.microsoft.com/office/2007/relationships/diagramDrawing" Target="../diagrams/drawing8.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24.xml"/><Relationship Id="rId13" Type="http://schemas.openxmlformats.org/officeDocument/2006/relationships/diagramColors" Target="../diagrams/colors9.xml"/><Relationship Id="rId3" Type="http://schemas.openxmlformats.org/officeDocument/2006/relationships/tags" Target="../tags/tag141.xml"/><Relationship Id="rId7" Type="http://schemas.openxmlformats.org/officeDocument/2006/relationships/slideLayout" Target="../slideLayouts/slideLayout29.xml"/><Relationship Id="rId12" Type="http://schemas.openxmlformats.org/officeDocument/2006/relationships/diagramQuickStyle" Target="../diagrams/quickStyle9.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diagramLayout" Target="../diagrams/layout9.xml"/><Relationship Id="rId5" Type="http://schemas.openxmlformats.org/officeDocument/2006/relationships/tags" Target="../tags/tag143.xml"/><Relationship Id="rId15" Type="http://schemas.openxmlformats.org/officeDocument/2006/relationships/slide" Target="slide1.xml"/><Relationship Id="rId10" Type="http://schemas.openxmlformats.org/officeDocument/2006/relationships/diagramData" Target="../diagrams/data9.xml"/><Relationship Id="rId4" Type="http://schemas.openxmlformats.org/officeDocument/2006/relationships/tags" Target="../tags/tag142.xml"/><Relationship Id="rId9" Type="http://schemas.openxmlformats.org/officeDocument/2006/relationships/image" Target="../media/image6.png"/><Relationship Id="rId14" Type="http://schemas.microsoft.com/office/2007/relationships/diagramDrawing" Target="../diagrams/drawing9.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147.xml"/><Relationship Id="rId7" Type="http://schemas.openxmlformats.org/officeDocument/2006/relationships/slideLayout" Target="../slideLayouts/slideLayout29.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5" Type="http://schemas.openxmlformats.org/officeDocument/2006/relationships/tags" Target="../tags/tag149.xml"/><Relationship Id="rId10" Type="http://schemas.openxmlformats.org/officeDocument/2006/relationships/slide" Target="slide1.xml"/><Relationship Id="rId4" Type="http://schemas.openxmlformats.org/officeDocument/2006/relationships/tags" Target="../tags/tag148.xml"/><Relationship Id="rId9"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53.xml"/><Relationship Id="rId7" Type="http://schemas.openxmlformats.org/officeDocument/2006/relationships/slide" Target="slide1.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Layout" Target="../slideLayouts/slideLayout29.xml"/><Relationship Id="rId5" Type="http://schemas.openxmlformats.org/officeDocument/2006/relationships/tags" Target="../tags/tag155.xml"/><Relationship Id="rId4" Type="http://schemas.openxmlformats.org/officeDocument/2006/relationships/tags" Target="../tags/tag154.xml"/></Relationships>
</file>

<file path=ppt/slides/_rels/slide35.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tags" Target="../tags/tag168.xml"/><Relationship Id="rId3" Type="http://schemas.openxmlformats.org/officeDocument/2006/relationships/tags" Target="../tags/tag158.xml"/><Relationship Id="rId7" Type="http://schemas.openxmlformats.org/officeDocument/2006/relationships/tags" Target="../tags/tag162.xml"/><Relationship Id="rId12" Type="http://schemas.openxmlformats.org/officeDocument/2006/relationships/tags" Target="../tags/tag167.xml"/><Relationship Id="rId17" Type="http://schemas.openxmlformats.org/officeDocument/2006/relationships/slide" Target="slide1.xml"/><Relationship Id="rId2" Type="http://schemas.openxmlformats.org/officeDocument/2006/relationships/tags" Target="../tags/tag157.xml"/><Relationship Id="rId16" Type="http://schemas.openxmlformats.org/officeDocument/2006/relationships/image" Target="../media/image6.png"/><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tags" Target="../tags/tag166.xml"/><Relationship Id="rId5" Type="http://schemas.openxmlformats.org/officeDocument/2006/relationships/tags" Target="../tags/tag160.xml"/><Relationship Id="rId15" Type="http://schemas.openxmlformats.org/officeDocument/2006/relationships/notesSlide" Target="../notesSlides/notesSlide26.xml"/><Relationship Id="rId10" Type="http://schemas.openxmlformats.org/officeDocument/2006/relationships/tags" Target="../tags/tag165.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tags" Target="../tags/tag171.xml"/><Relationship Id="rId7" Type="http://schemas.openxmlformats.org/officeDocument/2006/relationships/image" Target="../media/image6.pn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notesSlide" Target="../notesSlides/notesSlide27.xml"/><Relationship Id="rId5" Type="http://schemas.openxmlformats.org/officeDocument/2006/relationships/slideLayout" Target="../slideLayouts/slideLayout29.xml"/><Relationship Id="rId4" Type="http://schemas.openxmlformats.org/officeDocument/2006/relationships/tags" Target="../tags/tag172.xml"/></Relationships>
</file>

<file path=ppt/slides/_rels/slide3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Layout" Target="../slideLayouts/slideLayout29.xml"/><Relationship Id="rId7" Type="http://schemas.openxmlformats.org/officeDocument/2006/relationships/image" Target="../media/image18.pn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Layout" Target="../slideLayouts/slideLayout29.xml"/><Relationship Id="rId7" Type="http://schemas.openxmlformats.org/officeDocument/2006/relationships/image" Target="../media/image18.pn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Layout" Target="../slideLayouts/slideLayout29.xml"/><Relationship Id="rId7" Type="http://schemas.openxmlformats.org/officeDocument/2006/relationships/image" Target="../media/image18.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 Target="slide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Layout" Target="../slideLayouts/slideLayout29.xml"/><Relationship Id="rId7" Type="http://schemas.openxmlformats.org/officeDocument/2006/relationships/image" Target="../media/image18.pn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83.xml"/><Relationship Id="rId7" Type="http://schemas.openxmlformats.org/officeDocument/2006/relationships/image" Target="../media/image6.png"/><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notesSlide" Target="../notesSlides/notesSlide32.xml"/><Relationship Id="rId5" Type="http://schemas.openxmlformats.org/officeDocument/2006/relationships/slideLayout" Target="../slideLayouts/slideLayout29.xml"/><Relationship Id="rId10" Type="http://schemas.openxmlformats.org/officeDocument/2006/relationships/slide" Target="slide1.xml"/><Relationship Id="rId4" Type="http://schemas.openxmlformats.org/officeDocument/2006/relationships/tags" Target="../tags/tag184.xml"/><Relationship Id="rId9" Type="http://schemas.openxmlformats.org/officeDocument/2006/relationships/image" Target="../media/image18.png"/></Relationships>
</file>

<file path=ppt/slides/_rels/slide42.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Layout" Target="../slideLayouts/slideLayout29.xml"/><Relationship Id="rId7" Type="http://schemas.openxmlformats.org/officeDocument/2006/relationships/chart" Target="../charts/chart2.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chart" Target="../charts/chart1.xml"/><Relationship Id="rId5" Type="http://schemas.openxmlformats.org/officeDocument/2006/relationships/image" Target="../media/image6.png"/><Relationship Id="rId4"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slide" Target="slide1.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image" Target="../media/image6.png"/><Relationship Id="rId5" Type="http://schemas.openxmlformats.org/officeDocument/2006/relationships/slide" Target="slide1.xml"/><Relationship Id="rId4"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slide" Target="slide1.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image" Target="../media/image6.png"/><Relationship Id="rId5" Type="http://schemas.openxmlformats.org/officeDocument/2006/relationships/slide" Target="slide1.xml"/><Relationship Id="rId4"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notesSlide" Target="../notesSlides/notesSlide3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slide" Target="slide1.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chart" Target="../charts/chart3.xml"/><Relationship Id="rId5" Type="http://schemas.openxmlformats.org/officeDocument/2006/relationships/image" Target="../media/image6.png"/><Relationship Id="rId4"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 Target="slide1.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slide" Target="slide1.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chart" Target="../charts/chart4.xml"/><Relationship Id="rId5" Type="http://schemas.openxmlformats.org/officeDocument/2006/relationships/image" Target="../media/image6.png"/><Relationship Id="rId4" Type="http://schemas.openxmlformats.org/officeDocument/2006/relationships/notesSlide" Target="../notesSlides/notesSlide39.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notesSlide" Target="../notesSlides/notesSlide4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notesSlide" Target="../notesSlides/notesSlide41.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notesSlide" Target="../notesSlides/notesSlide4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notesSlide" Target="../notesSlides/notesSlide4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notesSlide" Target="../notesSlides/notesSlide44.xml"/></Relationships>
</file>

<file path=ppt/slides/_rels/slide5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29.xml"/><Relationship Id="rId7" Type="http://schemas.openxmlformats.org/officeDocument/2006/relationships/image" Target="../media/image19.png"/><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notesSlide" Target="../notesSlides/notesSlide45.xml"/></Relationships>
</file>

<file path=ppt/slides/_rels/slide5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9.xml"/><Relationship Id="rId7" Type="http://schemas.openxmlformats.org/officeDocument/2006/relationships/image" Target="../media/image21.png"/><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notesSlide" Target="../notesSlides/notesSlide46.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3.png"/><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notesSlide" Target="../notesSlides/notesSlide47.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 Target="slide1.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notesSlide" Target="../notesSlides/notesSlide49.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notesSlide" Target="../notesSlides/notesSlide50.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4.png"/><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notesSlide" Target="../notesSlides/notesSlide51.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28.xml"/><Relationship Id="rId1" Type="http://schemas.openxmlformats.org/officeDocument/2006/relationships/tags" Target="../tags/tag227.xml"/><Relationship Id="rId5" Type="http://schemas.openxmlformats.org/officeDocument/2006/relationships/image" Target="../media/image6.png"/><Relationship Id="rId4" Type="http://schemas.openxmlformats.org/officeDocument/2006/relationships/slide" Target="slide1.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30.xml"/><Relationship Id="rId1" Type="http://schemas.openxmlformats.org/officeDocument/2006/relationships/tags" Target="../tags/tag229.xml"/><Relationship Id="rId5" Type="http://schemas.openxmlformats.org/officeDocument/2006/relationships/image" Target="../media/image6.png"/><Relationship Id="rId4" Type="http://schemas.openxmlformats.org/officeDocument/2006/relationships/slide" Target="slide1.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32.xml"/><Relationship Id="rId1" Type="http://schemas.openxmlformats.org/officeDocument/2006/relationships/tags" Target="../tags/tag231.xml"/><Relationship Id="rId5" Type="http://schemas.openxmlformats.org/officeDocument/2006/relationships/image" Target="../media/image6.png"/><Relationship Id="rId4" Type="http://schemas.openxmlformats.org/officeDocument/2006/relationships/slide" Target="slide1.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34.xml"/><Relationship Id="rId1" Type="http://schemas.openxmlformats.org/officeDocument/2006/relationships/tags" Target="../tags/tag233.xml"/><Relationship Id="rId5" Type="http://schemas.openxmlformats.org/officeDocument/2006/relationships/image" Target="../media/image6.png"/><Relationship Id="rId4" Type="http://schemas.openxmlformats.org/officeDocument/2006/relationships/slide" Target="slide1.xml"/></Relationships>
</file>

<file path=ppt/slides/_rels/slide6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4.xml"/><Relationship Id="rId7" Type="http://schemas.openxmlformats.org/officeDocument/2006/relationships/image" Target="../media/image26.png"/><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slide" Target="slide1.xml"/><Relationship Id="rId9" Type="http://schemas.openxmlformats.org/officeDocument/2006/relationships/image" Target="../media/image28.jpeg"/></Relationships>
</file>

<file path=ppt/slides/_rels/slide6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slideLayout" Target="../slideLayouts/slideLayout24.xml"/><Relationship Id="rId7" Type="http://schemas.openxmlformats.org/officeDocument/2006/relationships/image" Target="../media/image30.jpeg"/><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image" Target="../media/image29.jpeg"/><Relationship Id="rId5" Type="http://schemas.openxmlformats.org/officeDocument/2006/relationships/image" Target="../media/image6.png"/><Relationship Id="rId4" Type="http://schemas.openxmlformats.org/officeDocument/2006/relationships/slide" Target="slide1.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notesSlide" Target="../notesSlides/notesSlide5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 Target="slide1.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notesSlide" Target="../notesSlides/notesSlide53.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slide" Target="slide1.xml"/><Relationship Id="rId5" Type="http://schemas.openxmlformats.org/officeDocument/2006/relationships/image" Target="../media/image6.png"/><Relationship Id="rId4" Type="http://schemas.openxmlformats.org/officeDocument/2006/relationships/notesSlide" Target="../notesSlides/notesSlide54.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46.xml"/><Relationship Id="rId1" Type="http://schemas.openxmlformats.org/officeDocument/2006/relationships/tags" Target="../tags/tag245.xml"/><Relationship Id="rId5" Type="http://schemas.openxmlformats.org/officeDocument/2006/relationships/image" Target="../media/image6.png"/><Relationship Id="rId4" Type="http://schemas.openxmlformats.org/officeDocument/2006/relationships/slide" Target="slide1.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48.xml"/><Relationship Id="rId1" Type="http://schemas.openxmlformats.org/officeDocument/2006/relationships/tags" Target="../tags/tag247.xml"/><Relationship Id="rId5" Type="http://schemas.openxmlformats.org/officeDocument/2006/relationships/image" Target="../media/image6.png"/><Relationship Id="rId4" Type="http://schemas.openxmlformats.org/officeDocument/2006/relationships/slide" Target="slide1.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50.xml"/><Relationship Id="rId1" Type="http://schemas.openxmlformats.org/officeDocument/2006/relationships/tags" Target="../tags/tag249.xml"/><Relationship Id="rId5" Type="http://schemas.openxmlformats.org/officeDocument/2006/relationships/image" Target="../media/image6.png"/><Relationship Id="rId4" Type="http://schemas.openxmlformats.org/officeDocument/2006/relationships/slide" Target="slide1.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52.xml"/><Relationship Id="rId1" Type="http://schemas.openxmlformats.org/officeDocument/2006/relationships/tags" Target="../tags/tag251.xml"/><Relationship Id="rId5" Type="http://schemas.openxmlformats.org/officeDocument/2006/relationships/image" Target="../media/image6.png"/><Relationship Id="rId4" Type="http://schemas.openxmlformats.org/officeDocument/2006/relationships/slide" Target="slide1.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54.xml"/><Relationship Id="rId1" Type="http://schemas.openxmlformats.org/officeDocument/2006/relationships/tags" Target="../tags/tag253.xml"/><Relationship Id="rId5" Type="http://schemas.openxmlformats.org/officeDocument/2006/relationships/image" Target="../media/image6.png"/><Relationship Id="rId4" Type="http://schemas.openxmlformats.org/officeDocument/2006/relationships/slide" Target="slide1.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56.xml"/><Relationship Id="rId1" Type="http://schemas.openxmlformats.org/officeDocument/2006/relationships/tags" Target="../tags/tag255.xml"/><Relationship Id="rId5" Type="http://schemas.openxmlformats.org/officeDocument/2006/relationships/image" Target="../media/image6.png"/><Relationship Id="rId4" Type="http://schemas.openxmlformats.org/officeDocument/2006/relationships/slide" Target="slide1.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58.xml"/><Relationship Id="rId1" Type="http://schemas.openxmlformats.org/officeDocument/2006/relationships/tags" Target="../tags/tag257.xml"/><Relationship Id="rId5" Type="http://schemas.openxmlformats.org/officeDocument/2006/relationships/image" Target="../media/image6.png"/><Relationship Id="rId4" Type="http://schemas.openxmlformats.org/officeDocument/2006/relationships/slide" Target="slide1.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60.xml"/><Relationship Id="rId1" Type="http://schemas.openxmlformats.org/officeDocument/2006/relationships/tags" Target="../tags/tag259.xml"/><Relationship Id="rId5" Type="http://schemas.openxmlformats.org/officeDocument/2006/relationships/image" Target="../media/image6.png"/><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tags" Target="../tags/tag15.xml"/><Relationship Id="rId7" Type="http://schemas.openxmlformats.org/officeDocument/2006/relationships/tags" Target="../tags/tag1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slide" Target="slide1.xml"/><Relationship Id="rId5" Type="http://schemas.openxmlformats.org/officeDocument/2006/relationships/tags" Target="../tags/tag17.xml"/><Relationship Id="rId10" Type="http://schemas.openxmlformats.org/officeDocument/2006/relationships/image" Target="../media/image6.png"/><Relationship Id="rId4" Type="http://schemas.openxmlformats.org/officeDocument/2006/relationships/tags" Target="../tags/tag16.xml"/><Relationship Id="rId9" Type="http://schemas.openxmlformats.org/officeDocument/2006/relationships/notesSlide" Target="../notesSlides/notesSlide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chart" Target="../charts/chart5.xml"/><Relationship Id="rId5" Type="http://schemas.openxmlformats.org/officeDocument/2006/relationships/image" Target="../media/image6.png"/><Relationship Id="rId4" Type="http://schemas.openxmlformats.org/officeDocument/2006/relationships/slide" Target="slide1.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64.xml"/><Relationship Id="rId1" Type="http://schemas.openxmlformats.org/officeDocument/2006/relationships/tags" Target="../tags/tag263.xml"/><Relationship Id="rId5" Type="http://schemas.openxmlformats.org/officeDocument/2006/relationships/image" Target="../media/image6.png"/><Relationship Id="rId4" Type="http://schemas.openxmlformats.org/officeDocument/2006/relationships/slide" Target="slide1.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66.xml"/><Relationship Id="rId1" Type="http://schemas.openxmlformats.org/officeDocument/2006/relationships/tags" Target="../tags/tag265.xml"/><Relationship Id="rId5" Type="http://schemas.openxmlformats.org/officeDocument/2006/relationships/image" Target="../media/image6.png"/><Relationship Id="rId4" Type="http://schemas.openxmlformats.org/officeDocument/2006/relationships/slide" Target="slide1.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68.xml"/><Relationship Id="rId1" Type="http://schemas.openxmlformats.org/officeDocument/2006/relationships/tags" Target="../tags/tag267.xml"/><Relationship Id="rId5" Type="http://schemas.openxmlformats.org/officeDocument/2006/relationships/image" Target="../media/image6.png"/><Relationship Id="rId4" Type="http://schemas.openxmlformats.org/officeDocument/2006/relationships/slide" Target="slide1.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70.xml"/><Relationship Id="rId1" Type="http://schemas.openxmlformats.org/officeDocument/2006/relationships/tags" Target="../tags/tag269.xml"/><Relationship Id="rId5" Type="http://schemas.openxmlformats.org/officeDocument/2006/relationships/image" Target="../media/image6.png"/><Relationship Id="rId4" Type="http://schemas.openxmlformats.org/officeDocument/2006/relationships/slide" Target="slide1.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72.xml"/><Relationship Id="rId1" Type="http://schemas.openxmlformats.org/officeDocument/2006/relationships/tags" Target="../tags/tag271.xml"/><Relationship Id="rId5" Type="http://schemas.openxmlformats.org/officeDocument/2006/relationships/image" Target="../media/image6.png"/><Relationship Id="rId4" Type="http://schemas.openxmlformats.org/officeDocument/2006/relationships/slide" Target="slide1.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74.xml"/><Relationship Id="rId1" Type="http://schemas.openxmlformats.org/officeDocument/2006/relationships/tags" Target="../tags/tag273.xml"/><Relationship Id="rId5" Type="http://schemas.openxmlformats.org/officeDocument/2006/relationships/image" Target="../media/image6.png"/><Relationship Id="rId4" Type="http://schemas.openxmlformats.org/officeDocument/2006/relationships/slide" Target="slide1.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76.xml"/><Relationship Id="rId1" Type="http://schemas.openxmlformats.org/officeDocument/2006/relationships/tags" Target="../tags/tag275.xml"/><Relationship Id="rId5" Type="http://schemas.openxmlformats.org/officeDocument/2006/relationships/image" Target="../media/image6.png"/><Relationship Id="rId4" Type="http://schemas.openxmlformats.org/officeDocument/2006/relationships/slide" Target="slide1.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78.xml"/><Relationship Id="rId1" Type="http://schemas.openxmlformats.org/officeDocument/2006/relationships/tags" Target="../tags/tag277.xml"/><Relationship Id="rId5" Type="http://schemas.openxmlformats.org/officeDocument/2006/relationships/image" Target="../media/image6.png"/><Relationship Id="rId4" Type="http://schemas.openxmlformats.org/officeDocument/2006/relationships/slide" Target="slide1.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80.xml"/><Relationship Id="rId1" Type="http://schemas.openxmlformats.org/officeDocument/2006/relationships/tags" Target="../tags/tag279.xml"/><Relationship Id="rId5" Type="http://schemas.openxmlformats.org/officeDocument/2006/relationships/image" Target="../media/image6.png"/><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slide" Target="slide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6.png"/><Relationship Id="rId5" Type="http://schemas.openxmlformats.org/officeDocument/2006/relationships/notesSlide" Target="../notesSlides/notesSlide3.xml"/><Relationship Id="rId4" Type="http://schemas.openxmlformats.org/officeDocument/2006/relationships/slideLayout" Target="../slideLayouts/slideLayout29.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82.xml"/><Relationship Id="rId1" Type="http://schemas.openxmlformats.org/officeDocument/2006/relationships/tags" Target="../tags/tag281.xml"/><Relationship Id="rId5" Type="http://schemas.openxmlformats.org/officeDocument/2006/relationships/image" Target="../media/image6.png"/><Relationship Id="rId4" Type="http://schemas.openxmlformats.org/officeDocument/2006/relationships/slide" Target="slide1.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84.xml"/><Relationship Id="rId1" Type="http://schemas.openxmlformats.org/officeDocument/2006/relationships/tags" Target="../tags/tag283.xml"/><Relationship Id="rId5" Type="http://schemas.openxmlformats.org/officeDocument/2006/relationships/image" Target="../media/image6.png"/><Relationship Id="rId4" Type="http://schemas.openxmlformats.org/officeDocument/2006/relationships/slide" Target="slide1.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image" Target="../media/image32.png"/><Relationship Id="rId5" Type="http://schemas.openxmlformats.org/officeDocument/2006/relationships/image" Target="../media/image6.png"/><Relationship Id="rId4" Type="http://schemas.openxmlformats.org/officeDocument/2006/relationships/slide" Target="slide1.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image" Target="../media/image33.png"/><Relationship Id="rId5" Type="http://schemas.openxmlformats.org/officeDocument/2006/relationships/image" Target="../media/image6.png"/><Relationship Id="rId4" Type="http://schemas.openxmlformats.org/officeDocument/2006/relationships/slide" Target="slide1.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image" Target="../media/image34.png"/><Relationship Id="rId5" Type="http://schemas.openxmlformats.org/officeDocument/2006/relationships/image" Target="../media/image6.png"/><Relationship Id="rId4" Type="http://schemas.openxmlformats.org/officeDocument/2006/relationships/slide" Target="slide1.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92.xml"/><Relationship Id="rId1" Type="http://schemas.openxmlformats.org/officeDocument/2006/relationships/tags" Target="../tags/tag291.xml"/><Relationship Id="rId5" Type="http://schemas.openxmlformats.org/officeDocument/2006/relationships/image" Target="../media/image6.png"/><Relationship Id="rId4" Type="http://schemas.openxmlformats.org/officeDocument/2006/relationships/slide" Target="slide1.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94.xml"/><Relationship Id="rId1" Type="http://schemas.openxmlformats.org/officeDocument/2006/relationships/tags" Target="../tags/tag293.xml"/><Relationship Id="rId5" Type="http://schemas.openxmlformats.org/officeDocument/2006/relationships/image" Target="../media/image6.png"/><Relationship Id="rId4" Type="http://schemas.openxmlformats.org/officeDocument/2006/relationships/slide" Target="slide1.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image" Target="../media/image35.png"/><Relationship Id="rId5" Type="http://schemas.openxmlformats.org/officeDocument/2006/relationships/image" Target="../media/image6.png"/><Relationship Id="rId4" Type="http://schemas.openxmlformats.org/officeDocument/2006/relationships/slide" Target="slide1.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298.xml"/><Relationship Id="rId1" Type="http://schemas.openxmlformats.org/officeDocument/2006/relationships/tags" Target="../tags/tag297.xml"/><Relationship Id="rId5" Type="http://schemas.openxmlformats.org/officeDocument/2006/relationships/image" Target="../media/image6.png"/><Relationship Id="rId4" Type="http://schemas.openxmlformats.org/officeDocument/2006/relationships/slide" Target="slide1.xml"/></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300.xml"/><Relationship Id="rId1" Type="http://schemas.openxmlformats.org/officeDocument/2006/relationships/tags" Target="../tags/tag299.xml"/><Relationship Id="rId5" Type="http://schemas.openxmlformats.org/officeDocument/2006/relationships/image" Target="../media/image6.png"/><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nvSpPr>
        <p:spPr bwMode="auto">
          <a:xfrm>
            <a:off x="695400" y="1551834"/>
            <a:ext cx="10153128" cy="358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eaLnBrk="1" fontAlgn="auto" hangingPunct="1">
              <a:lnSpc>
                <a:spcPct val="125000"/>
              </a:lnSpc>
              <a:spcAft>
                <a:spcPts val="0"/>
              </a:spcAft>
              <a:defRPr/>
            </a:pPr>
            <a:r>
              <a:rPr lang="zh-CN" altLang="en-US" sz="6600" dirty="0">
                <a:solidFill>
                  <a:srgbClr val="FFC000"/>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cs typeface="+mn-cs"/>
              </a:rPr>
              <a:t>大学</a:t>
            </a:r>
            <a:r>
              <a:rPr lang="zh-CN" altLang="en-US" sz="6600" dirty="0" smtClean="0">
                <a:solidFill>
                  <a:srgbClr val="FFC000"/>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cs typeface="+mn-cs"/>
              </a:rPr>
              <a:t>国际化评价与发现</a:t>
            </a:r>
            <a:endParaRPr lang="en-US" altLang="zh-CN" sz="6600" dirty="0" smtClean="0">
              <a:solidFill>
                <a:srgbClr val="FFC000"/>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cs typeface="+mn-cs"/>
            </a:endParaRPr>
          </a:p>
        </p:txBody>
      </p:sp>
      <p:sp>
        <p:nvSpPr>
          <p:cNvPr id="4" name="矩形 3"/>
          <p:cNvSpPr/>
          <p:nvPr/>
        </p:nvSpPr>
        <p:spPr>
          <a:xfrm>
            <a:off x="16042" y="16042"/>
            <a:ext cx="10668000" cy="1331655"/>
          </a:xfrm>
          <a:prstGeom prst="rect">
            <a:avLst/>
          </a:prstGeom>
          <a:solidFill>
            <a:srgbClr val="F1F1F1"/>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pic>
        <p:nvPicPr>
          <p:cNvPr id="8" name="图片 7"/>
          <p:cNvPicPr>
            <a:picLocks noChangeAspect="1"/>
          </p:cNvPicPr>
          <p:nvPr/>
        </p:nvPicPr>
        <p:blipFill>
          <a:blip r:embed="rId4" cstate="print"/>
          <a:stretch>
            <a:fillRect/>
          </a:stretch>
        </p:blipFill>
        <p:spPr>
          <a:xfrm>
            <a:off x="16042" y="86631"/>
            <a:ext cx="1085714" cy="1190476"/>
          </a:xfrm>
          <a:prstGeom prst="rect">
            <a:avLst/>
          </a:prstGeom>
        </p:spPr>
      </p:pic>
      <p:pic>
        <p:nvPicPr>
          <p:cNvPr id="9" name="图片 8"/>
          <p:cNvPicPr>
            <a:picLocks noChangeAspect="1"/>
          </p:cNvPicPr>
          <p:nvPr/>
        </p:nvPicPr>
        <p:blipFill rotWithShape="1">
          <a:blip r:embed="rId5" cstate="print"/>
          <a:srcRect b="5957"/>
          <a:stretch>
            <a:fillRect/>
          </a:stretch>
        </p:blipFill>
        <p:spPr>
          <a:xfrm>
            <a:off x="1217362" y="171007"/>
            <a:ext cx="2666667" cy="743393"/>
          </a:xfrm>
          <a:prstGeom prst="rect">
            <a:avLst/>
          </a:prstGeom>
        </p:spPr>
      </p:pic>
      <p:sp>
        <p:nvSpPr>
          <p:cNvPr id="7" name="Rectangle 3" descr="461a4dec5b1f4c948a17c285c11e1c4b# #矩形 1"/>
          <p:cNvSpPr>
            <a:spLocks noGrp="1" noChangeArrowheads="1"/>
          </p:cNvSpPr>
          <p:nvPr>
            <p:ph type="subTitle" idx="4294967295"/>
          </p:nvPr>
        </p:nvSpPr>
        <p:spPr>
          <a:xfrm>
            <a:off x="6672064" y="5157192"/>
            <a:ext cx="4680521" cy="1333427"/>
          </a:xfrm>
        </p:spPr>
        <p:txBody>
          <a:bodyPr/>
          <a:lstStyle/>
          <a:p>
            <a:pPr marL="0" indent="0" algn="ctr" eaLnBrk="1" hangingPunct="1">
              <a:buNone/>
            </a:pPr>
            <a:r>
              <a:rPr lang="en-US" altLang="zh-CN" sz="2400" b="1"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b="1" dirty="0" smtClean="0">
                <a:solidFill>
                  <a:schemeClr val="bg1"/>
                </a:solidFill>
                <a:latin typeface="微软雅黑" panose="020B0503020204020204" pitchFamily="34" charset="-122"/>
                <a:ea typeface="微软雅黑" panose="020B0503020204020204" pitchFamily="34" charset="-122"/>
              </a:rPr>
              <a:t>闫 月 勤</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0" indent="0" algn="ctr" eaLnBrk="1" hangingPunct="1">
              <a:buNone/>
            </a:pPr>
            <a:r>
              <a:rPr lang="en-US" altLang="zh-CN" sz="2400" b="1" dirty="0" smtClean="0">
                <a:solidFill>
                  <a:schemeClr val="bg1"/>
                </a:solidFill>
                <a:latin typeface="微软雅黑" panose="020B0503020204020204" pitchFamily="34" charset="-122"/>
                <a:ea typeface="微软雅黑" panose="020B0503020204020204" pitchFamily="34" charset="-122"/>
              </a:rPr>
              <a:t>2019.03.21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95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 fill="hold"/>
                                        <p:tgtEl>
                                          <p:spTgt spid="7"/>
                                        </p:tgtEl>
                                        <p:attrNameLst>
                                          <p:attrName>ppt_x</p:attrName>
                                        </p:attrNameLst>
                                      </p:cBhvr>
                                      <p:tavLst>
                                        <p:tav tm="0">
                                          <p:val>
                                            <p:strVal val="1+#ppt_w/2"/>
                                          </p:val>
                                        </p:tav>
                                        <p:tav tm="100000">
                                          <p:val>
                                            <p:strVal val="#ppt_x"/>
                                          </p:val>
                                        </p:tav>
                                      </p:tavLst>
                                    </p:anim>
                                    <p:anim calcmode="lin" valueType="num">
                                      <p:cBhvr additive="base">
                                        <p:cTn id="13" dur="1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6"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8" name="矩形 27"/>
          <p:cNvSpPr/>
          <p:nvPr/>
        </p:nvSpPr>
        <p:spPr>
          <a:xfrm>
            <a:off x="7739" y="740278"/>
            <a:ext cx="864096" cy="5818060"/>
          </a:xfrm>
          <a:prstGeom prst="rect">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9" name="MH_Entry_1"/>
          <p:cNvSpPr>
            <a:spLocks noChangeArrowheads="1"/>
          </p:cNvSpPr>
          <p:nvPr>
            <p:custDataLst>
              <p:tags r:id="rId1"/>
            </p:custDataLst>
          </p:nvPr>
        </p:nvSpPr>
        <p:spPr bwMode="auto">
          <a:xfrm>
            <a:off x="207880" y="1330853"/>
            <a:ext cx="543480" cy="365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36000" anchor="ctr" anchorCtr="0">
            <a:normAutofit/>
          </a:bodyPr>
          <a:lstStyle/>
          <a:p>
            <a:pPr marL="342900" indent="-342900" eaLnBrk="1" hangingPunct="1">
              <a:lnSpc>
                <a:spcPct val="120000"/>
              </a:lnSpc>
              <a:buFont typeface="Wingdings" panose="05000000000000000000" pitchFamily="2" charset="2"/>
              <a:buChar char="u"/>
            </a:pPr>
            <a:r>
              <a:rPr lang="zh-CN" altLang="en-US" sz="2400" b="0" spc="300" dirty="0" smtClean="0">
                <a:solidFill>
                  <a:schemeClr val="bg1"/>
                </a:solidFill>
                <a:latin typeface="微软雅黑" panose="020B0503020204020204" pitchFamily="34" charset="-122"/>
                <a:ea typeface="微软雅黑" panose="020B0503020204020204" pitchFamily="34" charset="-122"/>
              </a:rPr>
              <a:t>  已</a:t>
            </a:r>
            <a:r>
              <a:rPr lang="zh-CN" altLang="en-US" sz="2400" b="0" spc="300" dirty="0">
                <a:solidFill>
                  <a:schemeClr val="bg1"/>
                </a:solidFill>
                <a:latin typeface="微软雅黑" panose="020B0503020204020204" pitchFamily="34" charset="-122"/>
                <a:ea typeface="微软雅黑" panose="020B0503020204020204" pitchFamily="34" charset="-122"/>
              </a:rPr>
              <a:t>有研究成果</a:t>
            </a:r>
          </a:p>
        </p:txBody>
      </p:sp>
      <p:grpSp>
        <p:nvGrpSpPr>
          <p:cNvPr id="2" name="组合 7"/>
          <p:cNvGrpSpPr/>
          <p:nvPr/>
        </p:nvGrpSpPr>
        <p:grpSpPr>
          <a:xfrm>
            <a:off x="1125439" y="747668"/>
            <a:ext cx="8597706" cy="1174174"/>
            <a:chOff x="1075470" y="1068466"/>
            <a:chExt cx="9557033" cy="1174174"/>
          </a:xfrm>
        </p:grpSpPr>
        <p:grpSp>
          <p:nvGrpSpPr>
            <p:cNvPr id="3" name="组合 29"/>
            <p:cNvGrpSpPr/>
            <p:nvPr/>
          </p:nvGrpSpPr>
          <p:grpSpPr>
            <a:xfrm flipH="1">
              <a:off x="1302162" y="1071901"/>
              <a:ext cx="9330341" cy="1170739"/>
              <a:chOff x="899592" y="1196752"/>
              <a:chExt cx="5512821" cy="1102071"/>
            </a:xfrm>
          </p:grpSpPr>
          <p:sp>
            <p:nvSpPr>
              <p:cNvPr id="32" name="矩形 1"/>
              <p:cNvSpPr/>
              <p:nvPr/>
            </p:nvSpPr>
            <p:spPr>
              <a:xfrm>
                <a:off x="899594" y="1196752"/>
                <a:ext cx="5512819" cy="1102071"/>
              </a:xfrm>
              <a:custGeom>
                <a:avLst/>
                <a:gdLst/>
                <a:ahLst/>
                <a:cxnLst/>
                <a:rect l="l" t="t" r="r" b="b"/>
                <a:pathLst>
                  <a:path w="5512819" h="1584176">
                    <a:moveTo>
                      <a:pt x="0" y="0"/>
                    </a:moveTo>
                    <a:lnTo>
                      <a:pt x="5184576" y="0"/>
                    </a:lnTo>
                    <a:lnTo>
                      <a:pt x="5184576" y="529601"/>
                    </a:lnTo>
                    <a:lnTo>
                      <a:pt x="5512819" y="761350"/>
                    </a:lnTo>
                    <a:lnTo>
                      <a:pt x="5184576" y="993099"/>
                    </a:lnTo>
                    <a:lnTo>
                      <a:pt x="5184576" y="1584176"/>
                    </a:lnTo>
                    <a:lnTo>
                      <a:pt x="528496" y="1584176"/>
                    </a:lnTo>
                    <a:lnTo>
                      <a:pt x="0" y="1175077"/>
                    </a:lnTo>
                    <a:close/>
                  </a:path>
                </a:pathLst>
              </a:custGeom>
              <a:solidFill>
                <a:srgbClr val="FFC000"/>
              </a:solidFill>
              <a:ln w="28575" cap="flat" cmpd="sng" algn="ctr">
                <a:solidFill>
                  <a:srgbClr val="FFCE33"/>
                </a:solidFill>
                <a:prstDash val="solid"/>
              </a:ln>
              <a:effectLst>
                <a:outerShdw dist="127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4" name="矩形 33"/>
              <p:cNvSpPr/>
              <p:nvPr/>
            </p:nvSpPr>
            <p:spPr>
              <a:xfrm>
                <a:off x="982233" y="1266337"/>
                <a:ext cx="5040560" cy="432048"/>
              </a:xfrm>
              <a:prstGeom prst="rect">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6" name="矩形 35"/>
              <p:cNvSpPr/>
              <p:nvPr/>
            </p:nvSpPr>
            <p:spPr>
              <a:xfrm>
                <a:off x="4870665" y="1314860"/>
                <a:ext cx="1085035" cy="335001"/>
              </a:xfrm>
              <a:prstGeom prst="rect">
                <a:avLst/>
              </a:prstGeom>
              <a:pattFill prst="dkDnDiag">
                <a:fgClr>
                  <a:schemeClr val="tx2"/>
                </a:fgClr>
                <a:bgClr>
                  <a:schemeClr val="accent1">
                    <a:lumMod val="60000"/>
                    <a:lumOff val="40000"/>
                  </a:schemeClr>
                </a:bgClr>
              </a:patt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cxnSp>
            <p:nvCxnSpPr>
              <p:cNvPr id="37" name="直接连接符 36"/>
              <p:cNvCxnSpPr/>
              <p:nvPr/>
            </p:nvCxnSpPr>
            <p:spPr>
              <a:xfrm>
                <a:off x="899592" y="1772816"/>
                <a:ext cx="5163310" cy="0"/>
              </a:xfrm>
              <a:prstGeom prst="line">
                <a:avLst/>
              </a:prstGeom>
              <a:noFill/>
              <a:ln w="19050" cap="flat" cmpd="sng" algn="ctr">
                <a:solidFill>
                  <a:srgbClr val="B88C00"/>
                </a:solidFill>
                <a:prstDash val="sysDash"/>
              </a:ln>
              <a:effectLst>
                <a:outerShdw dist="12700" dir="5400000" algn="t" rotWithShape="0">
                  <a:srgbClr val="FFFF00">
                    <a:alpha val="40000"/>
                  </a:srgbClr>
                </a:outerShdw>
              </a:effectLst>
            </p:spPr>
          </p:cxnSp>
        </p:grpSp>
        <p:sp>
          <p:nvSpPr>
            <p:cNvPr id="40" name="椭圆 39"/>
            <p:cNvSpPr/>
            <p:nvPr/>
          </p:nvSpPr>
          <p:spPr>
            <a:xfrm flipV="1">
              <a:off x="1075470" y="1661583"/>
              <a:ext cx="143492" cy="95012"/>
            </a:xfrm>
            <a:prstGeom prst="ellipse">
              <a:avLst/>
            </a:prstGeom>
            <a:gradFill flip="none" rotWithShape="1">
              <a:gsLst>
                <a:gs pos="0">
                  <a:srgbClr val="F79646">
                    <a:lumMod val="75000"/>
                  </a:srgbClr>
                </a:gs>
                <a:gs pos="54000">
                  <a:srgbClr val="FFCE33">
                    <a:shade val="100000"/>
                    <a:satMod val="115000"/>
                  </a:srgbClr>
                </a:gs>
              </a:gsLst>
              <a:path path="circle">
                <a:fillToRect l="50000" t="50000" r="50000" b="50000"/>
              </a:path>
              <a:tileRect/>
            </a:gradFill>
            <a:ln w="28575" cap="flat" cmpd="sng" algn="ctr">
              <a:solidFill>
                <a:srgbClr val="A47D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1" name="TextBox 48"/>
            <p:cNvSpPr txBox="1"/>
            <p:nvPr/>
          </p:nvSpPr>
          <p:spPr>
            <a:xfrm>
              <a:off x="4690086" y="1068466"/>
              <a:ext cx="1651959" cy="525657"/>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lang="en-US" altLang="zh-CN" sz="2400" kern="0" dirty="0" smtClean="0">
                  <a:solidFill>
                    <a:schemeClr val="bg1"/>
                  </a:solidFill>
                  <a:latin typeface="微软雅黑" panose="020B0503020204020204" pitchFamily="34" charset="-122"/>
                  <a:ea typeface="微软雅黑" panose="020B0503020204020204" pitchFamily="34" charset="-122"/>
                  <a:cs typeface="Calibri" panose="020F0502020204030204" pitchFamily="34" charset="0"/>
                </a:rPr>
                <a:t>2017</a:t>
              </a:r>
              <a:r>
                <a:rPr kumimoji="0" lang="zh-CN" altLang="en-US" sz="2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Calibri" panose="020F0502020204030204" pitchFamily="34" charset="0"/>
                </a:rPr>
                <a:t>年</a:t>
              </a:r>
              <a:endParaRPr kumimoji="0" lang="en-US" altLang="zh-CN"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7" name="矩形 6"/>
            <p:cNvSpPr/>
            <p:nvPr/>
          </p:nvSpPr>
          <p:spPr>
            <a:xfrm>
              <a:off x="1870674" y="1661583"/>
              <a:ext cx="8378251" cy="581057"/>
            </a:xfrm>
            <a:prstGeom prst="rect">
              <a:avLst/>
            </a:prstGeom>
          </p:spPr>
          <p:txBody>
            <a:bodyPr wrap="square">
              <a:spAutoFit/>
            </a:bodyPr>
            <a:lstStyle/>
            <a:p>
              <a:pPr>
                <a:lnSpc>
                  <a:spcPct val="150000"/>
                </a:lnSpc>
              </a:pPr>
              <a:r>
                <a:rPr lang="zh-CN" altLang="en-US" sz="2400" dirty="0" smtClean="0">
                  <a:latin typeface="微软雅黑" panose="020B0503020204020204" pitchFamily="34" charset="-122"/>
                  <a:ea typeface="微软雅黑" panose="020B0503020204020204" pitchFamily="34" charset="-122"/>
                </a:rPr>
                <a:t>自愿参加增至</a:t>
              </a:r>
              <a:r>
                <a:rPr lang="en-US" altLang="zh-CN" sz="2400" dirty="0" smtClean="0">
                  <a:latin typeface="微软雅黑" panose="020B0503020204020204" pitchFamily="34" charset="-122"/>
                  <a:ea typeface="微软雅黑" panose="020B0503020204020204" pitchFamily="34" charset="-122"/>
                </a:rPr>
                <a:t>3</a:t>
              </a:r>
              <a:r>
                <a:rPr lang="zh-CN" altLang="en-US" sz="2400" dirty="0" smtClean="0">
                  <a:latin typeface="微软雅黑" panose="020B0503020204020204" pitchFamily="34" charset="-122"/>
                  <a:ea typeface="微软雅黑" panose="020B0503020204020204" pitchFamily="34" charset="-122"/>
                </a:rPr>
                <a:t>所，样本达</a:t>
              </a:r>
              <a:r>
                <a:rPr lang="en-US" altLang="zh-CN" sz="2400" dirty="0" smtClean="0">
                  <a:latin typeface="微软雅黑" panose="020B0503020204020204" pitchFamily="34" charset="-122"/>
                  <a:ea typeface="微软雅黑" panose="020B0503020204020204" pitchFamily="34" charset="-122"/>
                </a:rPr>
                <a:t>118</a:t>
              </a:r>
              <a:r>
                <a:rPr lang="zh-CN" altLang="en-US" sz="2400" dirty="0" smtClean="0">
                  <a:latin typeface="微软雅黑" panose="020B0503020204020204" pitchFamily="34" charset="-122"/>
                  <a:ea typeface="微软雅黑" panose="020B0503020204020204" pitchFamily="34" charset="-122"/>
                </a:rPr>
                <a:t>所高校”</a:t>
              </a:r>
              <a:endParaRPr lang="zh-CN" altLang="en-US" sz="2400" dirty="0">
                <a:latin typeface="微软雅黑" panose="020B0503020204020204" pitchFamily="34" charset="-122"/>
                <a:ea typeface="微软雅黑" panose="020B0503020204020204" pitchFamily="34" charset="-122"/>
              </a:endParaRPr>
            </a:p>
          </p:txBody>
        </p:sp>
      </p:grpSp>
      <p:grpSp>
        <p:nvGrpSpPr>
          <p:cNvPr id="4" name="组合 8"/>
          <p:cNvGrpSpPr/>
          <p:nvPr/>
        </p:nvGrpSpPr>
        <p:grpSpPr>
          <a:xfrm>
            <a:off x="1044086" y="2056320"/>
            <a:ext cx="8627947" cy="2318171"/>
            <a:chOff x="1043628" y="1625365"/>
            <a:chExt cx="8034266" cy="2318171"/>
          </a:xfrm>
        </p:grpSpPr>
        <p:grpSp>
          <p:nvGrpSpPr>
            <p:cNvPr id="5" name="组合 90"/>
            <p:cNvGrpSpPr/>
            <p:nvPr/>
          </p:nvGrpSpPr>
          <p:grpSpPr>
            <a:xfrm flipH="1">
              <a:off x="1312630" y="1628799"/>
              <a:ext cx="7765264" cy="2233341"/>
              <a:chOff x="899592" y="1196751"/>
              <a:chExt cx="5512820" cy="2102347"/>
            </a:xfrm>
          </p:grpSpPr>
          <p:sp>
            <p:nvSpPr>
              <p:cNvPr id="92" name="矩形 1"/>
              <p:cNvSpPr/>
              <p:nvPr/>
            </p:nvSpPr>
            <p:spPr>
              <a:xfrm>
                <a:off x="899593" y="1196751"/>
                <a:ext cx="5512819" cy="2102347"/>
              </a:xfrm>
              <a:custGeom>
                <a:avLst/>
                <a:gdLst/>
                <a:ahLst/>
                <a:cxnLst/>
                <a:rect l="l" t="t" r="r" b="b"/>
                <a:pathLst>
                  <a:path w="5512819" h="1584176">
                    <a:moveTo>
                      <a:pt x="0" y="0"/>
                    </a:moveTo>
                    <a:lnTo>
                      <a:pt x="5184576" y="0"/>
                    </a:lnTo>
                    <a:lnTo>
                      <a:pt x="5184576" y="529601"/>
                    </a:lnTo>
                    <a:lnTo>
                      <a:pt x="5512819" y="761350"/>
                    </a:lnTo>
                    <a:lnTo>
                      <a:pt x="5184576" y="993099"/>
                    </a:lnTo>
                    <a:lnTo>
                      <a:pt x="5184576" y="1584176"/>
                    </a:lnTo>
                    <a:lnTo>
                      <a:pt x="528496" y="1584176"/>
                    </a:lnTo>
                    <a:lnTo>
                      <a:pt x="0" y="1175077"/>
                    </a:lnTo>
                    <a:close/>
                  </a:path>
                </a:pathLst>
              </a:custGeom>
              <a:solidFill>
                <a:srgbClr val="FFC000"/>
              </a:solidFill>
              <a:ln w="28575" cap="flat" cmpd="sng" algn="ctr">
                <a:solidFill>
                  <a:srgbClr val="FFCE33"/>
                </a:solidFill>
                <a:prstDash val="solid"/>
              </a:ln>
              <a:effectLst>
                <a:outerShdw dist="127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3" name="矩形 92"/>
              <p:cNvSpPr/>
              <p:nvPr/>
            </p:nvSpPr>
            <p:spPr>
              <a:xfrm>
                <a:off x="982233" y="1266337"/>
                <a:ext cx="5040560" cy="460253"/>
              </a:xfrm>
              <a:prstGeom prst="rect">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4" name="矩形 93"/>
              <p:cNvSpPr/>
              <p:nvPr/>
            </p:nvSpPr>
            <p:spPr>
              <a:xfrm>
                <a:off x="4870665" y="1314860"/>
                <a:ext cx="1085035" cy="335001"/>
              </a:xfrm>
              <a:prstGeom prst="rect">
                <a:avLst/>
              </a:prstGeom>
              <a:pattFill prst="dkDnDiag">
                <a:fgClr>
                  <a:schemeClr val="tx2"/>
                </a:fgClr>
                <a:bgClr>
                  <a:schemeClr val="accent1">
                    <a:lumMod val="60000"/>
                    <a:lumOff val="40000"/>
                  </a:schemeClr>
                </a:bgClr>
              </a:patt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cxnSp>
            <p:nvCxnSpPr>
              <p:cNvPr id="95" name="直接连接符 94"/>
              <p:cNvCxnSpPr/>
              <p:nvPr/>
            </p:nvCxnSpPr>
            <p:spPr>
              <a:xfrm>
                <a:off x="899592" y="1772816"/>
                <a:ext cx="5163310" cy="0"/>
              </a:xfrm>
              <a:prstGeom prst="line">
                <a:avLst/>
              </a:prstGeom>
              <a:noFill/>
              <a:ln w="19050" cap="flat" cmpd="sng" algn="ctr">
                <a:solidFill>
                  <a:srgbClr val="B88C00"/>
                </a:solidFill>
                <a:prstDash val="sysDash"/>
              </a:ln>
              <a:effectLst>
                <a:outerShdw dist="12700" dir="5400000" algn="t" rotWithShape="0">
                  <a:srgbClr val="FFFF00">
                    <a:alpha val="40000"/>
                  </a:srgbClr>
                </a:outerShdw>
              </a:effectLst>
            </p:spPr>
          </p:cxnSp>
        </p:grpSp>
        <p:sp>
          <p:nvSpPr>
            <p:cNvPr id="96" name="椭圆 95"/>
            <p:cNvSpPr/>
            <p:nvPr/>
          </p:nvSpPr>
          <p:spPr>
            <a:xfrm>
              <a:off x="1043628" y="2653860"/>
              <a:ext cx="144000" cy="144000"/>
            </a:xfrm>
            <a:prstGeom prst="ellipse">
              <a:avLst/>
            </a:prstGeom>
            <a:gradFill flip="none" rotWithShape="1">
              <a:gsLst>
                <a:gs pos="0">
                  <a:srgbClr val="F79646">
                    <a:lumMod val="75000"/>
                  </a:srgbClr>
                </a:gs>
                <a:gs pos="54000">
                  <a:srgbClr val="FFCE33">
                    <a:shade val="100000"/>
                    <a:satMod val="115000"/>
                  </a:srgbClr>
                </a:gs>
              </a:gsLst>
              <a:path path="circle">
                <a:fillToRect l="50000" t="50000" r="50000" b="50000"/>
              </a:path>
              <a:tileRect/>
            </a:gradFill>
            <a:ln w="28575" cap="flat" cmpd="sng" algn="ctr">
              <a:solidFill>
                <a:srgbClr val="A47D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7" name="TextBox 48"/>
            <p:cNvSpPr txBox="1"/>
            <p:nvPr/>
          </p:nvSpPr>
          <p:spPr>
            <a:xfrm>
              <a:off x="4700550" y="1625365"/>
              <a:ext cx="1651959" cy="525657"/>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Calibri" panose="020F0502020204030204" pitchFamily="34" charset="0"/>
                </a:rPr>
                <a:t>2018</a:t>
              </a:r>
              <a:r>
                <a:rPr kumimoji="0" lang="zh-CN" altLang="en-US" sz="2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Calibri" panose="020F0502020204030204" pitchFamily="34" charset="0"/>
                </a:rPr>
                <a:t>年</a:t>
              </a:r>
              <a:endParaRPr kumimoji="0" lang="en-US" altLang="zh-CN"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98" name="矩形 97"/>
            <p:cNvSpPr/>
            <p:nvPr/>
          </p:nvSpPr>
          <p:spPr>
            <a:xfrm>
              <a:off x="1848153" y="2189210"/>
              <a:ext cx="7100048" cy="1754326"/>
            </a:xfrm>
            <a:prstGeom prst="rect">
              <a:avLst/>
            </a:prstGeom>
          </p:spPr>
          <p:txBody>
            <a:bodyPr wrap="square">
              <a:spAutoFit/>
            </a:bodyPr>
            <a:lstStyle/>
            <a:p>
              <a:pPr algn="just">
                <a:lnSpc>
                  <a:spcPct val="150000"/>
                </a:lnSpc>
              </a:pPr>
              <a:r>
                <a:rPr lang="zh-CN" altLang="en-US" sz="2400" dirty="0">
                  <a:latin typeface="微软雅黑" panose="020B0503020204020204" pitchFamily="34" charset="-122"/>
                  <a:ea typeface="微软雅黑" panose="020B0503020204020204" pitchFamily="34" charset="-122"/>
                </a:rPr>
                <a:t>样本扩大至</a:t>
              </a:r>
              <a:r>
                <a:rPr lang="zh-CN" altLang="en-US" sz="2400" dirty="0" smtClean="0">
                  <a:latin typeface="微软雅黑" panose="020B0503020204020204" pitchFamily="34" charset="-122"/>
                  <a:ea typeface="微软雅黑" panose="020B0503020204020204" pitchFamily="34" charset="-122"/>
                </a:rPr>
                <a:t>全体“双一流”建设大学、教育部直属高校以及自愿参加高校</a:t>
              </a:r>
              <a:r>
                <a:rPr lang="zh-CN" altLang="en-US" sz="2400" dirty="0">
                  <a:latin typeface="微软雅黑" panose="020B0503020204020204" pitchFamily="34" charset="-122"/>
                  <a:ea typeface="微软雅黑" panose="020B0503020204020204" pitchFamily="34" charset="-122"/>
                </a:rPr>
                <a:t>（国防科技大学等</a:t>
              </a: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所军队</a:t>
              </a:r>
              <a:r>
                <a:rPr lang="zh-CN" altLang="en-US" sz="2400" dirty="0" smtClean="0">
                  <a:latin typeface="微软雅黑" panose="020B0503020204020204" pitchFamily="34" charset="-122"/>
                  <a:ea typeface="微软雅黑" panose="020B0503020204020204" pitchFamily="34" charset="-122"/>
                </a:rPr>
                <a:t>院校医学院除外）</a:t>
              </a:r>
              <a:endParaRPr lang="zh-CN" altLang="en-US" sz="2400" dirty="0">
                <a:latin typeface="微软雅黑" panose="020B0503020204020204" pitchFamily="34" charset="-122"/>
                <a:ea typeface="微软雅黑" panose="020B0503020204020204" pitchFamily="34" charset="-122"/>
              </a:endParaRPr>
            </a:p>
          </p:txBody>
        </p:sp>
      </p:grpSp>
      <p:grpSp>
        <p:nvGrpSpPr>
          <p:cNvPr id="6" name="组合 9"/>
          <p:cNvGrpSpPr/>
          <p:nvPr/>
        </p:nvGrpSpPr>
        <p:grpSpPr>
          <a:xfrm>
            <a:off x="1044087" y="4597908"/>
            <a:ext cx="8639425" cy="1960458"/>
            <a:chOff x="1011398" y="1625365"/>
            <a:chExt cx="8059818" cy="1960458"/>
          </a:xfrm>
        </p:grpSpPr>
        <p:grpSp>
          <p:nvGrpSpPr>
            <p:cNvPr id="8" name="组合 98"/>
            <p:cNvGrpSpPr/>
            <p:nvPr/>
          </p:nvGrpSpPr>
          <p:grpSpPr>
            <a:xfrm flipH="1">
              <a:off x="1305951" y="1628800"/>
              <a:ext cx="7765265" cy="1891748"/>
              <a:chOff x="899592" y="1196752"/>
              <a:chExt cx="5512821" cy="1780790"/>
            </a:xfrm>
          </p:grpSpPr>
          <p:sp>
            <p:nvSpPr>
              <p:cNvPr id="100" name="矩形 1"/>
              <p:cNvSpPr/>
              <p:nvPr/>
            </p:nvSpPr>
            <p:spPr>
              <a:xfrm>
                <a:off x="899594" y="1196752"/>
                <a:ext cx="5512819" cy="1780790"/>
              </a:xfrm>
              <a:custGeom>
                <a:avLst/>
                <a:gdLst/>
                <a:ahLst/>
                <a:cxnLst/>
                <a:rect l="l" t="t" r="r" b="b"/>
                <a:pathLst>
                  <a:path w="5512819" h="1584176">
                    <a:moveTo>
                      <a:pt x="0" y="0"/>
                    </a:moveTo>
                    <a:lnTo>
                      <a:pt x="5184576" y="0"/>
                    </a:lnTo>
                    <a:lnTo>
                      <a:pt x="5184576" y="529601"/>
                    </a:lnTo>
                    <a:lnTo>
                      <a:pt x="5512819" y="761350"/>
                    </a:lnTo>
                    <a:lnTo>
                      <a:pt x="5184576" y="993099"/>
                    </a:lnTo>
                    <a:lnTo>
                      <a:pt x="5184576" y="1584176"/>
                    </a:lnTo>
                    <a:lnTo>
                      <a:pt x="528496" y="1584176"/>
                    </a:lnTo>
                    <a:lnTo>
                      <a:pt x="0" y="1175077"/>
                    </a:lnTo>
                    <a:close/>
                  </a:path>
                </a:pathLst>
              </a:custGeom>
              <a:solidFill>
                <a:srgbClr val="FFC000"/>
              </a:solidFill>
              <a:ln w="28575" cap="flat" cmpd="sng" algn="ctr">
                <a:solidFill>
                  <a:srgbClr val="FFCE33"/>
                </a:solidFill>
                <a:prstDash val="solid"/>
              </a:ln>
              <a:effectLst>
                <a:outerShdw dist="127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1" name="矩形 100"/>
              <p:cNvSpPr/>
              <p:nvPr/>
            </p:nvSpPr>
            <p:spPr>
              <a:xfrm>
                <a:off x="982233" y="1266337"/>
                <a:ext cx="5040560" cy="432048"/>
              </a:xfrm>
              <a:prstGeom prst="rect">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2" name="矩形 101"/>
              <p:cNvSpPr/>
              <p:nvPr/>
            </p:nvSpPr>
            <p:spPr>
              <a:xfrm>
                <a:off x="4870665" y="1314860"/>
                <a:ext cx="1085035" cy="335001"/>
              </a:xfrm>
              <a:prstGeom prst="rect">
                <a:avLst/>
              </a:prstGeom>
              <a:pattFill prst="dkDnDiag">
                <a:fgClr>
                  <a:schemeClr val="tx2"/>
                </a:fgClr>
                <a:bgClr>
                  <a:schemeClr val="accent1">
                    <a:lumMod val="60000"/>
                    <a:lumOff val="40000"/>
                  </a:schemeClr>
                </a:bgClr>
              </a:patt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cxnSp>
            <p:nvCxnSpPr>
              <p:cNvPr id="103" name="直接连接符 102"/>
              <p:cNvCxnSpPr/>
              <p:nvPr/>
            </p:nvCxnSpPr>
            <p:spPr>
              <a:xfrm>
                <a:off x="899592" y="1772816"/>
                <a:ext cx="5163310" cy="0"/>
              </a:xfrm>
              <a:prstGeom prst="line">
                <a:avLst/>
              </a:prstGeom>
              <a:noFill/>
              <a:ln w="19050" cap="flat" cmpd="sng" algn="ctr">
                <a:solidFill>
                  <a:srgbClr val="B88C00"/>
                </a:solidFill>
                <a:prstDash val="sysDash"/>
              </a:ln>
              <a:effectLst>
                <a:outerShdw dist="12700" dir="5400000" algn="t" rotWithShape="0">
                  <a:srgbClr val="FFFF00">
                    <a:alpha val="40000"/>
                  </a:srgbClr>
                </a:outerShdw>
              </a:effectLst>
            </p:spPr>
          </p:cxnSp>
        </p:grpSp>
        <p:sp>
          <p:nvSpPr>
            <p:cNvPr id="104" name="椭圆 103"/>
            <p:cNvSpPr/>
            <p:nvPr/>
          </p:nvSpPr>
          <p:spPr>
            <a:xfrm>
              <a:off x="1011398" y="2430674"/>
              <a:ext cx="144000" cy="144000"/>
            </a:xfrm>
            <a:prstGeom prst="ellipse">
              <a:avLst/>
            </a:prstGeom>
            <a:gradFill flip="none" rotWithShape="1">
              <a:gsLst>
                <a:gs pos="0">
                  <a:srgbClr val="F79646">
                    <a:lumMod val="75000"/>
                  </a:srgbClr>
                </a:gs>
                <a:gs pos="54000">
                  <a:srgbClr val="FFCE33">
                    <a:shade val="100000"/>
                    <a:satMod val="115000"/>
                  </a:srgbClr>
                </a:gs>
              </a:gsLst>
              <a:path path="circle">
                <a:fillToRect l="50000" t="50000" r="50000" b="50000"/>
              </a:path>
              <a:tileRect/>
            </a:gradFill>
            <a:ln w="28575" cap="flat" cmpd="sng" algn="ctr">
              <a:solidFill>
                <a:srgbClr val="A47D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5" name="TextBox 48"/>
            <p:cNvSpPr txBox="1"/>
            <p:nvPr/>
          </p:nvSpPr>
          <p:spPr>
            <a:xfrm>
              <a:off x="4693872" y="1625365"/>
              <a:ext cx="1651959" cy="525657"/>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Calibri" panose="020F0502020204030204" pitchFamily="34" charset="0"/>
                </a:rPr>
                <a:t>2018</a:t>
              </a:r>
              <a:r>
                <a:rPr kumimoji="0" lang="zh-CN" altLang="en-US" sz="2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Calibri" panose="020F0502020204030204" pitchFamily="34" charset="0"/>
                </a:rPr>
                <a:t>年</a:t>
              </a:r>
              <a:endParaRPr kumimoji="0" lang="en-US" altLang="zh-CN"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06" name="矩形 105"/>
            <p:cNvSpPr/>
            <p:nvPr/>
          </p:nvSpPr>
          <p:spPr>
            <a:xfrm>
              <a:off x="1854762" y="2385494"/>
              <a:ext cx="6981328" cy="1200329"/>
            </a:xfrm>
            <a:prstGeom prst="rect">
              <a:avLst/>
            </a:prstGeom>
          </p:spPr>
          <p:txBody>
            <a:bodyPr wrap="square">
              <a:spAutoFit/>
            </a:bodyPr>
            <a:lstStyle/>
            <a:p>
              <a:pPr algn="just">
                <a:lnSpc>
                  <a:spcPct val="150000"/>
                </a:lnSpc>
              </a:pPr>
              <a:r>
                <a:rPr lang="en-US" altLang="zh-CN" sz="2400" dirty="0" smtClean="0">
                  <a:latin typeface="微软雅黑" panose="020B0503020204020204" pitchFamily="34" charset="-122"/>
                  <a:ea typeface="微软雅黑" panose="020B0503020204020204" pitchFamily="34" charset="-122"/>
                </a:rPr>
                <a:t>3</a:t>
              </a:r>
              <a:r>
                <a:rPr lang="zh-CN" altLang="en-US" sz="2400" dirty="0" smtClean="0">
                  <a:latin typeface="微软雅黑" panose="020B0503020204020204" pitchFamily="34" charset="-122"/>
                  <a:ea typeface="微软雅黑" panose="020B0503020204020204" pitchFamily="34" charset="-122"/>
                </a:rPr>
                <a:t>所</a:t>
              </a:r>
              <a:r>
                <a:rPr lang="zh-CN" altLang="en-US" sz="2400" dirty="0">
                  <a:latin typeface="微软雅黑" panose="020B0503020204020204" pitchFamily="34" charset="-122"/>
                  <a:ea typeface="微软雅黑" panose="020B0503020204020204" pitchFamily="34" charset="-122"/>
                </a:rPr>
                <a:t>地方</a:t>
              </a:r>
              <a:r>
                <a:rPr lang="zh-CN" altLang="en-US" sz="2400" dirty="0" smtClean="0">
                  <a:latin typeface="微软雅黑" panose="020B0503020204020204" pitchFamily="34" charset="-122"/>
                  <a:ea typeface="微软雅黑" panose="020B0503020204020204" pitchFamily="34" charset="-122"/>
                </a:rPr>
                <a:t>非“双一流”建设大学自愿</a:t>
              </a:r>
              <a:r>
                <a:rPr lang="zh-CN" altLang="en-US" sz="2400" dirty="0">
                  <a:latin typeface="微软雅黑" panose="020B0503020204020204" pitchFamily="34" charset="-122"/>
                  <a:ea typeface="微软雅黑" panose="020B0503020204020204" pitchFamily="34" charset="-122"/>
                </a:rPr>
                <a:t>参加，样本</a:t>
              </a:r>
              <a:r>
                <a:rPr lang="zh-CN" altLang="en-US" sz="2400" dirty="0" smtClean="0">
                  <a:latin typeface="微软雅黑" panose="020B0503020204020204" pitchFamily="34" charset="-122"/>
                  <a:ea typeface="微软雅黑" panose="020B0503020204020204" pitchFamily="34" charset="-122"/>
                </a:rPr>
                <a:t>至</a:t>
              </a:r>
              <a:r>
                <a:rPr lang="en-US" altLang="zh-CN" sz="2400" dirty="0" smtClean="0">
                  <a:latin typeface="微软雅黑" panose="020B0503020204020204" pitchFamily="34" charset="-122"/>
                  <a:ea typeface="微软雅黑" panose="020B0503020204020204" pitchFamily="34" charset="-122"/>
                </a:rPr>
                <a:t>139</a:t>
              </a:r>
              <a:r>
                <a:rPr lang="zh-CN" altLang="en-US" sz="2400" dirty="0" smtClean="0">
                  <a:latin typeface="微软雅黑" panose="020B0503020204020204" pitchFamily="34" charset="-122"/>
                  <a:ea typeface="微软雅黑" panose="020B0503020204020204" pitchFamily="34" charset="-122"/>
                </a:rPr>
                <a:t>所</a:t>
              </a:r>
              <a:r>
                <a:rPr lang="zh-CN" altLang="en-US" sz="2400" dirty="0">
                  <a:latin typeface="微软雅黑" panose="020B0503020204020204" pitchFamily="34" charset="-122"/>
                  <a:ea typeface="微软雅黑" panose="020B0503020204020204" pitchFamily="34" charset="-122"/>
                </a:rPr>
                <a:t>。</a:t>
              </a:r>
            </a:p>
          </p:txBody>
        </p:sp>
      </p:grpSp>
      <p:sp>
        <p:nvSpPr>
          <p:cNvPr id="42" name="MH_Entry_2">
            <a:hlinkClick r:id="rId7" action="ppaction://hlinksldjump"/>
          </p:cNvPr>
          <p:cNvSpPr/>
          <p:nvPr>
            <p:custDataLst>
              <p:tags r:id="rId2"/>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大学国际化评价</a:t>
            </a:r>
            <a:r>
              <a:rPr lang="zh-CN" altLang="en-US" kern="0" dirty="0" smtClean="0">
                <a:solidFill>
                  <a:srgbClr val="FFFFFF"/>
                </a:solidFill>
                <a:latin typeface="微软雅黑" panose="020B0503020204020204" pitchFamily="34" charset="-122"/>
                <a:ea typeface="微软雅黑" panose="020B0503020204020204" pitchFamily="34" charset="-122"/>
              </a:rPr>
              <a:t>研究影响</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43" name="MH_Number_2">
            <a:hlinkClick r:id="rId7" action="ppaction://hlinksldjump"/>
          </p:cNvPr>
          <p:cNvSpPr/>
          <p:nvPr>
            <p:custDataLst>
              <p:tags r:id="rId3"/>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2</a:t>
            </a:r>
            <a:endParaRPr lang="zh-CN" altLang="en-US" kern="0" dirty="0">
              <a:solidFill>
                <a:srgbClr val="FFFFFF"/>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flipH="1">
            <a:off x="1114334" y="747668"/>
            <a:ext cx="11105" cy="5810670"/>
          </a:xfrm>
          <a:prstGeom prst="line">
            <a:avLst/>
          </a:prstGeom>
          <a:noFill/>
          <a:ln w="28575" cap="flat" cmpd="sng" algn="ctr">
            <a:solidFill>
              <a:sysClr val="window" lastClr="FFFFFF">
                <a:lumMod val="50000"/>
              </a:sysClr>
            </a:solidFill>
            <a:prstDash val="sysDash"/>
          </a:ln>
          <a:effectLst/>
        </p:spPr>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100</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结论与建议</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9</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100</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100</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1" name="内容占位符 10"/>
          <p:cNvSpPr>
            <a:spLocks noGrp="1"/>
          </p:cNvSpPr>
          <p:nvPr>
            <p:ph idx="1"/>
          </p:nvPr>
        </p:nvSpPr>
        <p:spPr>
          <a:xfrm>
            <a:off x="609600" y="764704"/>
            <a:ext cx="11031016" cy="5750644"/>
          </a:xfrm>
        </p:spPr>
        <p:txBody>
          <a:bodyPr/>
          <a:lstStyle/>
          <a:p>
            <a:pPr marL="0" indent="0">
              <a:buFont typeface="Arial" pitchFamily="34" charset="0"/>
              <a:buNone/>
            </a:pPr>
            <a:endParaRPr lang="en-US" altLang="zh-CN" sz="2800" dirty="0" smtClean="0">
              <a:solidFill>
                <a:srgbClr val="C00000"/>
              </a:solidFill>
              <a:latin typeface="华文楷体" pitchFamily="2" charset="-122"/>
              <a:ea typeface="华文楷体" pitchFamily="2" charset="-122"/>
            </a:endParaRPr>
          </a:p>
          <a:p>
            <a:pPr marL="0" indent="0">
              <a:buNone/>
              <a:defRPr/>
            </a:pPr>
            <a:r>
              <a:rPr lang="en-US" altLang="zh-CN" sz="2800" b="1" dirty="0">
                <a:solidFill>
                  <a:srgbClr val="C00000"/>
                </a:solidFill>
                <a:latin typeface="华文楷体" pitchFamily="2" charset="-122"/>
                <a:ea typeface="华文楷体" pitchFamily="2" charset="-122"/>
              </a:rPr>
              <a:t>●</a:t>
            </a:r>
            <a:r>
              <a:rPr lang="zh-CN" altLang="en-US" sz="2800" b="1" dirty="0">
                <a:solidFill>
                  <a:srgbClr val="002060"/>
                </a:solidFill>
                <a:latin typeface="华文楷体" panose="02010600040101010101" pitchFamily="2" charset="-122"/>
                <a:ea typeface="华文楷体" panose="02010600040101010101" pitchFamily="2" charset="-122"/>
              </a:rPr>
              <a:t>建议将着力点放在教师、课程与专业、教学管理的国际化方面，抓住国际化人才培养的主要矛盾，开辟国际化人才培养的新局面。</a:t>
            </a:r>
            <a:endParaRPr lang="en-US" altLang="zh-CN" sz="2800" b="1" dirty="0">
              <a:solidFill>
                <a:srgbClr val="002060"/>
              </a:solidFill>
              <a:latin typeface="华文楷体" panose="02010600040101010101" pitchFamily="2" charset="-122"/>
              <a:ea typeface="华文楷体" panose="02010600040101010101" pitchFamily="2" charset="-122"/>
            </a:endParaRPr>
          </a:p>
          <a:p>
            <a:pPr marL="0" indent="0">
              <a:buNone/>
              <a:defRPr/>
            </a:pPr>
            <a:r>
              <a:rPr lang="en-US" altLang="zh-CN" sz="2800" b="1" dirty="0" smtClean="0">
                <a:solidFill>
                  <a:srgbClr val="C00000"/>
                </a:solidFill>
                <a:latin typeface="华文楷体" pitchFamily="2" charset="-122"/>
                <a:ea typeface="华文楷体" pitchFamily="2" charset="-122"/>
              </a:rPr>
              <a:t>●</a:t>
            </a:r>
            <a:r>
              <a:rPr lang="zh-CN" altLang="en-US" sz="2800" b="1" dirty="0" smtClean="0">
                <a:solidFill>
                  <a:schemeClr val="accent1">
                    <a:lumMod val="75000"/>
                  </a:schemeClr>
                </a:solidFill>
                <a:latin typeface="华文楷体" panose="02010600040101010101" pitchFamily="2" charset="-122"/>
                <a:ea typeface="华文楷体" panose="02010600040101010101" pitchFamily="2" charset="-122"/>
              </a:rPr>
              <a:t>进一步</a:t>
            </a:r>
            <a:r>
              <a:rPr lang="zh-CN" altLang="en-US" sz="2800" b="1" dirty="0">
                <a:solidFill>
                  <a:schemeClr val="accent1">
                    <a:lumMod val="75000"/>
                  </a:schemeClr>
                </a:solidFill>
                <a:latin typeface="华文楷体" panose="02010600040101010101" pitchFamily="2" charset="-122"/>
                <a:ea typeface="华文楷体" panose="02010600040101010101" pitchFamily="2" charset="-122"/>
              </a:rPr>
              <a:t>聚焦国家战略，</a:t>
            </a:r>
            <a:r>
              <a:rPr lang="zh-CN" altLang="zh-CN" sz="2800" b="1" dirty="0">
                <a:solidFill>
                  <a:schemeClr val="accent1">
                    <a:lumMod val="75000"/>
                  </a:schemeClr>
                </a:solidFill>
                <a:latin typeface="华文楷体" panose="02010600040101010101" pitchFamily="2" charset="-122"/>
                <a:ea typeface="华文楷体" panose="02010600040101010101" pitchFamily="2" charset="-122"/>
              </a:rPr>
              <a:t>服务</a:t>
            </a:r>
            <a:r>
              <a:rPr lang="zh-CN" altLang="en-US" sz="2800" b="1" dirty="0">
                <a:solidFill>
                  <a:schemeClr val="accent1">
                    <a:lumMod val="75000"/>
                  </a:schemeClr>
                </a:solidFill>
                <a:latin typeface="华文楷体" panose="02010600040101010101" pitchFamily="2" charset="-122"/>
                <a:ea typeface="华文楷体" panose="02010600040101010101" pitchFamily="2" charset="-122"/>
              </a:rPr>
              <a:t>中国企业“</a:t>
            </a:r>
            <a:r>
              <a:rPr lang="zh-CN" altLang="zh-CN" sz="2800" b="1" dirty="0">
                <a:solidFill>
                  <a:schemeClr val="accent1">
                    <a:lumMod val="75000"/>
                  </a:schemeClr>
                </a:solidFill>
                <a:latin typeface="华文楷体" panose="02010600040101010101" pitchFamily="2" charset="-122"/>
                <a:ea typeface="华文楷体" panose="02010600040101010101" pitchFamily="2" charset="-122"/>
              </a:rPr>
              <a:t>走出去”和“一带一路”</a:t>
            </a:r>
            <a:r>
              <a:rPr lang="zh-CN" altLang="en-US" sz="2800" b="1" dirty="0">
                <a:solidFill>
                  <a:schemeClr val="accent1">
                    <a:lumMod val="75000"/>
                  </a:schemeClr>
                </a:solidFill>
                <a:latin typeface="华文楷体" panose="02010600040101010101" pitchFamily="2" charset="-122"/>
                <a:ea typeface="华文楷体" panose="02010600040101010101" pitchFamily="2" charset="-122"/>
              </a:rPr>
              <a:t>倡议</a:t>
            </a:r>
            <a:r>
              <a:rPr lang="zh-CN" altLang="zh-CN" sz="2800" b="1" dirty="0">
                <a:solidFill>
                  <a:schemeClr val="accent1">
                    <a:lumMod val="75000"/>
                  </a:schemeClr>
                </a:solidFill>
                <a:latin typeface="华文楷体" panose="02010600040101010101" pitchFamily="2" charset="-122"/>
                <a:ea typeface="华文楷体" panose="02010600040101010101" pitchFamily="2" charset="-122"/>
              </a:rPr>
              <a:t>，</a:t>
            </a:r>
            <a:r>
              <a:rPr lang="zh-CN" altLang="en-US" sz="2800" b="1" dirty="0">
                <a:solidFill>
                  <a:schemeClr val="accent1">
                    <a:lumMod val="75000"/>
                  </a:schemeClr>
                </a:solidFill>
                <a:latin typeface="华文楷体" panose="02010600040101010101" pitchFamily="2" charset="-122"/>
                <a:ea typeface="华文楷体" panose="02010600040101010101" pitchFamily="2" charset="-122"/>
              </a:rPr>
              <a:t>提升我国国际影响力</a:t>
            </a:r>
            <a:endParaRPr lang="en-US" altLang="zh-CN" sz="2800" b="1" dirty="0">
              <a:solidFill>
                <a:schemeClr val="accent1">
                  <a:lumMod val="75000"/>
                </a:schemeClr>
              </a:solidFill>
              <a:latin typeface="华文楷体" panose="02010600040101010101" pitchFamily="2" charset="-122"/>
              <a:ea typeface="华文楷体" panose="02010600040101010101" pitchFamily="2" charset="-122"/>
            </a:endParaRPr>
          </a:p>
          <a:p>
            <a:pPr marL="0" indent="0">
              <a:buNone/>
              <a:defRPr/>
            </a:pPr>
            <a:r>
              <a:rPr lang="en-US" altLang="zh-CN" sz="2800" dirty="0">
                <a:solidFill>
                  <a:srgbClr val="C00000"/>
                </a:solidFill>
                <a:latin typeface="华文楷体" pitchFamily="2" charset="-122"/>
                <a:ea typeface="华文楷体" pitchFamily="2" charset="-122"/>
              </a:rPr>
              <a:t>●</a:t>
            </a:r>
            <a:r>
              <a:rPr lang="zh-CN" altLang="zh-CN" sz="2800" b="1" dirty="0">
                <a:solidFill>
                  <a:schemeClr val="accent1">
                    <a:lumMod val="75000"/>
                  </a:schemeClr>
                </a:solidFill>
                <a:latin typeface="华文楷体" panose="02010600040101010101" pitchFamily="2" charset="-122"/>
                <a:ea typeface="华文楷体" panose="02010600040101010101" pitchFamily="2" charset="-122"/>
              </a:rPr>
              <a:t>积极开展专业国际认证，让更多学科专业达到国际标准，与国际质量实质等效，获得国际认可</a:t>
            </a:r>
            <a:endParaRPr lang="en-US" altLang="zh-CN" sz="2800" b="1" dirty="0">
              <a:solidFill>
                <a:schemeClr val="accent1">
                  <a:lumMod val="75000"/>
                </a:schemeClr>
              </a:solidFill>
              <a:latin typeface="华文楷体" panose="02010600040101010101" pitchFamily="2" charset="-122"/>
              <a:ea typeface="华文楷体" panose="02010600040101010101" pitchFamily="2" charset="-122"/>
            </a:endParaRPr>
          </a:p>
          <a:p>
            <a:pPr marL="0" indent="0">
              <a:buNone/>
              <a:defRPr/>
            </a:pPr>
            <a:r>
              <a:rPr lang="en-US" altLang="zh-CN" sz="2800" dirty="0">
                <a:solidFill>
                  <a:srgbClr val="C00000"/>
                </a:solidFill>
                <a:latin typeface="华文楷体" pitchFamily="2" charset="-122"/>
                <a:ea typeface="华文楷体" pitchFamily="2" charset="-122"/>
              </a:rPr>
              <a:t>●</a:t>
            </a:r>
            <a:r>
              <a:rPr lang="zh-CN" altLang="zh-CN" sz="2800" b="1" dirty="0">
                <a:solidFill>
                  <a:schemeClr val="accent1">
                    <a:lumMod val="75000"/>
                  </a:schemeClr>
                </a:solidFill>
                <a:latin typeface="华文楷体" panose="02010600040101010101" pitchFamily="2" charset="-122"/>
                <a:ea typeface="华文楷体" panose="02010600040101010101" pitchFamily="2" charset="-122"/>
              </a:rPr>
              <a:t>质量建设，制定全国统一的与国际实质等效的国际人才培养质量评价体系，苦练内功，提升培养质量。</a:t>
            </a:r>
            <a:endParaRPr lang="zh-CN" altLang="en-US" sz="2800" b="1" dirty="0">
              <a:solidFill>
                <a:schemeClr val="accent1">
                  <a:lumMod val="75000"/>
                </a:schemeClr>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61117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descr="4"/>
          <p:cNvPicPr>
            <a:picLocks noGrp="1" noChangeAspect="1" noChangeArrowheads="1"/>
          </p:cNvPicPr>
          <p:nvPr>
            <p:ph idx="4294967295"/>
          </p:nvPr>
        </p:nvPicPr>
        <p:blipFill>
          <a:blip r:embed="rId2" cstate="print"/>
          <a:srcRect l="2763" b="46"/>
          <a:stretch>
            <a:fillRect/>
          </a:stretch>
        </p:blipFill>
        <p:spPr>
          <a:xfrm>
            <a:off x="-42333" y="0"/>
            <a:ext cx="12365567" cy="6905625"/>
          </a:xfrm>
        </p:spPr>
      </p:pic>
      <p:sp>
        <p:nvSpPr>
          <p:cNvPr id="67587" name="TextBox 3"/>
          <p:cNvSpPr txBox="1">
            <a:spLocks noChangeArrowheads="1"/>
          </p:cNvSpPr>
          <p:nvPr/>
        </p:nvSpPr>
        <p:spPr bwMode="auto">
          <a:xfrm>
            <a:off x="5454651" y="3213100"/>
            <a:ext cx="6000749" cy="1030288"/>
          </a:xfrm>
          <a:prstGeom prst="rect">
            <a:avLst/>
          </a:prstGeom>
          <a:noFill/>
          <a:ln w="9525">
            <a:noFill/>
            <a:miter lim="800000"/>
            <a:headEnd/>
            <a:tailEnd/>
          </a:ln>
        </p:spPr>
        <p:txBody>
          <a:bodyPr>
            <a:spAutoFit/>
          </a:bodyPr>
          <a:lstStyle/>
          <a:p>
            <a:pPr eaLnBrk="1" hangingPunct="1">
              <a:buFont typeface="Arial" pitchFamily="34" charset="0"/>
              <a:buNone/>
            </a:pPr>
            <a:endParaRPr lang="zh-CN" altLang="en-US" sz="6100">
              <a:solidFill>
                <a:schemeClr val="bg1"/>
              </a:solidFill>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6"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8" name="矩形 27"/>
          <p:cNvSpPr/>
          <p:nvPr/>
        </p:nvSpPr>
        <p:spPr>
          <a:xfrm>
            <a:off x="7739" y="740278"/>
            <a:ext cx="864096" cy="5818060"/>
          </a:xfrm>
          <a:prstGeom prst="rect">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046120" y="2903358"/>
            <a:ext cx="144000" cy="144000"/>
          </a:xfrm>
          <a:prstGeom prst="ellipse">
            <a:avLst/>
          </a:prstGeom>
          <a:gradFill flip="none" rotWithShape="1">
            <a:gsLst>
              <a:gs pos="0">
                <a:srgbClr val="F79646">
                  <a:lumMod val="75000"/>
                </a:srgbClr>
              </a:gs>
              <a:gs pos="54000">
                <a:srgbClr val="FFCE33">
                  <a:shade val="100000"/>
                  <a:satMod val="115000"/>
                </a:srgbClr>
              </a:gs>
            </a:gsLst>
            <a:path path="circle">
              <a:fillToRect l="50000" t="50000" r="50000" b="50000"/>
            </a:path>
            <a:tileRect/>
          </a:gradFill>
          <a:ln w="28575" cap="flat" cmpd="sng" algn="ctr">
            <a:solidFill>
              <a:srgbClr val="A47D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1" name="TextBox 48"/>
          <p:cNvSpPr txBox="1"/>
          <p:nvPr/>
        </p:nvSpPr>
        <p:spPr>
          <a:xfrm>
            <a:off x="4827283" y="1817738"/>
            <a:ext cx="1530530" cy="572464"/>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Calibri" panose="020F0502020204030204" pitchFamily="34" charset="0"/>
              </a:rPr>
              <a:t>2016</a:t>
            </a:r>
            <a:r>
              <a:rPr kumimoji="0" lang="zh-CN" altLang="en-US" sz="2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Calibri" panose="020F0502020204030204" pitchFamily="34" charset="0"/>
              </a:rPr>
              <a:t>年</a:t>
            </a:r>
            <a:endParaRPr kumimoji="0" lang="en-US" altLang="zh-CN"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pic>
        <p:nvPicPr>
          <p:cNvPr id="31" name="内容占位符 3"/>
          <p:cNvPicPr>
            <a:picLocks noChangeAspect="1"/>
          </p:cNvPicPr>
          <p:nvPr/>
        </p:nvPicPr>
        <p:blipFill rotWithShape="1">
          <a:blip r:embed="rId7" cstate="print">
            <a:extLst>
              <a:ext uri="{28A0092B-C50C-407E-A947-70E740481C1C}">
                <a14:useLocalDpi xmlns:a14="http://schemas.microsoft.com/office/drawing/2010/main" val="0"/>
              </a:ext>
            </a:extLst>
          </a:blip>
          <a:srcRect l="4243" r="4540" b="6131"/>
          <a:stretch>
            <a:fillRect/>
          </a:stretch>
        </p:blipFill>
        <p:spPr>
          <a:xfrm>
            <a:off x="9578001" y="2390202"/>
            <a:ext cx="2414099" cy="331236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7" name="内容占位符 3"/>
          <p:cNvPicPr>
            <a:picLocks noChangeAspect="1"/>
          </p:cNvPicPr>
          <p:nvPr/>
        </p:nvPicPr>
        <p:blipFill rotWithShape="1">
          <a:blip r:embed="rId8" cstate="print">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l="2170" r="6699" b="6124"/>
          <a:stretch>
            <a:fillRect/>
          </a:stretch>
        </p:blipFill>
        <p:spPr>
          <a:xfrm>
            <a:off x="6848666" y="1817738"/>
            <a:ext cx="2413524" cy="33149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9" name="MH_Entry_1"/>
          <p:cNvSpPr>
            <a:spLocks noChangeArrowheads="1"/>
          </p:cNvSpPr>
          <p:nvPr>
            <p:custDataLst>
              <p:tags r:id="rId1"/>
            </p:custDataLst>
          </p:nvPr>
        </p:nvSpPr>
        <p:spPr bwMode="auto">
          <a:xfrm>
            <a:off x="207880" y="1330853"/>
            <a:ext cx="543480" cy="365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36000" anchor="ctr" anchorCtr="0">
            <a:normAutofit/>
          </a:bodyPr>
          <a:lstStyle/>
          <a:p>
            <a:pPr marL="342900" indent="-342900" eaLnBrk="1" hangingPunct="1">
              <a:lnSpc>
                <a:spcPct val="120000"/>
              </a:lnSpc>
              <a:buFont typeface="Wingdings" panose="05000000000000000000" pitchFamily="2" charset="2"/>
              <a:buChar char="u"/>
            </a:pPr>
            <a:r>
              <a:rPr lang="zh-CN" altLang="en-US" sz="2400" b="0" spc="300" dirty="0" smtClean="0">
                <a:solidFill>
                  <a:schemeClr val="bg1"/>
                </a:solidFill>
                <a:latin typeface="微软雅黑" panose="020B0503020204020204" pitchFamily="34" charset="-122"/>
                <a:ea typeface="微软雅黑" panose="020B0503020204020204" pitchFamily="34" charset="-122"/>
              </a:rPr>
              <a:t>  已</a:t>
            </a:r>
            <a:r>
              <a:rPr lang="zh-CN" altLang="en-US" sz="2400" b="0" spc="300" dirty="0">
                <a:solidFill>
                  <a:schemeClr val="bg1"/>
                </a:solidFill>
                <a:latin typeface="微软雅黑" panose="020B0503020204020204" pitchFamily="34" charset="-122"/>
                <a:ea typeface="微软雅黑" panose="020B0503020204020204" pitchFamily="34" charset="-122"/>
              </a:rPr>
              <a:t>有研究成果</a:t>
            </a:r>
          </a:p>
        </p:txBody>
      </p:sp>
      <p:pic>
        <p:nvPicPr>
          <p:cNvPr id="26" name="内容占位符 3"/>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l="3033" t="4773" r="6661" b="632"/>
          <a:stretch>
            <a:fillRect/>
          </a:stretch>
        </p:blipFill>
        <p:spPr>
          <a:xfrm>
            <a:off x="4209900" y="1345327"/>
            <a:ext cx="2332217" cy="325734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3" name="内容占位符 3"/>
          <p:cNvPicPr/>
          <p:nvPr/>
        </p:nvPicPr>
        <p:blipFill rotWithShape="1">
          <a:blip r:embed="rId12" cstate="print">
            <a:extLst>
              <a:ext uri="{BEBA8EAE-BF5A-486C-A8C5-ECC9F3942E4B}">
                <a14:imgProps xmlns:a14="http://schemas.microsoft.com/office/drawing/2010/main">
                  <a14:imgLayer r:embed="rId13">
                    <a14:imgEffect>
                      <a14:brightnessContrast contrast="50000"/>
                    </a14:imgEffect>
                  </a14:imgLayer>
                </a14:imgProps>
              </a:ext>
              <a:ext uri="{28A0092B-C50C-407E-A947-70E740481C1C}">
                <a14:useLocalDpi xmlns:a14="http://schemas.microsoft.com/office/drawing/2010/main" val="0"/>
              </a:ext>
            </a:extLst>
          </a:blip>
          <a:srcRect l="3133" t="3631" r="4443" b="3631"/>
          <a:stretch>
            <a:fillRect/>
          </a:stretch>
        </p:blipFill>
        <p:spPr bwMode="auto">
          <a:xfrm rot="16200000">
            <a:off x="1176831" y="1403457"/>
            <a:ext cx="3167573" cy="232256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0" name="MH_Entry_2">
            <a:hlinkClick r:id="rId14" action="ppaction://hlinksldjump"/>
          </p:cNvPr>
          <p:cNvSpPr/>
          <p:nvPr>
            <p:custDataLst>
              <p:tags r:id="rId2"/>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大学国际化评价</a:t>
            </a:r>
            <a:r>
              <a:rPr lang="zh-CN" altLang="en-US" kern="0" dirty="0" smtClean="0">
                <a:solidFill>
                  <a:srgbClr val="FFFFFF"/>
                </a:solidFill>
                <a:latin typeface="微软雅黑" panose="020B0503020204020204" pitchFamily="34" charset="-122"/>
                <a:ea typeface="微软雅黑" panose="020B0503020204020204" pitchFamily="34" charset="-122"/>
              </a:rPr>
              <a:t>研究影响</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32" name="MH_Number_2">
            <a:hlinkClick r:id="rId14" action="ppaction://hlinksldjump"/>
          </p:cNvPr>
          <p:cNvSpPr/>
          <p:nvPr>
            <p:custDataLst>
              <p:tags r:id="rId3"/>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2</a:t>
            </a:r>
            <a:endParaRPr lang="zh-CN" altLang="en-US" kern="0" dirty="0">
              <a:solidFill>
                <a:srgbClr val="FFFFFF"/>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flipH="1">
            <a:off x="1114334" y="747668"/>
            <a:ext cx="11105" cy="5810670"/>
          </a:xfrm>
          <a:prstGeom prst="line">
            <a:avLst/>
          </a:prstGeom>
          <a:noFill/>
          <a:ln w="28575" cap="flat" cmpd="sng" algn="ctr">
            <a:solidFill>
              <a:sysClr val="window" lastClr="FFFFFF">
                <a:lumMod val="50000"/>
              </a:sysClr>
            </a:solidFill>
            <a:prstDash val="sysDash"/>
          </a:ln>
          <a:effectLst/>
        </p:spPr>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par>
                                <p:cTn id="17" presetID="22" presetClass="entr" presetSubtype="8"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par>
                                <p:cTn id="20" presetID="22" presetClass="entr" presetSubtype="8"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par>
                                <p:cTn id="23" presetID="22" presetClass="entr" presetSubtype="8"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par>
                                <p:cTn id="26" presetID="22" presetClass="entr" presetSubtype="8"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40" grpId="0" animBg="1"/>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6"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8" name="矩形 27"/>
          <p:cNvSpPr/>
          <p:nvPr/>
        </p:nvSpPr>
        <p:spPr>
          <a:xfrm>
            <a:off x="7739" y="740278"/>
            <a:ext cx="864096" cy="5818060"/>
          </a:xfrm>
          <a:prstGeom prst="rect">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9" name="MH_Entry_1"/>
          <p:cNvSpPr>
            <a:spLocks noChangeArrowheads="1"/>
          </p:cNvSpPr>
          <p:nvPr>
            <p:custDataLst>
              <p:tags r:id="rId1"/>
            </p:custDataLst>
          </p:nvPr>
        </p:nvSpPr>
        <p:spPr bwMode="auto">
          <a:xfrm>
            <a:off x="207880" y="1330853"/>
            <a:ext cx="543480" cy="365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36000" anchor="ctr" anchorCtr="0">
            <a:normAutofit/>
          </a:bodyPr>
          <a:lstStyle/>
          <a:p>
            <a:pPr marL="342900" indent="-342900" eaLnBrk="1" hangingPunct="1">
              <a:lnSpc>
                <a:spcPct val="120000"/>
              </a:lnSpc>
              <a:buFont typeface="Wingdings" panose="05000000000000000000" pitchFamily="2" charset="2"/>
              <a:buChar char="u"/>
            </a:pPr>
            <a:r>
              <a:rPr lang="zh-CN" altLang="en-US" sz="2400" b="0" spc="300" dirty="0" smtClean="0">
                <a:solidFill>
                  <a:schemeClr val="bg1"/>
                </a:solidFill>
                <a:latin typeface="微软雅黑" panose="020B0503020204020204" pitchFamily="34" charset="-122"/>
                <a:ea typeface="微软雅黑" panose="020B0503020204020204" pitchFamily="34" charset="-122"/>
              </a:rPr>
              <a:t>  已</a:t>
            </a:r>
            <a:r>
              <a:rPr lang="zh-CN" altLang="en-US" sz="2400" b="0" spc="300" dirty="0">
                <a:solidFill>
                  <a:schemeClr val="bg1"/>
                </a:solidFill>
                <a:latin typeface="微软雅黑" panose="020B0503020204020204" pitchFamily="34" charset="-122"/>
                <a:ea typeface="微软雅黑" panose="020B0503020204020204" pitchFamily="34" charset="-122"/>
              </a:rPr>
              <a:t>有研究成果</a:t>
            </a:r>
          </a:p>
        </p:txBody>
      </p:sp>
      <p:grpSp>
        <p:nvGrpSpPr>
          <p:cNvPr id="8" name="组合 7"/>
          <p:cNvGrpSpPr/>
          <p:nvPr/>
        </p:nvGrpSpPr>
        <p:grpSpPr>
          <a:xfrm>
            <a:off x="1037598" y="1334288"/>
            <a:ext cx="8634436" cy="3181953"/>
            <a:chOff x="1034642" y="1071901"/>
            <a:chExt cx="9597861" cy="3181953"/>
          </a:xfrm>
        </p:grpSpPr>
        <p:grpSp>
          <p:nvGrpSpPr>
            <p:cNvPr id="30" name="组合 29"/>
            <p:cNvGrpSpPr/>
            <p:nvPr/>
          </p:nvGrpSpPr>
          <p:grpSpPr>
            <a:xfrm flipH="1">
              <a:off x="1302162" y="1071901"/>
              <a:ext cx="9330341" cy="3181953"/>
              <a:chOff x="899592" y="1196752"/>
              <a:chExt cx="5512821" cy="2995320"/>
            </a:xfrm>
          </p:grpSpPr>
          <p:sp>
            <p:nvSpPr>
              <p:cNvPr id="32" name="矩形 1"/>
              <p:cNvSpPr/>
              <p:nvPr/>
            </p:nvSpPr>
            <p:spPr>
              <a:xfrm>
                <a:off x="899594" y="1196752"/>
                <a:ext cx="5512819" cy="2995320"/>
              </a:xfrm>
              <a:custGeom>
                <a:avLst/>
                <a:gdLst/>
                <a:ahLst/>
                <a:cxnLst/>
                <a:rect l="l" t="t" r="r" b="b"/>
                <a:pathLst>
                  <a:path w="5512819" h="1584176">
                    <a:moveTo>
                      <a:pt x="0" y="0"/>
                    </a:moveTo>
                    <a:lnTo>
                      <a:pt x="5184576" y="0"/>
                    </a:lnTo>
                    <a:lnTo>
                      <a:pt x="5184576" y="529601"/>
                    </a:lnTo>
                    <a:lnTo>
                      <a:pt x="5512819" y="761350"/>
                    </a:lnTo>
                    <a:lnTo>
                      <a:pt x="5184576" y="993099"/>
                    </a:lnTo>
                    <a:lnTo>
                      <a:pt x="5184576" y="1584176"/>
                    </a:lnTo>
                    <a:lnTo>
                      <a:pt x="528496" y="1584176"/>
                    </a:lnTo>
                    <a:lnTo>
                      <a:pt x="0" y="1175077"/>
                    </a:lnTo>
                    <a:close/>
                  </a:path>
                </a:pathLst>
              </a:custGeom>
              <a:solidFill>
                <a:srgbClr val="FFC000"/>
              </a:solidFill>
              <a:ln w="28575" cap="flat" cmpd="sng" algn="ctr">
                <a:solidFill>
                  <a:srgbClr val="FFCE33"/>
                </a:solidFill>
                <a:prstDash val="solid"/>
              </a:ln>
              <a:effectLst>
                <a:outerShdw dist="127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4" name="矩形 33"/>
              <p:cNvSpPr/>
              <p:nvPr/>
            </p:nvSpPr>
            <p:spPr>
              <a:xfrm>
                <a:off x="982233" y="1266337"/>
                <a:ext cx="5040560" cy="432048"/>
              </a:xfrm>
              <a:prstGeom prst="rect">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6" name="矩形 35"/>
              <p:cNvSpPr/>
              <p:nvPr/>
            </p:nvSpPr>
            <p:spPr>
              <a:xfrm>
                <a:off x="4870665" y="1314860"/>
                <a:ext cx="1085035" cy="335001"/>
              </a:xfrm>
              <a:prstGeom prst="rect">
                <a:avLst/>
              </a:prstGeom>
              <a:pattFill prst="dkDnDiag">
                <a:fgClr>
                  <a:schemeClr val="tx2"/>
                </a:fgClr>
                <a:bgClr>
                  <a:schemeClr val="accent1">
                    <a:lumMod val="60000"/>
                    <a:lumOff val="40000"/>
                  </a:schemeClr>
                </a:bgClr>
              </a:patt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cxnSp>
            <p:nvCxnSpPr>
              <p:cNvPr id="37" name="直接连接符 36"/>
              <p:cNvCxnSpPr/>
              <p:nvPr/>
            </p:nvCxnSpPr>
            <p:spPr>
              <a:xfrm>
                <a:off x="899592" y="1772816"/>
                <a:ext cx="5163310" cy="0"/>
              </a:xfrm>
              <a:prstGeom prst="line">
                <a:avLst/>
              </a:prstGeom>
              <a:noFill/>
              <a:ln w="19050" cap="flat" cmpd="sng" algn="ctr">
                <a:solidFill>
                  <a:srgbClr val="B88C00"/>
                </a:solidFill>
                <a:prstDash val="sysDash"/>
              </a:ln>
              <a:effectLst>
                <a:outerShdw dist="12700" dir="5400000" algn="t" rotWithShape="0">
                  <a:srgbClr val="FFFF00">
                    <a:alpha val="40000"/>
                  </a:srgbClr>
                </a:outerShdw>
              </a:effectLst>
            </p:spPr>
          </p:cxnSp>
        </p:grpSp>
        <p:sp>
          <p:nvSpPr>
            <p:cNvPr id="40" name="椭圆 39"/>
            <p:cNvSpPr/>
            <p:nvPr/>
          </p:nvSpPr>
          <p:spPr>
            <a:xfrm flipV="1">
              <a:off x="1034642" y="2518877"/>
              <a:ext cx="226689" cy="144000"/>
            </a:xfrm>
            <a:prstGeom prst="ellipse">
              <a:avLst/>
            </a:prstGeom>
            <a:gradFill flip="none" rotWithShape="1">
              <a:gsLst>
                <a:gs pos="0">
                  <a:srgbClr val="F79646">
                    <a:lumMod val="75000"/>
                  </a:srgbClr>
                </a:gs>
                <a:gs pos="54000">
                  <a:srgbClr val="FFCE33">
                    <a:shade val="100000"/>
                    <a:satMod val="115000"/>
                  </a:srgbClr>
                </a:gs>
              </a:gsLst>
              <a:path path="circle">
                <a:fillToRect l="50000" t="50000" r="50000" b="50000"/>
              </a:path>
              <a:tileRect/>
            </a:gradFill>
            <a:ln w="28575" cap="flat" cmpd="sng" algn="ctr">
              <a:solidFill>
                <a:srgbClr val="A47D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1" name="TextBox 48"/>
            <p:cNvSpPr txBox="1"/>
            <p:nvPr/>
          </p:nvSpPr>
          <p:spPr>
            <a:xfrm>
              <a:off x="4422668" y="1086107"/>
              <a:ext cx="5558840" cy="572464"/>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lang="zh-CN" altLang="en-US" sz="2400" kern="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服务于高校国际化发展需要</a:t>
              </a:r>
              <a:endParaRPr kumimoji="0" lang="en-US" altLang="zh-CN"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7" name="矩形 6"/>
            <p:cNvSpPr/>
            <p:nvPr/>
          </p:nvSpPr>
          <p:spPr>
            <a:xfrm>
              <a:off x="2105347" y="1978524"/>
              <a:ext cx="8378251" cy="1689052"/>
            </a:xfrm>
            <a:prstGeom prst="rect">
              <a:avLst/>
            </a:prstGeom>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做了一些专题调研，专题研究，形成了一些报告，提供给国家教育主管部门、国家外事主管部门、国家科技主管部门以及各大学参考</a:t>
              </a:r>
            </a:p>
          </p:txBody>
        </p:sp>
      </p:grpSp>
      <p:sp>
        <p:nvSpPr>
          <p:cNvPr id="48" name="MH_Entry_2">
            <a:hlinkClick r:id="rId7" action="ppaction://hlinksldjump"/>
          </p:cNvPr>
          <p:cNvSpPr/>
          <p:nvPr>
            <p:custDataLst>
              <p:tags r:id="rId2"/>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大学国际化评价</a:t>
            </a:r>
            <a:r>
              <a:rPr lang="zh-CN" altLang="en-US" kern="0" dirty="0" smtClean="0">
                <a:solidFill>
                  <a:srgbClr val="FFFFFF"/>
                </a:solidFill>
                <a:latin typeface="微软雅黑" panose="020B0503020204020204" pitchFamily="34" charset="-122"/>
                <a:ea typeface="微软雅黑" panose="020B0503020204020204" pitchFamily="34" charset="-122"/>
              </a:rPr>
              <a:t>研究影响</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49" name="MH_Number_2">
            <a:hlinkClick r:id="rId7" action="ppaction://hlinksldjump"/>
          </p:cNvPr>
          <p:cNvSpPr/>
          <p:nvPr>
            <p:custDataLst>
              <p:tags r:id="rId3"/>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2</a:t>
            </a:r>
            <a:endParaRPr lang="zh-CN" altLang="en-US" kern="0" dirty="0">
              <a:solidFill>
                <a:srgbClr val="FFFFFF"/>
              </a:solidFill>
              <a:latin typeface="微软雅黑" panose="020B0503020204020204" pitchFamily="34" charset="-122"/>
              <a:ea typeface="微软雅黑" panose="020B0503020204020204" pitchFamily="34" charset="-122"/>
            </a:endParaRPr>
          </a:p>
        </p:txBody>
      </p:sp>
      <p:cxnSp>
        <p:nvCxnSpPr>
          <p:cNvPr id="50" name="直接连接符 49"/>
          <p:cNvCxnSpPr/>
          <p:nvPr/>
        </p:nvCxnSpPr>
        <p:spPr>
          <a:xfrm flipH="1">
            <a:off x="1114334" y="747668"/>
            <a:ext cx="11105" cy="5810670"/>
          </a:xfrm>
          <a:prstGeom prst="line">
            <a:avLst/>
          </a:prstGeom>
          <a:noFill/>
          <a:ln w="28575" cap="flat" cmpd="sng" algn="ctr">
            <a:solidFill>
              <a:sysClr val="window" lastClr="FFFFFF">
                <a:lumMod val="50000"/>
              </a:sysClr>
            </a:solidFill>
            <a:prstDash val="sysDash"/>
          </a:ln>
          <a:effectLst/>
        </p:spPr>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6"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8" name="矩形 27"/>
          <p:cNvSpPr/>
          <p:nvPr/>
        </p:nvSpPr>
        <p:spPr>
          <a:xfrm>
            <a:off x="7739" y="740278"/>
            <a:ext cx="864096" cy="5818060"/>
          </a:xfrm>
          <a:prstGeom prst="rect">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1046120" y="2903358"/>
            <a:ext cx="144000" cy="144000"/>
          </a:xfrm>
          <a:prstGeom prst="ellipse">
            <a:avLst/>
          </a:prstGeom>
          <a:gradFill flip="none" rotWithShape="1">
            <a:gsLst>
              <a:gs pos="0">
                <a:srgbClr val="F79646">
                  <a:lumMod val="75000"/>
                </a:srgbClr>
              </a:gs>
              <a:gs pos="54000">
                <a:srgbClr val="FFCE33">
                  <a:shade val="100000"/>
                  <a:satMod val="115000"/>
                </a:srgbClr>
              </a:gs>
            </a:gsLst>
            <a:path path="circle">
              <a:fillToRect l="50000" t="50000" r="50000" b="50000"/>
            </a:path>
            <a:tileRect/>
          </a:gradFill>
          <a:ln w="28575" cap="flat" cmpd="sng" algn="ctr">
            <a:solidFill>
              <a:srgbClr val="A47D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9" name="MH_Entry_1"/>
          <p:cNvSpPr>
            <a:spLocks noChangeArrowheads="1"/>
          </p:cNvSpPr>
          <p:nvPr>
            <p:custDataLst>
              <p:tags r:id="rId1"/>
            </p:custDataLst>
          </p:nvPr>
        </p:nvSpPr>
        <p:spPr bwMode="auto">
          <a:xfrm>
            <a:off x="207880" y="1330853"/>
            <a:ext cx="543480" cy="365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36000" anchor="ctr" anchorCtr="0">
            <a:normAutofit/>
          </a:bodyPr>
          <a:lstStyle/>
          <a:p>
            <a:pPr marL="342900" indent="-342900" eaLnBrk="1" hangingPunct="1">
              <a:lnSpc>
                <a:spcPct val="120000"/>
              </a:lnSpc>
              <a:buFont typeface="Wingdings" panose="05000000000000000000" pitchFamily="2" charset="2"/>
              <a:buChar char="u"/>
            </a:pPr>
            <a:r>
              <a:rPr lang="zh-CN" altLang="en-US" sz="2400" b="0" spc="300" dirty="0" smtClean="0">
                <a:solidFill>
                  <a:schemeClr val="bg1"/>
                </a:solidFill>
                <a:latin typeface="微软雅黑" panose="020B0503020204020204" pitchFamily="34" charset="-122"/>
                <a:ea typeface="微软雅黑" panose="020B0503020204020204" pitchFamily="34" charset="-122"/>
              </a:rPr>
              <a:t>  已</a:t>
            </a:r>
            <a:r>
              <a:rPr lang="zh-CN" altLang="en-US" sz="2400" b="0" spc="300" dirty="0">
                <a:solidFill>
                  <a:schemeClr val="bg1"/>
                </a:solidFill>
                <a:latin typeface="微软雅黑" panose="020B0503020204020204" pitchFamily="34" charset="-122"/>
                <a:ea typeface="微软雅黑" panose="020B0503020204020204" pitchFamily="34" charset="-122"/>
              </a:rPr>
              <a:t>有研究成果</a:t>
            </a:r>
          </a:p>
        </p:txBody>
      </p:sp>
      <p:pic>
        <p:nvPicPr>
          <p:cNvPr id="30" name="内容占位符 3"/>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contrast="45000"/>
                    </a14:imgEffect>
                  </a14:imgLayer>
                </a14:imgProps>
              </a:ext>
              <a:ext uri="{28A0092B-C50C-407E-A947-70E740481C1C}">
                <a14:useLocalDpi xmlns:a14="http://schemas.microsoft.com/office/drawing/2010/main" val="0"/>
              </a:ext>
            </a:extLst>
          </a:blip>
          <a:srcRect l="5452" t="3182" r="7574" b="6131"/>
          <a:stretch>
            <a:fillRect/>
          </a:stretch>
        </p:blipFill>
        <p:spPr>
          <a:xfrm>
            <a:off x="1750788" y="1104587"/>
            <a:ext cx="2952328" cy="4104456"/>
          </a:xfrm>
          <a:prstGeom prst="rect">
            <a:avLst/>
          </a:prstGeom>
          <a:solidFill>
            <a:srgbClr val="FFFFFF">
              <a:shade val="85000"/>
            </a:srgbClr>
          </a:solidFill>
          <a:ln w="57150" cap="rnd">
            <a:solidFill>
              <a:srgbClr val="FF99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2" name="内容占位符 3"/>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contrast="45000"/>
                    </a14:imgEffect>
                  </a14:imgLayer>
                </a14:imgProps>
              </a:ext>
              <a:ext uri="{28A0092B-C50C-407E-A947-70E740481C1C}">
                <a14:useLocalDpi xmlns:a14="http://schemas.microsoft.com/office/drawing/2010/main" val="0"/>
              </a:ext>
            </a:extLst>
          </a:blip>
          <a:srcRect l="3331" t="2224" r="5452" b="3908"/>
          <a:stretch>
            <a:fillRect/>
          </a:stretch>
        </p:blipFill>
        <p:spPr>
          <a:xfrm>
            <a:off x="4517502" y="1487161"/>
            <a:ext cx="3096344" cy="4248472"/>
          </a:xfrm>
          <a:prstGeom prst="rect">
            <a:avLst/>
          </a:prstGeom>
          <a:solidFill>
            <a:srgbClr val="FFFFFF">
              <a:shade val="85000"/>
            </a:srgbClr>
          </a:solidFill>
          <a:ln w="57150" cap="rnd">
            <a:solidFill>
              <a:srgbClr val="FF99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4" name="内容占位符 3"/>
          <p:cNvPicPr>
            <a:picLocks noChangeAspect="1"/>
          </p:cNvPicPr>
          <p:nvPr/>
        </p:nvPicPr>
        <p:blipFill rotWithShape="1">
          <a:blip r:embed="rId11" cstate="print">
            <a:extLst>
              <a:ext uri="{BEBA8EAE-BF5A-486C-A8C5-ECC9F3942E4B}">
                <a14:imgProps xmlns:a14="http://schemas.microsoft.com/office/drawing/2010/main">
                  <a14:imgLayer r:embed="rId12">
                    <a14:imgEffect>
                      <a14:brightnessContrast contrast="45000"/>
                    </a14:imgEffect>
                  </a14:imgLayer>
                </a14:imgProps>
              </a:ext>
              <a:ext uri="{28A0092B-C50C-407E-A947-70E740481C1C}">
                <a14:useLocalDpi xmlns:a14="http://schemas.microsoft.com/office/drawing/2010/main" val="0"/>
              </a:ext>
            </a:extLst>
          </a:blip>
          <a:srcRect l="3331" t="3814" b="5499"/>
          <a:stretch>
            <a:fillRect/>
          </a:stretch>
        </p:blipFill>
        <p:spPr>
          <a:xfrm>
            <a:off x="7320136" y="1987601"/>
            <a:ext cx="3281412" cy="4104456"/>
          </a:xfrm>
          <a:prstGeom prst="rect">
            <a:avLst/>
          </a:prstGeom>
          <a:solidFill>
            <a:srgbClr val="FFFFFF">
              <a:shade val="85000"/>
            </a:srgbClr>
          </a:solidFill>
          <a:ln w="57150" cap="rnd">
            <a:solidFill>
              <a:srgbClr val="FF99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6" name="MH_Entry_2">
            <a:hlinkClick r:id="rId13" action="ppaction://hlinksldjump"/>
          </p:cNvPr>
          <p:cNvSpPr/>
          <p:nvPr>
            <p:custDataLst>
              <p:tags r:id="rId2"/>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大学国际化评价研究及影响</a:t>
            </a:r>
          </a:p>
        </p:txBody>
      </p:sp>
      <p:sp>
        <p:nvSpPr>
          <p:cNvPr id="27" name="MH_Number_2">
            <a:hlinkClick r:id="rId13" action="ppaction://hlinksldjump"/>
          </p:cNvPr>
          <p:cNvSpPr/>
          <p:nvPr>
            <p:custDataLst>
              <p:tags r:id="rId3"/>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2</a:t>
            </a:r>
            <a:endParaRPr lang="zh-CN" altLang="en-US" kern="0" dirty="0">
              <a:solidFill>
                <a:srgbClr val="FFFFFF"/>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flipH="1">
            <a:off x="1114334" y="747668"/>
            <a:ext cx="11105" cy="5810670"/>
          </a:xfrm>
          <a:prstGeom prst="line">
            <a:avLst/>
          </a:prstGeom>
          <a:noFill/>
          <a:ln w="28575" cap="flat" cmpd="sng" algn="ctr">
            <a:solidFill>
              <a:sysClr val="window" lastClr="FFFFFF">
                <a:lumMod val="50000"/>
              </a:sysClr>
            </a:solidFill>
            <a:prstDash val="sysDash"/>
          </a:ln>
          <a:effectLst/>
        </p:spPr>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par>
                                <p:cTn id="14" presetID="22" presetClass="entr" presetSubtype="8"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par>
                                <p:cTn id="17" presetID="22" presetClass="entr" presetSubtype="8"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par>
                                <p:cTn id="20" presetID="22" presetClass="entr" presetSubtype="8"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8" name="矩形 27"/>
          <p:cNvSpPr/>
          <p:nvPr/>
        </p:nvSpPr>
        <p:spPr>
          <a:xfrm>
            <a:off x="7739" y="740278"/>
            <a:ext cx="864096" cy="5818060"/>
          </a:xfrm>
          <a:prstGeom prst="rect">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9" name="MH_Entry_1"/>
          <p:cNvSpPr>
            <a:spLocks noChangeArrowheads="1"/>
          </p:cNvSpPr>
          <p:nvPr>
            <p:custDataLst>
              <p:tags r:id="rId1"/>
            </p:custDataLst>
          </p:nvPr>
        </p:nvSpPr>
        <p:spPr bwMode="auto">
          <a:xfrm>
            <a:off x="207880" y="1330853"/>
            <a:ext cx="543480" cy="365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36000" anchor="ctr" anchorCtr="0">
            <a:normAutofit/>
          </a:bodyPr>
          <a:lstStyle/>
          <a:p>
            <a:pPr marL="342900" indent="-342900" eaLnBrk="1" hangingPunct="1">
              <a:lnSpc>
                <a:spcPct val="120000"/>
              </a:lnSpc>
              <a:buFont typeface="Wingdings" panose="05000000000000000000" pitchFamily="2" charset="2"/>
              <a:buChar char="u"/>
            </a:pPr>
            <a:r>
              <a:rPr lang="zh-CN" altLang="en-US" sz="2400" b="0" spc="300" dirty="0">
                <a:solidFill>
                  <a:schemeClr val="bg1"/>
                </a:solidFill>
                <a:latin typeface="微软雅黑" panose="020B0503020204020204" pitchFamily="34" charset="-122"/>
                <a:ea typeface="微软雅黑" panose="020B0503020204020204" pitchFamily="34" charset="-122"/>
              </a:rPr>
              <a:t>受到关注</a:t>
            </a:r>
          </a:p>
        </p:txBody>
      </p:sp>
      <p:grpSp>
        <p:nvGrpSpPr>
          <p:cNvPr id="4" name="组合 3"/>
          <p:cNvGrpSpPr/>
          <p:nvPr/>
        </p:nvGrpSpPr>
        <p:grpSpPr>
          <a:xfrm>
            <a:off x="1042236" y="498606"/>
            <a:ext cx="8755006" cy="1299569"/>
            <a:chOff x="1965349" y="1558917"/>
            <a:chExt cx="8755006" cy="1299569"/>
          </a:xfrm>
        </p:grpSpPr>
        <p:pic>
          <p:nvPicPr>
            <p:cNvPr id="64" name="图片 63"/>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18905"/>
            <a:stretch>
              <a:fillRect/>
            </a:stretch>
          </p:blipFill>
          <p:spPr>
            <a:xfrm>
              <a:off x="2711624" y="1558917"/>
              <a:ext cx="5904656" cy="884729"/>
            </a:xfrm>
            <a:prstGeom prst="rect">
              <a:avLst/>
            </a:prstGeom>
          </p:spPr>
        </p:pic>
        <p:sp>
          <p:nvSpPr>
            <p:cNvPr id="65" name="TextBox 22"/>
            <p:cNvSpPr txBox="1"/>
            <p:nvPr/>
          </p:nvSpPr>
          <p:spPr>
            <a:xfrm>
              <a:off x="1965349" y="1558918"/>
              <a:ext cx="792088" cy="830997"/>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anose="020B0503020202020204" pitchFamily="34" charset="0"/>
                  <a:ea typeface="微软雅黑" panose="020B0503020204020204" pitchFamily="34" charset="-122"/>
                  <a:cs typeface="Calibri" panose="020F050202020403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smtClean="0">
                  <a:ln>
                    <a:noFill/>
                  </a:ln>
                  <a:solidFill>
                    <a:schemeClr val="accent5">
                      <a:lumMod val="50000"/>
                    </a:schemeClr>
                  </a:solidFill>
                  <a:uLnTx/>
                  <a:uFillTx/>
                  <a:latin typeface="Times New Roman" panose="02020603050405020304" pitchFamily="18" charset="0"/>
                  <a:cs typeface="Times New Roman" panose="02020603050405020304" pitchFamily="18" charset="0"/>
                </a:rPr>
                <a:t>1</a:t>
              </a:r>
              <a:r>
                <a:rPr lang="en-US" altLang="zh-CN" sz="4800" kern="0" dirty="0">
                  <a:solidFill>
                    <a:schemeClr val="accent5">
                      <a:lumMod val="50000"/>
                    </a:schemeClr>
                  </a:solidFill>
                  <a:latin typeface="Times New Roman" panose="02020603050405020304" pitchFamily="18" charset="0"/>
                  <a:cs typeface="Times New Roman" panose="02020603050405020304" pitchFamily="18" charset="0"/>
                </a:rPr>
                <a:t>.</a:t>
              </a:r>
              <a:endParaRPr kumimoji="0" lang="zh-CN" altLang="en-US" sz="4800" b="1" i="0" u="none" strike="noStrike" kern="0" cap="none" spc="0" normalizeH="0" baseline="0" noProof="0" dirty="0">
                <a:ln>
                  <a:noFill/>
                </a:ln>
                <a:solidFill>
                  <a:schemeClr val="accent5">
                    <a:lumMod val="50000"/>
                  </a:schemeClr>
                </a:solidFill>
                <a:uLnTx/>
                <a:uFillTx/>
                <a:latin typeface="Times New Roman" panose="02020603050405020304" pitchFamily="18" charset="0"/>
                <a:cs typeface="Times New Roman" panose="02020603050405020304" pitchFamily="18" charset="0"/>
              </a:endParaRPr>
            </a:p>
          </p:txBody>
        </p:sp>
        <p:sp>
          <p:nvSpPr>
            <p:cNvPr id="66" name="TextBox 30"/>
            <p:cNvSpPr txBox="1"/>
            <p:nvPr/>
          </p:nvSpPr>
          <p:spPr>
            <a:xfrm>
              <a:off x="2783632" y="1939414"/>
              <a:ext cx="6026527" cy="461665"/>
            </a:xfrm>
            <a:prstGeom prst="rect">
              <a:avLst/>
            </a:prstGeom>
            <a:noFill/>
          </p:spPr>
          <p:txBody>
            <a:bodyPr wrap="square" rtlCol="0">
              <a:spAutoFit/>
            </a:bodyPr>
            <a:lstStyle/>
            <a:p>
              <a:pPr marL="0" indent="0" algn="just">
                <a:buNone/>
              </a:pPr>
              <a:r>
                <a:rPr lang="zh-CN" altLang="en-US" sz="2400" dirty="0">
                  <a:solidFill>
                    <a:schemeClr val="bg1"/>
                  </a:solidFill>
                  <a:latin typeface="微软雅黑" panose="020B0503020204020204" pitchFamily="34" charset="-122"/>
                  <a:ea typeface="微软雅黑" panose="020B0503020204020204" pitchFamily="34" charset="-122"/>
                </a:rPr>
                <a:t>受到教育主管部门高度关注、大力支持</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2757437" y="2396821"/>
              <a:ext cx="7962918" cy="461665"/>
            </a:xfrm>
            <a:prstGeom prst="rect">
              <a:avLst/>
            </a:prstGeom>
            <a:ln>
              <a:solidFill>
                <a:srgbClr val="7396AA"/>
              </a:solidFill>
              <a:prstDash val="solid"/>
            </a:ln>
          </p:spPr>
          <p:txBody>
            <a:bodyPr wrap="square">
              <a:spAutoFit/>
            </a:bodyPr>
            <a:lstStyle/>
            <a:p>
              <a:pPr algn="just" eaLnBrk="1" fontAlgn="auto" hangingPunct="1">
                <a:spcBef>
                  <a:spcPts val="0"/>
                </a:spcBef>
                <a:spcAft>
                  <a:spcPts val="0"/>
                </a:spcAft>
              </a:pPr>
              <a:r>
                <a:rPr lang="zh-CN" altLang="en-US" sz="2400" b="0" kern="0" dirty="0">
                  <a:latin typeface="微软雅黑" panose="020B0503020204020204" pitchFamily="34" charset="-122"/>
                  <a:ea typeface="微软雅黑" panose="020B0503020204020204" pitchFamily="34" charset="-122"/>
                </a:rPr>
                <a:t>教育部：数据支持、研究指导、委托专题报告</a:t>
              </a:r>
              <a:r>
                <a:rPr lang="en-US" altLang="zh-CN" sz="2400" b="0" kern="0" dirty="0">
                  <a:latin typeface="微软雅黑" panose="020B0503020204020204" pitchFamily="34" charset="-122"/>
                  <a:ea typeface="微软雅黑" panose="020B0503020204020204" pitchFamily="34" charset="-122"/>
                </a:rPr>
                <a:t>2</a:t>
              </a:r>
              <a:r>
                <a:rPr lang="zh-CN" altLang="en-US" sz="2400" b="0" kern="0" dirty="0">
                  <a:latin typeface="微软雅黑" panose="020B0503020204020204" pitchFamily="34" charset="-122"/>
                  <a:ea typeface="微软雅黑" panose="020B0503020204020204" pitchFamily="34" charset="-122"/>
                </a:rPr>
                <a:t>份</a:t>
              </a:r>
            </a:p>
          </p:txBody>
        </p:sp>
      </p:grpSp>
      <p:grpSp>
        <p:nvGrpSpPr>
          <p:cNvPr id="71" name="组合 70"/>
          <p:cNvGrpSpPr/>
          <p:nvPr/>
        </p:nvGrpSpPr>
        <p:grpSpPr>
          <a:xfrm>
            <a:off x="1860519" y="1567342"/>
            <a:ext cx="9074150" cy="1532738"/>
            <a:chOff x="1965349" y="1489349"/>
            <a:chExt cx="8755006" cy="1298620"/>
          </a:xfrm>
        </p:grpSpPr>
        <p:pic>
          <p:nvPicPr>
            <p:cNvPr id="72" name="图片 71"/>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18905"/>
            <a:stretch>
              <a:fillRect/>
            </a:stretch>
          </p:blipFill>
          <p:spPr>
            <a:xfrm>
              <a:off x="2711624" y="1489349"/>
              <a:ext cx="5904656" cy="954298"/>
            </a:xfrm>
            <a:prstGeom prst="rect">
              <a:avLst/>
            </a:prstGeom>
          </p:spPr>
        </p:pic>
        <p:sp>
          <p:nvSpPr>
            <p:cNvPr id="73" name="TextBox 22"/>
            <p:cNvSpPr txBox="1"/>
            <p:nvPr/>
          </p:nvSpPr>
          <p:spPr>
            <a:xfrm>
              <a:off x="1965349" y="1558918"/>
              <a:ext cx="792088" cy="830997"/>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anose="020B0503020202020204" pitchFamily="34" charset="0"/>
                  <a:ea typeface="微软雅黑" panose="020B0503020204020204" pitchFamily="34" charset="-122"/>
                  <a:cs typeface="Calibri" panose="020F050202020403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smtClean="0">
                  <a:ln>
                    <a:noFill/>
                  </a:ln>
                  <a:solidFill>
                    <a:schemeClr val="accent5">
                      <a:lumMod val="50000"/>
                    </a:schemeClr>
                  </a:solidFill>
                  <a:uLnTx/>
                  <a:uFillTx/>
                  <a:latin typeface="Times New Roman" panose="02020603050405020304" pitchFamily="18" charset="0"/>
                  <a:cs typeface="Times New Roman" panose="02020603050405020304" pitchFamily="18" charset="0"/>
                </a:rPr>
                <a:t>2</a:t>
              </a:r>
              <a:r>
                <a:rPr lang="en-US" altLang="zh-CN" sz="4800" kern="0" dirty="0" smtClean="0">
                  <a:solidFill>
                    <a:schemeClr val="accent5">
                      <a:lumMod val="50000"/>
                    </a:schemeClr>
                  </a:solidFill>
                  <a:latin typeface="Times New Roman" panose="02020603050405020304" pitchFamily="18" charset="0"/>
                  <a:cs typeface="Times New Roman" panose="02020603050405020304" pitchFamily="18" charset="0"/>
                </a:rPr>
                <a:t>.</a:t>
              </a:r>
              <a:endParaRPr kumimoji="0" lang="zh-CN" altLang="en-US" sz="4800" b="1" i="0" u="none" strike="noStrike" kern="0" cap="none" spc="0" normalizeH="0" baseline="0" noProof="0" dirty="0">
                <a:ln>
                  <a:noFill/>
                </a:ln>
                <a:solidFill>
                  <a:schemeClr val="accent5">
                    <a:lumMod val="50000"/>
                  </a:schemeClr>
                </a:solidFill>
                <a:uLnTx/>
                <a:uFillTx/>
                <a:latin typeface="Times New Roman" panose="02020603050405020304" pitchFamily="18" charset="0"/>
                <a:cs typeface="Times New Roman" panose="02020603050405020304" pitchFamily="18" charset="0"/>
              </a:endParaRPr>
            </a:p>
          </p:txBody>
        </p:sp>
        <p:sp>
          <p:nvSpPr>
            <p:cNvPr id="74" name="TextBox 30"/>
            <p:cNvSpPr txBox="1"/>
            <p:nvPr/>
          </p:nvSpPr>
          <p:spPr>
            <a:xfrm>
              <a:off x="2783632" y="1959499"/>
              <a:ext cx="6026527" cy="461665"/>
            </a:xfrm>
            <a:prstGeom prst="rect">
              <a:avLst/>
            </a:prstGeom>
            <a:noFill/>
          </p:spPr>
          <p:txBody>
            <a:bodyPr wrap="square" rtlCol="0">
              <a:spAutoFit/>
            </a:bodyPr>
            <a:lstStyle/>
            <a:p>
              <a:pPr marL="0" indent="0" algn="just">
                <a:buNone/>
              </a:pPr>
              <a:r>
                <a:rPr lang="zh-CN" altLang="en-US" sz="2400" dirty="0">
                  <a:solidFill>
                    <a:schemeClr val="bg1"/>
                  </a:solidFill>
                  <a:latin typeface="微软雅黑" panose="020B0503020204020204" pitchFamily="34" charset="-122"/>
                  <a:ea typeface="微软雅黑" panose="020B0503020204020204" pitchFamily="34" charset="-122"/>
                </a:rPr>
                <a:t>受到国家外事主管部门关注、大力支持</a:t>
              </a:r>
            </a:p>
          </p:txBody>
        </p:sp>
        <p:sp>
          <p:nvSpPr>
            <p:cNvPr id="75" name="矩形 74"/>
            <p:cNvSpPr/>
            <p:nvPr/>
          </p:nvSpPr>
          <p:spPr>
            <a:xfrm>
              <a:off x="2757437" y="2396821"/>
              <a:ext cx="7962918" cy="391148"/>
            </a:xfrm>
            <a:prstGeom prst="rect">
              <a:avLst/>
            </a:prstGeom>
            <a:ln>
              <a:solidFill>
                <a:srgbClr val="7396AA"/>
              </a:solidFill>
              <a:prstDash val="solid"/>
            </a:ln>
          </p:spPr>
          <p:txBody>
            <a:bodyPr wrap="square">
              <a:spAutoFit/>
            </a:bodyPr>
            <a:lstStyle/>
            <a:p>
              <a:pPr algn="just" eaLnBrk="1" fontAlgn="auto" hangingPunct="1">
                <a:spcBef>
                  <a:spcPts val="0"/>
                </a:spcBef>
                <a:spcAft>
                  <a:spcPts val="0"/>
                </a:spcAft>
              </a:pPr>
              <a:r>
                <a:rPr lang="zh-CN" altLang="en-US" sz="2400" b="0" dirty="0">
                  <a:latin typeface="微软雅黑" panose="020B0503020204020204" pitchFamily="34" charset="-122"/>
                  <a:ea typeface="微软雅黑" panose="020B0503020204020204" pitchFamily="34" charset="-122"/>
                </a:rPr>
                <a:t>外专局：项目、数据支持，研究指导</a:t>
              </a:r>
              <a:endParaRPr lang="zh-CN" altLang="en-US" sz="2400" b="0" kern="0" dirty="0">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3143672" y="2693684"/>
            <a:ext cx="8352928" cy="1581667"/>
            <a:chOff x="1965349" y="1558918"/>
            <a:chExt cx="8179510" cy="1183287"/>
          </a:xfrm>
        </p:grpSpPr>
        <p:pic>
          <p:nvPicPr>
            <p:cNvPr id="77" name="图片 76"/>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18905"/>
            <a:stretch>
              <a:fillRect/>
            </a:stretch>
          </p:blipFill>
          <p:spPr>
            <a:xfrm>
              <a:off x="2711624" y="1602689"/>
              <a:ext cx="5904656" cy="840957"/>
            </a:xfrm>
            <a:prstGeom prst="rect">
              <a:avLst/>
            </a:prstGeom>
          </p:spPr>
        </p:pic>
        <p:sp>
          <p:nvSpPr>
            <p:cNvPr id="78" name="TextBox 22"/>
            <p:cNvSpPr txBox="1"/>
            <p:nvPr/>
          </p:nvSpPr>
          <p:spPr>
            <a:xfrm>
              <a:off x="1965349" y="1558918"/>
              <a:ext cx="792088" cy="830997"/>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anose="020B0503020202020204" pitchFamily="34" charset="0"/>
                  <a:ea typeface="微软雅黑" panose="020B0503020204020204" pitchFamily="34" charset="-122"/>
                  <a:cs typeface="Calibri" panose="020F050202020403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smtClean="0">
                  <a:ln>
                    <a:noFill/>
                  </a:ln>
                  <a:solidFill>
                    <a:schemeClr val="accent5">
                      <a:lumMod val="50000"/>
                    </a:schemeClr>
                  </a:solidFill>
                  <a:uLnTx/>
                  <a:uFillTx/>
                  <a:latin typeface="Times New Roman" panose="02020603050405020304" pitchFamily="18" charset="0"/>
                  <a:cs typeface="Times New Roman" panose="02020603050405020304" pitchFamily="18" charset="0"/>
                </a:rPr>
                <a:t>3</a:t>
              </a:r>
              <a:r>
                <a:rPr lang="en-US" altLang="zh-CN" sz="4800" kern="0" dirty="0" smtClean="0">
                  <a:solidFill>
                    <a:schemeClr val="accent5">
                      <a:lumMod val="50000"/>
                    </a:schemeClr>
                  </a:solidFill>
                  <a:latin typeface="Times New Roman" panose="02020603050405020304" pitchFamily="18" charset="0"/>
                  <a:cs typeface="Times New Roman" panose="02020603050405020304" pitchFamily="18" charset="0"/>
                </a:rPr>
                <a:t>.</a:t>
              </a:r>
              <a:endParaRPr kumimoji="0" lang="zh-CN" altLang="en-US" sz="4800" b="1" i="0" u="none" strike="noStrike" kern="0" cap="none" spc="0" normalizeH="0" baseline="0" noProof="0" dirty="0">
                <a:ln>
                  <a:noFill/>
                </a:ln>
                <a:solidFill>
                  <a:schemeClr val="accent5">
                    <a:lumMod val="50000"/>
                  </a:schemeClr>
                </a:solidFill>
                <a:uLnTx/>
                <a:uFillTx/>
                <a:latin typeface="Times New Roman" panose="02020603050405020304" pitchFamily="18" charset="0"/>
                <a:cs typeface="Times New Roman" panose="02020603050405020304" pitchFamily="18" charset="0"/>
              </a:endParaRPr>
            </a:p>
          </p:txBody>
        </p:sp>
        <p:sp>
          <p:nvSpPr>
            <p:cNvPr id="79" name="TextBox 30"/>
            <p:cNvSpPr txBox="1"/>
            <p:nvPr/>
          </p:nvSpPr>
          <p:spPr>
            <a:xfrm>
              <a:off x="2783632" y="1916301"/>
              <a:ext cx="6026527" cy="461665"/>
            </a:xfrm>
            <a:prstGeom prst="rect">
              <a:avLst/>
            </a:prstGeom>
            <a:noFill/>
          </p:spPr>
          <p:txBody>
            <a:bodyPr wrap="square" rtlCol="0">
              <a:spAutoFit/>
            </a:bodyPr>
            <a:lstStyle/>
            <a:p>
              <a:pPr marL="0" indent="0" algn="just">
                <a:buNone/>
              </a:pPr>
              <a:r>
                <a:rPr lang="zh-CN" altLang="en-US" sz="2400" dirty="0">
                  <a:solidFill>
                    <a:schemeClr val="bg1"/>
                  </a:solidFill>
                  <a:latin typeface="微软雅黑" panose="020B0503020204020204" pitchFamily="34" charset="-122"/>
                  <a:ea typeface="微软雅黑" panose="020B0503020204020204" pitchFamily="34" charset="-122"/>
                </a:rPr>
                <a:t>受到政府有关部门关注</a:t>
              </a:r>
            </a:p>
          </p:txBody>
        </p:sp>
        <p:sp>
          <p:nvSpPr>
            <p:cNvPr id="80" name="矩形 79"/>
            <p:cNvSpPr/>
            <p:nvPr/>
          </p:nvSpPr>
          <p:spPr>
            <a:xfrm>
              <a:off x="2757437" y="2396821"/>
              <a:ext cx="7387422" cy="345384"/>
            </a:xfrm>
            <a:prstGeom prst="rect">
              <a:avLst/>
            </a:prstGeom>
            <a:ln>
              <a:solidFill>
                <a:srgbClr val="7396AA"/>
              </a:solidFill>
              <a:prstDash val="solid"/>
            </a:ln>
          </p:spPr>
          <p:txBody>
            <a:bodyPr wrap="square">
              <a:spAutoFit/>
            </a:bodyPr>
            <a:lstStyle/>
            <a:p>
              <a:pPr algn="just" eaLnBrk="1" fontAlgn="auto" hangingPunct="1">
                <a:spcBef>
                  <a:spcPts val="0"/>
                </a:spcBef>
                <a:spcAft>
                  <a:spcPts val="0"/>
                </a:spcAft>
              </a:pPr>
              <a:r>
                <a:rPr lang="zh-CN" altLang="en-US" sz="2400" b="0" dirty="0">
                  <a:latin typeface="微软雅黑" panose="020B0503020204020204" pitchFamily="34" charset="-122"/>
                  <a:ea typeface="微软雅黑" panose="020B0503020204020204" pitchFamily="34" charset="-122"/>
                </a:rPr>
                <a:t>中国科协：项目委托</a:t>
              </a:r>
              <a:endParaRPr lang="zh-CN" altLang="en-US" sz="2400" b="0" kern="0" dirty="0">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4295801" y="3813686"/>
            <a:ext cx="7776296" cy="1757474"/>
            <a:chOff x="1965349" y="1517821"/>
            <a:chExt cx="7617579" cy="1192166"/>
          </a:xfrm>
        </p:grpSpPr>
        <p:pic>
          <p:nvPicPr>
            <p:cNvPr id="82" name="图片 81"/>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18905"/>
            <a:stretch>
              <a:fillRect/>
            </a:stretch>
          </p:blipFill>
          <p:spPr>
            <a:xfrm>
              <a:off x="2711624" y="1517821"/>
              <a:ext cx="5904656" cy="925826"/>
            </a:xfrm>
            <a:prstGeom prst="rect">
              <a:avLst/>
            </a:prstGeom>
          </p:spPr>
        </p:pic>
        <p:sp>
          <p:nvSpPr>
            <p:cNvPr id="83" name="TextBox 22"/>
            <p:cNvSpPr txBox="1"/>
            <p:nvPr/>
          </p:nvSpPr>
          <p:spPr>
            <a:xfrm>
              <a:off x="1965349" y="1558918"/>
              <a:ext cx="792088" cy="830997"/>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anose="020B0503020202020204" pitchFamily="34" charset="0"/>
                  <a:ea typeface="微软雅黑" panose="020B0503020204020204" pitchFamily="34" charset="-122"/>
                  <a:cs typeface="Calibri" panose="020F050202020403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smtClean="0">
                  <a:ln>
                    <a:noFill/>
                  </a:ln>
                  <a:solidFill>
                    <a:schemeClr val="accent5">
                      <a:lumMod val="50000"/>
                    </a:schemeClr>
                  </a:solidFill>
                  <a:uLnTx/>
                  <a:uFillTx/>
                  <a:latin typeface="Times New Roman" panose="02020603050405020304" pitchFamily="18" charset="0"/>
                  <a:cs typeface="Times New Roman" panose="02020603050405020304" pitchFamily="18" charset="0"/>
                </a:rPr>
                <a:t>4</a:t>
              </a:r>
              <a:r>
                <a:rPr lang="en-US" altLang="zh-CN" sz="4800" kern="0" dirty="0" smtClean="0">
                  <a:solidFill>
                    <a:schemeClr val="accent5">
                      <a:lumMod val="50000"/>
                    </a:schemeClr>
                  </a:solidFill>
                  <a:latin typeface="Times New Roman" panose="02020603050405020304" pitchFamily="18" charset="0"/>
                  <a:cs typeface="Times New Roman" panose="02020603050405020304" pitchFamily="18" charset="0"/>
                </a:rPr>
                <a:t>.</a:t>
              </a:r>
              <a:endParaRPr kumimoji="0" lang="zh-CN" altLang="en-US" sz="4800" b="1" i="0" u="none" strike="noStrike" kern="0" cap="none" spc="0" normalizeH="0" baseline="0" noProof="0" dirty="0">
                <a:ln>
                  <a:noFill/>
                </a:ln>
                <a:solidFill>
                  <a:schemeClr val="accent5">
                    <a:lumMod val="50000"/>
                  </a:schemeClr>
                </a:solidFill>
                <a:uLnTx/>
                <a:uFillTx/>
                <a:latin typeface="Times New Roman" panose="02020603050405020304" pitchFamily="18" charset="0"/>
                <a:cs typeface="Times New Roman" panose="02020603050405020304" pitchFamily="18" charset="0"/>
              </a:endParaRPr>
            </a:p>
          </p:txBody>
        </p:sp>
        <p:sp>
          <p:nvSpPr>
            <p:cNvPr id="84" name="TextBox 30"/>
            <p:cNvSpPr txBox="1"/>
            <p:nvPr/>
          </p:nvSpPr>
          <p:spPr>
            <a:xfrm>
              <a:off x="2783632" y="1947335"/>
              <a:ext cx="6026527" cy="461665"/>
            </a:xfrm>
            <a:prstGeom prst="rect">
              <a:avLst/>
            </a:prstGeom>
            <a:noFill/>
          </p:spPr>
          <p:txBody>
            <a:bodyPr wrap="square" rtlCol="0">
              <a:spAutoFit/>
            </a:bodyPr>
            <a:lstStyle/>
            <a:p>
              <a:pPr marL="0" indent="0" algn="just">
                <a:buNone/>
              </a:pPr>
              <a:r>
                <a:rPr lang="zh-CN" altLang="en-US" sz="2400" dirty="0">
                  <a:solidFill>
                    <a:schemeClr val="bg1"/>
                  </a:solidFill>
                  <a:latin typeface="微软雅黑" panose="020B0503020204020204" pitchFamily="34" charset="-122"/>
                  <a:ea typeface="微软雅黑" panose="020B0503020204020204" pitchFamily="34" charset="-122"/>
                </a:rPr>
                <a:t>受到主流媒体的关注体</a:t>
              </a:r>
            </a:p>
          </p:txBody>
        </p:sp>
        <p:sp>
          <p:nvSpPr>
            <p:cNvPr id="85" name="矩形 84"/>
            <p:cNvSpPr/>
            <p:nvPr/>
          </p:nvSpPr>
          <p:spPr>
            <a:xfrm>
              <a:off x="2757437" y="2396821"/>
              <a:ext cx="6825491" cy="313166"/>
            </a:xfrm>
            <a:prstGeom prst="rect">
              <a:avLst/>
            </a:prstGeom>
            <a:ln>
              <a:solidFill>
                <a:srgbClr val="7396AA"/>
              </a:solidFill>
              <a:prstDash val="solid"/>
            </a:ln>
          </p:spPr>
          <p:txBody>
            <a:bodyPr wrap="square">
              <a:spAutoFit/>
            </a:bodyPr>
            <a:lstStyle/>
            <a:p>
              <a:pPr algn="just" eaLnBrk="1" fontAlgn="auto" hangingPunct="1">
                <a:spcBef>
                  <a:spcPts val="0"/>
                </a:spcBef>
                <a:spcAft>
                  <a:spcPts val="0"/>
                </a:spcAft>
              </a:pPr>
              <a:r>
                <a:rPr lang="zh-CN" altLang="en-US" sz="2400" b="0" dirty="0">
                  <a:latin typeface="微软雅黑" panose="020B0503020204020204" pitchFamily="34" charset="-122"/>
                  <a:ea typeface="微软雅黑" panose="020B0503020204020204" pitchFamily="34" charset="-122"/>
                </a:rPr>
                <a:t>中青报、中国科学报、教育网等主流网站</a:t>
              </a:r>
              <a:endParaRPr lang="zh-CN" altLang="en-US" sz="2400" b="0" kern="0" dirty="0">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5447928" y="5340328"/>
            <a:ext cx="6988826" cy="1349666"/>
            <a:chOff x="1965349" y="1558917"/>
            <a:chExt cx="6844810" cy="884729"/>
          </a:xfrm>
        </p:grpSpPr>
        <p:pic>
          <p:nvPicPr>
            <p:cNvPr id="87" name="图片 86"/>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18905"/>
            <a:stretch>
              <a:fillRect/>
            </a:stretch>
          </p:blipFill>
          <p:spPr>
            <a:xfrm>
              <a:off x="2711624" y="1558917"/>
              <a:ext cx="5904656" cy="884729"/>
            </a:xfrm>
            <a:prstGeom prst="rect">
              <a:avLst/>
            </a:prstGeom>
          </p:spPr>
        </p:pic>
        <p:sp>
          <p:nvSpPr>
            <p:cNvPr id="88" name="TextBox 22"/>
            <p:cNvSpPr txBox="1"/>
            <p:nvPr/>
          </p:nvSpPr>
          <p:spPr>
            <a:xfrm>
              <a:off x="1965349" y="1558918"/>
              <a:ext cx="792088" cy="830997"/>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anose="020B0503020202020204" pitchFamily="34" charset="0"/>
                  <a:ea typeface="微软雅黑" panose="020B0503020204020204" pitchFamily="34" charset="-122"/>
                  <a:cs typeface="Calibri" panose="020F050202020403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800" b="1" i="0" u="none" strike="noStrike" kern="0" cap="none" spc="0" normalizeH="0" baseline="0" noProof="0" dirty="0" smtClean="0">
                  <a:ln>
                    <a:noFill/>
                  </a:ln>
                  <a:solidFill>
                    <a:schemeClr val="accent5">
                      <a:lumMod val="50000"/>
                    </a:schemeClr>
                  </a:solidFill>
                  <a:uLnTx/>
                  <a:uFillTx/>
                  <a:latin typeface="Times New Roman" panose="02020603050405020304" pitchFamily="18" charset="0"/>
                  <a:cs typeface="Times New Roman" panose="02020603050405020304" pitchFamily="18" charset="0"/>
                </a:rPr>
                <a:t>5</a:t>
              </a:r>
              <a:r>
                <a:rPr lang="en-US" altLang="zh-CN" sz="4800" kern="0" dirty="0" smtClean="0">
                  <a:solidFill>
                    <a:schemeClr val="accent5">
                      <a:lumMod val="50000"/>
                    </a:schemeClr>
                  </a:solidFill>
                  <a:latin typeface="Times New Roman" panose="02020603050405020304" pitchFamily="18" charset="0"/>
                  <a:cs typeface="Times New Roman" panose="02020603050405020304" pitchFamily="18" charset="0"/>
                </a:rPr>
                <a:t>.</a:t>
              </a:r>
              <a:endParaRPr kumimoji="0" lang="zh-CN" altLang="en-US" sz="4800" b="1" i="0" u="none" strike="noStrike" kern="0" cap="none" spc="0" normalizeH="0" baseline="0" noProof="0" dirty="0">
                <a:ln>
                  <a:noFill/>
                </a:ln>
                <a:solidFill>
                  <a:schemeClr val="accent5">
                    <a:lumMod val="50000"/>
                  </a:schemeClr>
                </a:solidFill>
                <a:uLnTx/>
                <a:uFillTx/>
                <a:latin typeface="Times New Roman" panose="02020603050405020304" pitchFamily="18" charset="0"/>
                <a:cs typeface="Times New Roman" panose="02020603050405020304" pitchFamily="18" charset="0"/>
              </a:endParaRPr>
            </a:p>
          </p:txBody>
        </p:sp>
        <p:sp>
          <p:nvSpPr>
            <p:cNvPr id="89" name="TextBox 30"/>
            <p:cNvSpPr txBox="1"/>
            <p:nvPr/>
          </p:nvSpPr>
          <p:spPr>
            <a:xfrm>
              <a:off x="2783632" y="1909890"/>
              <a:ext cx="6026527" cy="461665"/>
            </a:xfrm>
            <a:prstGeom prst="rect">
              <a:avLst/>
            </a:prstGeom>
            <a:noFill/>
          </p:spPr>
          <p:txBody>
            <a:bodyPr wrap="square" rtlCol="0">
              <a:spAutoFit/>
            </a:bodyPr>
            <a:lstStyle/>
            <a:p>
              <a:pPr marL="0" indent="0" algn="just">
                <a:buNone/>
              </a:pPr>
              <a:r>
                <a:rPr lang="zh-CN" altLang="en-US" sz="2400" dirty="0">
                  <a:solidFill>
                    <a:schemeClr val="bg1"/>
                  </a:solidFill>
                  <a:latin typeface="微软雅黑" panose="020B0503020204020204" pitchFamily="34" charset="-122"/>
                  <a:ea typeface="微软雅黑" panose="020B0503020204020204" pitchFamily="34" charset="-122"/>
                </a:rPr>
                <a:t>各大学高度关注重视</a:t>
              </a:r>
            </a:p>
          </p:txBody>
        </p:sp>
      </p:grpSp>
      <p:sp>
        <p:nvSpPr>
          <p:cNvPr id="34" name="MH_Entry_2">
            <a:hlinkClick r:id="rId8" action="ppaction://hlinksldjump"/>
          </p:cNvPr>
          <p:cNvSpPr/>
          <p:nvPr>
            <p:custDataLst>
              <p:tags r:id="rId2"/>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大学国际化评价研究及影响</a:t>
            </a:r>
          </a:p>
        </p:txBody>
      </p:sp>
      <p:sp>
        <p:nvSpPr>
          <p:cNvPr id="35" name="MH_Number_2">
            <a:hlinkClick r:id="rId8" action="ppaction://hlinksldjump"/>
          </p:cNvPr>
          <p:cNvSpPr/>
          <p:nvPr>
            <p:custDataLst>
              <p:tags r:id="rId3"/>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2</a:t>
            </a:r>
            <a:endParaRPr lang="zh-CN" altLang="en-US" kern="0" dirty="0">
              <a:solidFill>
                <a:srgbClr val="FFFFFF"/>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flipH="1">
            <a:off x="1114334" y="747668"/>
            <a:ext cx="11105" cy="5810670"/>
          </a:xfrm>
          <a:prstGeom prst="line">
            <a:avLst/>
          </a:prstGeom>
          <a:noFill/>
          <a:ln w="28575" cap="flat" cmpd="sng" algn="ctr">
            <a:solidFill>
              <a:sysClr val="window" lastClr="FFFFFF">
                <a:lumMod val="50000"/>
              </a:sysClr>
            </a:solidFill>
            <a:prstDash val="sysDash"/>
          </a:ln>
          <a:effectLst/>
        </p:spPr>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wipe(left)">
                                      <p:cBhvr>
                                        <p:cTn id="15" dur="500"/>
                                        <p:tgtEl>
                                          <p:spTgt spid="7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left)">
                                      <p:cBhvr>
                                        <p:cTn id="19" dur="500"/>
                                        <p:tgtEl>
                                          <p:spTgt spid="8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wipe(left)">
                                      <p:cBhvr>
                                        <p:cTn id="2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8" name="矩形 27"/>
          <p:cNvSpPr/>
          <p:nvPr/>
        </p:nvSpPr>
        <p:spPr>
          <a:xfrm>
            <a:off x="7739" y="740278"/>
            <a:ext cx="864096" cy="5818060"/>
          </a:xfrm>
          <a:prstGeom prst="rect">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9" name="MH_Entry_1"/>
          <p:cNvSpPr>
            <a:spLocks noChangeArrowheads="1"/>
          </p:cNvSpPr>
          <p:nvPr>
            <p:custDataLst>
              <p:tags r:id="rId1"/>
            </p:custDataLst>
          </p:nvPr>
        </p:nvSpPr>
        <p:spPr bwMode="auto">
          <a:xfrm>
            <a:off x="207880" y="1330853"/>
            <a:ext cx="543480" cy="365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36000" anchor="ctr" anchorCtr="0">
            <a:normAutofit/>
          </a:bodyPr>
          <a:lstStyle/>
          <a:p>
            <a:pPr marL="342900" indent="-342900" eaLnBrk="1" hangingPunct="1">
              <a:lnSpc>
                <a:spcPct val="120000"/>
              </a:lnSpc>
              <a:buFont typeface="Wingdings" panose="05000000000000000000" pitchFamily="2" charset="2"/>
              <a:buChar char="u"/>
            </a:pPr>
            <a:r>
              <a:rPr lang="zh-CN" altLang="en-US" sz="2400" b="0" spc="300" dirty="0">
                <a:solidFill>
                  <a:schemeClr val="bg1"/>
                </a:solidFill>
                <a:latin typeface="微软雅黑" panose="020B0503020204020204" pitchFamily="34" charset="-122"/>
                <a:ea typeface="微软雅黑" panose="020B0503020204020204" pitchFamily="34" charset="-122"/>
              </a:rPr>
              <a:t>接受委托，提供服务</a:t>
            </a:r>
          </a:p>
        </p:txBody>
      </p:sp>
      <p:sp>
        <p:nvSpPr>
          <p:cNvPr id="34" name="内容占位符 2"/>
          <p:cNvSpPr txBox="1"/>
          <p:nvPr/>
        </p:nvSpPr>
        <p:spPr>
          <a:xfrm>
            <a:off x="1295004" y="1052736"/>
            <a:ext cx="10705652" cy="452596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n-US" altLang="zh-CN" sz="2800" dirty="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因为大学国际化评价研究，我们不仅得到了研究指导、数据支持，更获得委托课题多项，使研究更加深入，提供研究服务         （获得经费</a:t>
            </a:r>
            <a:r>
              <a:rPr lang="en-US" altLang="zh-CN" sz="2400" b="1" dirty="0" smtClean="0">
                <a:latin typeface="微软雅黑" panose="020B0503020204020204" pitchFamily="34" charset="-122"/>
                <a:ea typeface="微软雅黑" panose="020B0503020204020204" pitchFamily="34" charset="-122"/>
              </a:rPr>
              <a:t>200</a:t>
            </a:r>
            <a:r>
              <a:rPr lang="zh-CN" altLang="en-US" sz="2400" b="1" dirty="0" smtClean="0">
                <a:latin typeface="微软雅黑" panose="020B0503020204020204" pitchFamily="34" charset="-122"/>
                <a:ea typeface="微软雅黑" panose="020B0503020204020204" pitchFamily="34" charset="-122"/>
              </a:rPr>
              <a:t>余万）</a:t>
            </a:r>
            <a:endParaRPr lang="en-US" altLang="zh-CN" sz="2400" b="1" dirty="0" smtClean="0">
              <a:latin typeface="微软雅黑" panose="020B0503020204020204" pitchFamily="34" charset="-122"/>
              <a:ea typeface="微软雅黑" panose="020B0503020204020204" pitchFamily="34" charset="-122"/>
            </a:endParaRPr>
          </a:p>
          <a:p>
            <a:pPr marL="800100" lvl="2" indent="0" algn="just">
              <a:lnSpc>
                <a:spcPct val="150000"/>
              </a:lnSpc>
              <a:buFont typeface="Arial" panose="020B0604020202020204" pitchFamily="34" charset="0"/>
              <a:buNone/>
            </a:pPr>
            <a:r>
              <a:rPr lang="en-US" altLang="zh-CN" b="0" dirty="0" smtClean="0">
                <a:latin typeface="微软雅黑" panose="020B0503020204020204" pitchFamily="34" charset="-122"/>
                <a:ea typeface="微软雅黑" panose="020B0503020204020204" pitchFamily="34" charset="-122"/>
              </a:rPr>
              <a:t>1.</a:t>
            </a:r>
            <a:r>
              <a:rPr lang="zh-CN" altLang="en-US" b="0" dirty="0" smtClean="0">
                <a:latin typeface="微软雅黑" panose="020B0503020204020204" pitchFamily="34" charset="-122"/>
                <a:ea typeface="微软雅黑" panose="020B0503020204020204" pitchFamily="34" charset="-122"/>
              </a:rPr>
              <a:t>国家外国专家局   </a:t>
            </a:r>
            <a:r>
              <a:rPr lang="en-US" altLang="zh-CN" b="0" dirty="0" smtClean="0">
                <a:latin typeface="微软雅黑" panose="020B0503020204020204" pitchFamily="34" charset="-122"/>
                <a:ea typeface="微软雅黑" panose="020B0503020204020204" pitchFamily="34" charset="-122"/>
              </a:rPr>
              <a:t>2</a:t>
            </a:r>
            <a:r>
              <a:rPr lang="zh-CN" altLang="en-US" b="0" dirty="0" smtClean="0">
                <a:latin typeface="微软雅黑" panose="020B0503020204020204" pitchFamily="34" charset="-122"/>
                <a:ea typeface="微软雅黑" panose="020B0503020204020204" pitchFamily="34" charset="-122"/>
              </a:rPr>
              <a:t>项</a:t>
            </a:r>
            <a:endParaRPr lang="en-US" altLang="zh-CN" b="0" dirty="0" smtClean="0">
              <a:latin typeface="微软雅黑" panose="020B0503020204020204" pitchFamily="34" charset="-122"/>
              <a:ea typeface="微软雅黑" panose="020B0503020204020204" pitchFamily="34" charset="-122"/>
            </a:endParaRPr>
          </a:p>
          <a:p>
            <a:pPr marL="800100" lvl="2" indent="0" algn="just">
              <a:lnSpc>
                <a:spcPct val="150000"/>
              </a:lnSpc>
              <a:buFont typeface="Arial" panose="020B0604020202020204" pitchFamily="34" charset="0"/>
              <a:buNone/>
            </a:pPr>
            <a:r>
              <a:rPr lang="en-US" altLang="zh-CN" b="0" dirty="0" smtClean="0">
                <a:latin typeface="微软雅黑" panose="020B0503020204020204" pitchFamily="34" charset="-122"/>
                <a:ea typeface="微软雅黑" panose="020B0503020204020204" pitchFamily="34" charset="-122"/>
              </a:rPr>
              <a:t>2.</a:t>
            </a:r>
            <a:r>
              <a:rPr lang="zh-CN" altLang="en-US" b="0" dirty="0" smtClean="0">
                <a:latin typeface="微软雅黑" panose="020B0503020204020204" pitchFamily="34" charset="-122"/>
                <a:ea typeface="微软雅黑" panose="020B0503020204020204" pitchFamily="34" charset="-122"/>
              </a:rPr>
              <a:t>中国科协              </a:t>
            </a:r>
            <a:r>
              <a:rPr lang="en-US" altLang="zh-CN" b="0" dirty="0">
                <a:latin typeface="微软雅黑" panose="020B0503020204020204" pitchFamily="34" charset="-122"/>
                <a:ea typeface="微软雅黑" panose="020B0503020204020204" pitchFamily="34" charset="-122"/>
              </a:rPr>
              <a:t>6</a:t>
            </a:r>
            <a:r>
              <a:rPr lang="zh-CN" altLang="en-US" b="0" dirty="0" smtClean="0">
                <a:latin typeface="微软雅黑" panose="020B0503020204020204" pitchFamily="34" charset="-122"/>
                <a:ea typeface="微软雅黑" panose="020B0503020204020204" pitchFamily="34" charset="-122"/>
              </a:rPr>
              <a:t>项</a:t>
            </a:r>
            <a:endParaRPr lang="en-US" altLang="zh-CN" b="0" dirty="0" smtClean="0">
              <a:latin typeface="微软雅黑" panose="020B0503020204020204" pitchFamily="34" charset="-122"/>
              <a:ea typeface="微软雅黑" panose="020B0503020204020204" pitchFamily="34" charset="-122"/>
            </a:endParaRPr>
          </a:p>
          <a:p>
            <a:pPr marL="800100" lvl="2" indent="0" algn="just">
              <a:lnSpc>
                <a:spcPct val="150000"/>
              </a:lnSpc>
              <a:buFont typeface="Arial" panose="020B0604020202020204" pitchFamily="34" charset="0"/>
              <a:buNone/>
            </a:pPr>
            <a:r>
              <a:rPr lang="en-US" altLang="zh-CN" b="0" dirty="0" smtClean="0">
                <a:latin typeface="微软雅黑" panose="020B0503020204020204" pitchFamily="34" charset="-122"/>
                <a:ea typeface="微软雅黑" panose="020B0503020204020204" pitchFamily="34" charset="-122"/>
              </a:rPr>
              <a:t>3.</a:t>
            </a:r>
            <a:r>
              <a:rPr lang="zh-CN" altLang="en-US" b="0" dirty="0" smtClean="0">
                <a:latin typeface="微软雅黑" panose="020B0503020204020204" pitchFamily="34" charset="-122"/>
                <a:ea typeface="微软雅黑" panose="020B0503020204020204" pitchFamily="34" charset="-122"/>
              </a:rPr>
              <a:t>国家外国专家局特色项目一项   支持</a:t>
            </a:r>
            <a:r>
              <a:rPr lang="en-US" altLang="zh-CN" b="0" dirty="0" smtClean="0">
                <a:latin typeface="微软雅黑" panose="020B0503020204020204" pitchFamily="34" charset="-122"/>
                <a:ea typeface="微软雅黑" panose="020B0503020204020204" pitchFamily="34" charset="-122"/>
              </a:rPr>
              <a:t>3</a:t>
            </a:r>
            <a:r>
              <a:rPr lang="zh-CN" altLang="en-US" b="0" dirty="0" smtClean="0">
                <a:latin typeface="微软雅黑" panose="020B0503020204020204" pitchFamily="34" charset="-122"/>
                <a:ea typeface="微软雅黑" panose="020B0503020204020204" pitchFamily="34" charset="-122"/>
              </a:rPr>
              <a:t>年</a:t>
            </a:r>
            <a:endParaRPr lang="en-US" altLang="zh-CN" b="0" dirty="0" smtClean="0">
              <a:latin typeface="微软雅黑" panose="020B0503020204020204" pitchFamily="34" charset="-122"/>
              <a:ea typeface="微软雅黑" panose="020B0503020204020204" pitchFamily="34" charset="-122"/>
            </a:endParaRPr>
          </a:p>
          <a:p>
            <a:pPr marL="800100" lvl="2" indent="0" algn="just">
              <a:lnSpc>
                <a:spcPct val="150000"/>
              </a:lnSpc>
              <a:buFont typeface="Arial" panose="020B0604020202020204" pitchFamily="34" charset="0"/>
              <a:buNone/>
            </a:pPr>
            <a:r>
              <a:rPr lang="en-US" altLang="zh-CN" b="0" dirty="0" smtClean="0">
                <a:latin typeface="微软雅黑" panose="020B0503020204020204" pitchFamily="34" charset="-122"/>
                <a:ea typeface="微软雅黑" panose="020B0503020204020204" pitchFamily="34" charset="-122"/>
              </a:rPr>
              <a:t>4.</a:t>
            </a:r>
            <a:r>
              <a:rPr lang="zh-CN" altLang="en-US" b="0" dirty="0" smtClean="0">
                <a:latin typeface="微软雅黑" panose="020B0503020204020204" pitchFamily="34" charset="-122"/>
                <a:ea typeface="微软雅黑" panose="020B0503020204020204" pitchFamily="34" charset="-122"/>
              </a:rPr>
              <a:t>成都市教育局       </a:t>
            </a:r>
            <a:r>
              <a:rPr lang="en-US" altLang="zh-CN" b="0" dirty="0" smtClean="0">
                <a:latin typeface="微软雅黑" panose="020B0503020204020204" pitchFamily="34" charset="-122"/>
                <a:ea typeface="微软雅黑" panose="020B0503020204020204" pitchFamily="34" charset="-122"/>
              </a:rPr>
              <a:t>2</a:t>
            </a:r>
            <a:r>
              <a:rPr lang="zh-CN" altLang="en-US" b="0" dirty="0" smtClean="0">
                <a:latin typeface="微软雅黑" panose="020B0503020204020204" pitchFamily="34" charset="-122"/>
                <a:ea typeface="微软雅黑" panose="020B0503020204020204" pitchFamily="34" charset="-122"/>
              </a:rPr>
              <a:t>项</a:t>
            </a:r>
            <a:endParaRPr lang="en-US" altLang="zh-CN" b="0" dirty="0" smtClean="0">
              <a:latin typeface="微软雅黑" panose="020B0503020204020204" pitchFamily="34" charset="-122"/>
              <a:ea typeface="微软雅黑" panose="020B0503020204020204" pitchFamily="34" charset="-122"/>
            </a:endParaRPr>
          </a:p>
        </p:txBody>
      </p:sp>
      <p:pic>
        <p:nvPicPr>
          <p:cNvPr id="35" name="图片 34"/>
          <p:cNvPicPr>
            <a:picLocks noChangeAspect="1"/>
          </p:cNvPicPr>
          <p:nvPr/>
        </p:nvPicPr>
        <p:blipFill>
          <a:blip r:embed="rId6" cstate="print"/>
          <a:stretch>
            <a:fillRect/>
          </a:stretch>
        </p:blipFill>
        <p:spPr>
          <a:xfrm>
            <a:off x="10229227" y="6108848"/>
            <a:ext cx="1772992" cy="599321"/>
          </a:xfrm>
          <a:prstGeom prst="rect">
            <a:avLst/>
          </a:prstGeom>
        </p:spPr>
      </p:pic>
      <p:cxnSp>
        <p:nvCxnSpPr>
          <p:cNvPr id="36" name="直接连接符 35"/>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37" name="矩形 36"/>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9" name="矩形 38"/>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5" name="MH_Entry_2">
            <a:hlinkClick r:id="rId7" action="ppaction://hlinksldjump"/>
          </p:cNvPr>
          <p:cNvSpPr/>
          <p:nvPr>
            <p:custDataLst>
              <p:tags r:id="rId2"/>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大学国际化评价</a:t>
            </a:r>
            <a:r>
              <a:rPr lang="zh-CN" altLang="en-US" kern="0" dirty="0" smtClean="0">
                <a:solidFill>
                  <a:srgbClr val="FFFFFF"/>
                </a:solidFill>
                <a:latin typeface="微软雅黑" panose="020B0503020204020204" pitchFamily="34" charset="-122"/>
                <a:ea typeface="微软雅黑" panose="020B0503020204020204" pitchFamily="34" charset="-122"/>
              </a:rPr>
              <a:t>研究影响</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6" name="MH_Number_2">
            <a:hlinkClick r:id="rId7" action="ppaction://hlinksldjump"/>
          </p:cNvPr>
          <p:cNvSpPr/>
          <p:nvPr>
            <p:custDataLst>
              <p:tags r:id="rId3"/>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2</a:t>
            </a:r>
            <a:endParaRPr lang="zh-CN" altLang="en-US" kern="0" dirty="0">
              <a:solidFill>
                <a:srgbClr val="FFFFFF"/>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H="1">
            <a:off x="1114334" y="747668"/>
            <a:ext cx="11105" cy="5810670"/>
          </a:xfrm>
          <a:prstGeom prst="line">
            <a:avLst/>
          </a:prstGeom>
          <a:noFill/>
          <a:ln w="28575" cap="flat" cmpd="sng" algn="ctr">
            <a:solidFill>
              <a:sysClr val="window" lastClr="FFFFFF">
                <a:lumMod val="50000"/>
              </a:sysClr>
            </a:solidFill>
            <a:prstDash val="sysDash"/>
          </a:ln>
          <a:effectLst/>
        </p:spPr>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8" name="矩形 27"/>
          <p:cNvSpPr/>
          <p:nvPr/>
        </p:nvSpPr>
        <p:spPr>
          <a:xfrm>
            <a:off x="7739" y="740278"/>
            <a:ext cx="864096" cy="5818060"/>
          </a:xfrm>
          <a:prstGeom prst="rect">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9" name="MH_Entry_1"/>
          <p:cNvSpPr>
            <a:spLocks noChangeArrowheads="1"/>
          </p:cNvSpPr>
          <p:nvPr>
            <p:custDataLst>
              <p:tags r:id="rId1"/>
            </p:custDataLst>
          </p:nvPr>
        </p:nvSpPr>
        <p:spPr bwMode="auto">
          <a:xfrm>
            <a:off x="207880" y="1052736"/>
            <a:ext cx="543480" cy="520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36000" anchor="ctr" anchorCtr="0">
            <a:normAutofit fontScale="85000" lnSpcReduction="10000"/>
          </a:bodyPr>
          <a:lstStyle/>
          <a:p>
            <a:pPr marL="342900" indent="-342900" eaLnBrk="1" hangingPunct="1">
              <a:lnSpc>
                <a:spcPct val="120000"/>
              </a:lnSpc>
              <a:buFont typeface="Wingdings" panose="05000000000000000000" pitchFamily="2" charset="2"/>
              <a:buChar char="u"/>
            </a:pPr>
            <a:r>
              <a:rPr lang="zh-CN" altLang="en-US" sz="2400" b="0" spc="300" dirty="0">
                <a:solidFill>
                  <a:schemeClr val="bg1"/>
                </a:solidFill>
                <a:latin typeface="微软雅黑" panose="020B0503020204020204" pitchFamily="34" charset="-122"/>
                <a:ea typeface="微软雅黑" panose="020B0503020204020204" pitchFamily="34" charset="-122"/>
              </a:rPr>
              <a:t>学校成立了“国际学术组织</a:t>
            </a:r>
            <a:r>
              <a:rPr lang="zh-CN" altLang="en-US" sz="2400" b="0" spc="300" dirty="0" smtClean="0">
                <a:solidFill>
                  <a:schemeClr val="bg1"/>
                </a:solidFill>
                <a:latin typeface="微软雅黑" panose="020B0503020204020204" pitchFamily="34" charset="-122"/>
                <a:ea typeface="微软雅黑" panose="020B0503020204020204" pitchFamily="34" charset="-122"/>
              </a:rPr>
              <a:t>研究中心</a:t>
            </a:r>
            <a:endParaRPr lang="zh-CN" altLang="en-US" sz="2400" b="0" spc="300" dirty="0">
              <a:solidFill>
                <a:schemeClr val="bg1"/>
              </a:solidFill>
              <a:latin typeface="微软雅黑" panose="020B0503020204020204" pitchFamily="34" charset="-122"/>
              <a:ea typeface="微软雅黑" panose="020B0503020204020204" pitchFamily="34" charset="-122"/>
            </a:endParaRPr>
          </a:p>
        </p:txBody>
      </p:sp>
      <p:pic>
        <p:nvPicPr>
          <p:cNvPr id="35" name="图片 34"/>
          <p:cNvPicPr>
            <a:picLocks noChangeAspect="1"/>
          </p:cNvPicPr>
          <p:nvPr/>
        </p:nvPicPr>
        <p:blipFill>
          <a:blip r:embed="rId6" cstate="print"/>
          <a:stretch>
            <a:fillRect/>
          </a:stretch>
        </p:blipFill>
        <p:spPr>
          <a:xfrm>
            <a:off x="10229227" y="6108848"/>
            <a:ext cx="1772992" cy="599321"/>
          </a:xfrm>
          <a:prstGeom prst="rect">
            <a:avLst/>
          </a:prstGeom>
        </p:spPr>
      </p:pic>
      <p:cxnSp>
        <p:nvCxnSpPr>
          <p:cNvPr id="36" name="直接连接符 35"/>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37" name="矩形 36"/>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9" name="矩形 38"/>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5" name="内容占位符 2"/>
          <p:cNvSpPr txBox="1"/>
          <p:nvPr/>
        </p:nvSpPr>
        <p:spPr>
          <a:xfrm>
            <a:off x="2028923" y="1988840"/>
            <a:ext cx="9086800" cy="1972815"/>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n-US" altLang="zh-CN" sz="2400"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评价研究效果的取得，得益于专家们的有效指导，得益于评价设计的合理。</a:t>
            </a:r>
            <a:endParaRPr lang="zh-CN" altLang="en-US" b="1" dirty="0">
              <a:latin typeface="微软雅黑" panose="020B0503020204020204" pitchFamily="34" charset="-122"/>
              <a:ea typeface="微软雅黑" panose="020B0503020204020204" pitchFamily="34" charset="-122"/>
            </a:endParaRPr>
          </a:p>
        </p:txBody>
      </p:sp>
      <p:sp>
        <p:nvSpPr>
          <p:cNvPr id="16" name="MH_Entry_2">
            <a:hlinkClick r:id="rId7" action="ppaction://hlinksldjump"/>
          </p:cNvPr>
          <p:cNvSpPr/>
          <p:nvPr>
            <p:custDataLst>
              <p:tags r:id="rId2"/>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大学国际化评价</a:t>
            </a:r>
            <a:r>
              <a:rPr lang="zh-CN" altLang="en-US" kern="0" dirty="0" smtClean="0">
                <a:solidFill>
                  <a:srgbClr val="FFFFFF"/>
                </a:solidFill>
                <a:latin typeface="微软雅黑" panose="020B0503020204020204" pitchFamily="34" charset="-122"/>
                <a:ea typeface="微软雅黑" panose="020B0503020204020204" pitchFamily="34" charset="-122"/>
              </a:rPr>
              <a:t>研究影响</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7" name="MH_Number_2">
            <a:hlinkClick r:id="rId7" action="ppaction://hlinksldjump"/>
          </p:cNvPr>
          <p:cNvSpPr/>
          <p:nvPr>
            <p:custDataLst>
              <p:tags r:id="rId3"/>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2</a:t>
            </a:r>
            <a:endParaRPr lang="zh-CN" altLang="en-US" kern="0" dirty="0">
              <a:solidFill>
                <a:srgbClr val="FFFFFF"/>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H="1">
            <a:off x="1114334" y="747668"/>
            <a:ext cx="11105" cy="5810670"/>
          </a:xfrm>
          <a:prstGeom prst="line">
            <a:avLst/>
          </a:prstGeom>
          <a:noFill/>
          <a:ln w="28575" cap="flat" cmpd="sng" algn="ctr">
            <a:solidFill>
              <a:sysClr val="window" lastClr="FFFFFF">
                <a:lumMod val="50000"/>
              </a:sysClr>
            </a:solidFill>
            <a:prstDash val="sysDash"/>
          </a:ln>
          <a:effectLst/>
        </p:spPr>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2"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1" name="MH_Entry_2">
            <a:hlinkClick r:id="rId13"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大学</a:t>
            </a:r>
            <a:r>
              <a:rPr lang="zh-CN" altLang="en-US" kern="0" dirty="0">
                <a:solidFill>
                  <a:srgbClr val="FFFFFF"/>
                </a:solidFill>
                <a:latin typeface="微软雅黑" panose="020B0503020204020204" pitchFamily="34" charset="-122"/>
                <a:ea typeface="微软雅黑" panose="020B0503020204020204" pitchFamily="34" charset="-122"/>
              </a:rPr>
              <a:t>国际化评价设计</a:t>
            </a:r>
          </a:p>
        </p:txBody>
      </p:sp>
      <p:sp>
        <p:nvSpPr>
          <p:cNvPr id="22" name="MH_Number_2">
            <a:hlinkClick r:id="rId13"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3</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30" name="MH_Number_1">
            <a:hlinkClick r:id="rId14" action="ppaction://hlinksldjump"/>
          </p:cNvPr>
          <p:cNvSpPr/>
          <p:nvPr>
            <p:custDataLst>
              <p:tags r:id="rId3"/>
            </p:custDataLst>
          </p:nvPr>
        </p:nvSpPr>
        <p:spPr>
          <a:xfrm>
            <a:off x="2783632" y="1483837"/>
            <a:ext cx="1244909" cy="48920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ctr"/>
          <a:lstStyle/>
          <a:p>
            <a:pPr algn="ctr"/>
            <a:r>
              <a:rPr lang="zh-CN" altLang="en-US" sz="2400" dirty="0" smtClean="0">
                <a:solidFill>
                  <a:srgbClr val="FFFFFF"/>
                </a:solidFill>
                <a:latin typeface="微软雅黑" panose="020B0503020204020204" pitchFamily="34" charset="-122"/>
                <a:ea typeface="微软雅黑" panose="020B0503020204020204" pitchFamily="34" charset="-122"/>
              </a:rPr>
              <a:t>第</a:t>
            </a:r>
            <a:r>
              <a:rPr lang="zh-CN" altLang="en-US" sz="2400" dirty="0">
                <a:solidFill>
                  <a:srgbClr val="FFFFFF"/>
                </a:solidFill>
                <a:latin typeface="微软雅黑" panose="020B0503020204020204" pitchFamily="34" charset="-122"/>
                <a:ea typeface="微软雅黑" panose="020B0503020204020204" pitchFamily="34" charset="-122"/>
              </a:rPr>
              <a:t>一</a:t>
            </a:r>
          </a:p>
        </p:txBody>
      </p:sp>
      <p:sp>
        <p:nvSpPr>
          <p:cNvPr id="32" name="MH_Entry_1">
            <a:hlinkClick r:id="rId14" action="ppaction://hlinksldjump"/>
          </p:cNvPr>
          <p:cNvSpPr/>
          <p:nvPr>
            <p:custDataLst>
              <p:tags r:id="rId4"/>
            </p:custDataLst>
          </p:nvPr>
        </p:nvSpPr>
        <p:spPr>
          <a:xfrm flipH="1">
            <a:off x="3857815" y="1483837"/>
            <a:ext cx="4299165" cy="489206"/>
          </a:xfrm>
          <a:prstGeom prst="homePlate">
            <a:avLst>
              <a:gd name="adj" fmla="val 420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ctr">
            <a:normAutofit/>
          </a:bodyPr>
          <a:lstStyle/>
          <a:p>
            <a:pPr algn="ctr"/>
            <a:r>
              <a:rPr lang="zh-CN" altLang="en-US" sz="2400" smtClean="0">
                <a:solidFill>
                  <a:srgbClr val="FFFFFF"/>
                </a:solidFill>
                <a:latin typeface="微软雅黑" panose="020B0503020204020204" pitchFamily="34" charset="-122"/>
                <a:ea typeface="微软雅黑" panose="020B0503020204020204" pitchFamily="34" charset="-122"/>
              </a:rPr>
              <a:t>评价目的与作用</a:t>
            </a: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34" name="MH_Number_2">
            <a:hlinkClick r:id="rId14" action="ppaction://hlinksldjump"/>
          </p:cNvPr>
          <p:cNvSpPr/>
          <p:nvPr>
            <p:custDataLst>
              <p:tags r:id="rId5"/>
            </p:custDataLst>
          </p:nvPr>
        </p:nvSpPr>
        <p:spPr>
          <a:xfrm>
            <a:off x="2783632" y="2341879"/>
            <a:ext cx="1244909" cy="48920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ctr"/>
          <a:lstStyle/>
          <a:p>
            <a:pPr algn="ctr"/>
            <a:r>
              <a:rPr lang="zh-CN" altLang="en-US" sz="2400" dirty="0" smtClean="0">
                <a:solidFill>
                  <a:srgbClr val="FFFFFF"/>
                </a:solidFill>
                <a:latin typeface="微软雅黑" panose="020B0503020204020204" pitchFamily="34" charset="-122"/>
                <a:ea typeface="微软雅黑" panose="020B0503020204020204" pitchFamily="34" charset="-122"/>
              </a:rPr>
              <a:t>第二</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36" name="MH_Entry_2">
            <a:hlinkClick r:id="rId14" action="ppaction://hlinksldjump"/>
          </p:cNvPr>
          <p:cNvSpPr/>
          <p:nvPr>
            <p:custDataLst>
              <p:tags r:id="rId6"/>
            </p:custDataLst>
          </p:nvPr>
        </p:nvSpPr>
        <p:spPr>
          <a:xfrm flipH="1">
            <a:off x="3857815" y="2341879"/>
            <a:ext cx="4299165" cy="489206"/>
          </a:xfrm>
          <a:prstGeom prst="homePlate">
            <a:avLst>
              <a:gd name="adj" fmla="val 420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ctr">
            <a:normAutofit/>
          </a:bodyPr>
          <a:lstStyle/>
          <a:p>
            <a:pPr algn="ctr"/>
            <a:r>
              <a:rPr lang="zh-CN" altLang="en-US" sz="2400" smtClean="0">
                <a:solidFill>
                  <a:srgbClr val="FFFFFF"/>
                </a:solidFill>
                <a:latin typeface="微软雅黑" panose="020B0503020204020204" pitchFamily="34" charset="-122"/>
                <a:ea typeface="微软雅黑" panose="020B0503020204020204" pitchFamily="34" charset="-122"/>
              </a:rPr>
              <a:t>评价理论依据</a:t>
            </a: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37" name="MH_Number_3">
            <a:hlinkClick r:id="rId15" action="ppaction://hlinksldjump"/>
          </p:cNvPr>
          <p:cNvSpPr/>
          <p:nvPr>
            <p:custDataLst>
              <p:tags r:id="rId7"/>
            </p:custDataLst>
          </p:nvPr>
        </p:nvSpPr>
        <p:spPr>
          <a:xfrm>
            <a:off x="2783632" y="3199922"/>
            <a:ext cx="1244909" cy="48920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ctr"/>
          <a:lstStyle/>
          <a:p>
            <a:pPr algn="ctr"/>
            <a:r>
              <a:rPr lang="zh-CN" altLang="en-US" sz="2400" dirty="0" smtClean="0">
                <a:solidFill>
                  <a:srgbClr val="FFFFFF"/>
                </a:solidFill>
                <a:latin typeface="微软雅黑" panose="020B0503020204020204" pitchFamily="34" charset="-122"/>
                <a:ea typeface="微软雅黑" panose="020B0503020204020204" pitchFamily="34" charset="-122"/>
              </a:rPr>
              <a:t>第三</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38" name="MH_Entry_3">
            <a:hlinkClick r:id="rId15" action="ppaction://hlinksldjump"/>
          </p:cNvPr>
          <p:cNvSpPr/>
          <p:nvPr>
            <p:custDataLst>
              <p:tags r:id="rId8"/>
            </p:custDataLst>
          </p:nvPr>
        </p:nvSpPr>
        <p:spPr>
          <a:xfrm flipH="1">
            <a:off x="3857815" y="3199922"/>
            <a:ext cx="4299165" cy="489206"/>
          </a:xfrm>
          <a:prstGeom prst="homePlate">
            <a:avLst>
              <a:gd name="adj" fmla="val 420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ctr">
            <a:normAutofit/>
          </a:bodyPr>
          <a:lstStyle/>
          <a:p>
            <a:pPr algn="ctr"/>
            <a:r>
              <a:rPr lang="zh-CN" altLang="en-US" sz="2400" smtClean="0">
                <a:solidFill>
                  <a:srgbClr val="FFFFFF"/>
                </a:solidFill>
                <a:latin typeface="微软雅黑" panose="020B0503020204020204" pitchFamily="34" charset="-122"/>
                <a:ea typeface="微软雅黑" panose="020B0503020204020204" pitchFamily="34" charset="-122"/>
              </a:rPr>
              <a:t>组成国内外结合的专家团队</a:t>
            </a: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40" name="MH_Number_4">
            <a:hlinkClick r:id="rId16" action="ppaction://hlinksldjump"/>
          </p:cNvPr>
          <p:cNvSpPr/>
          <p:nvPr>
            <p:custDataLst>
              <p:tags r:id="rId9"/>
            </p:custDataLst>
          </p:nvPr>
        </p:nvSpPr>
        <p:spPr>
          <a:xfrm>
            <a:off x="2783632" y="4057964"/>
            <a:ext cx="1244909" cy="48920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ctr"/>
          <a:lstStyle/>
          <a:p>
            <a:pPr algn="ctr"/>
            <a:r>
              <a:rPr lang="zh-CN" altLang="en-US" sz="2400" dirty="0" smtClean="0">
                <a:solidFill>
                  <a:srgbClr val="FFFFFF"/>
                </a:solidFill>
                <a:latin typeface="微软雅黑" panose="020B0503020204020204" pitchFamily="34" charset="-122"/>
                <a:ea typeface="微软雅黑" panose="020B0503020204020204" pitchFamily="34" charset="-122"/>
              </a:rPr>
              <a:t>第四</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41" name="MH_Entry_4">
            <a:hlinkClick r:id="rId16" action="ppaction://hlinksldjump"/>
          </p:cNvPr>
          <p:cNvSpPr/>
          <p:nvPr>
            <p:custDataLst>
              <p:tags r:id="rId10"/>
            </p:custDataLst>
          </p:nvPr>
        </p:nvSpPr>
        <p:spPr>
          <a:xfrm flipH="1">
            <a:off x="3857815" y="4057964"/>
            <a:ext cx="4299165" cy="489206"/>
          </a:xfrm>
          <a:prstGeom prst="homePlate">
            <a:avLst>
              <a:gd name="adj" fmla="val 420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ctr">
            <a:normAutofit/>
          </a:bodyPr>
          <a:lstStyle/>
          <a:p>
            <a:pPr algn="ctr"/>
            <a:r>
              <a:rPr lang="zh-CN" altLang="en-US" sz="2400" smtClean="0">
                <a:solidFill>
                  <a:srgbClr val="FFFFFF"/>
                </a:solidFill>
                <a:latin typeface="微软雅黑" panose="020B0503020204020204" pitchFamily="34" charset="-122"/>
                <a:ea typeface="微软雅黑" panose="020B0503020204020204" pitchFamily="34" charset="-122"/>
              </a:rPr>
              <a:t>指标体系创立</a:t>
            </a:r>
            <a:endParaRPr lang="zh-CN" altLang="en-US" sz="24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6"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0" name="MH_Number_1">
            <a:hlinkClick r:id="rId7" action="ppaction://hlinksldjump"/>
          </p:cNvPr>
          <p:cNvSpPr/>
          <p:nvPr>
            <p:custDataLst>
              <p:tags r:id="rId1"/>
            </p:custDataLst>
          </p:nvPr>
        </p:nvSpPr>
        <p:spPr>
          <a:xfrm>
            <a:off x="946467" y="1185363"/>
            <a:ext cx="1244909" cy="48920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ctr"/>
          <a:lstStyle/>
          <a:p>
            <a:pPr algn="ctr"/>
            <a:r>
              <a:rPr lang="zh-CN" altLang="en-US" sz="2400" dirty="0" smtClean="0">
                <a:solidFill>
                  <a:srgbClr val="FFFFFF"/>
                </a:solidFill>
                <a:latin typeface="微软雅黑" panose="020B0503020204020204" pitchFamily="34" charset="-122"/>
                <a:ea typeface="微软雅黑" panose="020B0503020204020204" pitchFamily="34" charset="-122"/>
              </a:rPr>
              <a:t>第</a:t>
            </a:r>
            <a:r>
              <a:rPr lang="zh-CN" altLang="en-US" sz="2400" dirty="0">
                <a:solidFill>
                  <a:srgbClr val="FFFFFF"/>
                </a:solidFill>
                <a:latin typeface="微软雅黑" panose="020B0503020204020204" pitchFamily="34" charset="-122"/>
                <a:ea typeface="微软雅黑" panose="020B0503020204020204" pitchFamily="34" charset="-122"/>
              </a:rPr>
              <a:t>一</a:t>
            </a:r>
          </a:p>
        </p:txBody>
      </p:sp>
      <p:sp>
        <p:nvSpPr>
          <p:cNvPr id="32" name="MH_Entry_1">
            <a:hlinkClick r:id="rId7" action="ppaction://hlinksldjump"/>
          </p:cNvPr>
          <p:cNvSpPr/>
          <p:nvPr>
            <p:custDataLst>
              <p:tags r:id="rId2"/>
            </p:custDataLst>
          </p:nvPr>
        </p:nvSpPr>
        <p:spPr>
          <a:xfrm flipH="1">
            <a:off x="2020650" y="1185363"/>
            <a:ext cx="4299165" cy="489206"/>
          </a:xfrm>
          <a:prstGeom prst="homePlate">
            <a:avLst>
              <a:gd name="adj" fmla="val 420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ctr">
            <a:normAutofit/>
          </a:bodyPr>
          <a:lstStyle/>
          <a:p>
            <a:pPr algn="ctr"/>
            <a:r>
              <a:rPr lang="zh-CN" altLang="en-US" sz="2400" smtClean="0">
                <a:solidFill>
                  <a:srgbClr val="FFFFFF"/>
                </a:solidFill>
                <a:latin typeface="微软雅黑" panose="020B0503020204020204" pitchFamily="34" charset="-122"/>
                <a:ea typeface="微软雅黑" panose="020B0503020204020204" pitchFamily="34" charset="-122"/>
              </a:rPr>
              <a:t>评价目的与作用</a:t>
            </a: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2" name="圆角矩形标注 1"/>
          <p:cNvSpPr/>
          <p:nvPr/>
        </p:nvSpPr>
        <p:spPr>
          <a:xfrm>
            <a:off x="7644696" y="4542197"/>
            <a:ext cx="3278173" cy="578882"/>
          </a:xfrm>
          <a:prstGeom prst="wedgeRoundRectCallout">
            <a:avLst>
              <a:gd name="adj1" fmla="val -61853"/>
              <a:gd name="adj2" fmla="val 93472"/>
              <a:gd name="adj3" fmla="val 16667"/>
            </a:avLst>
          </a:prstGeom>
          <a:ln>
            <a:solidFill>
              <a:srgbClr val="FF9900"/>
            </a:solidFill>
          </a:ln>
        </p:spPr>
        <p:txBody>
          <a:bodyPr wrap="square">
            <a:spAutoFit/>
          </a:bodyPr>
          <a:lstStyle/>
          <a:p>
            <a:r>
              <a:rPr lang="zh-CN" altLang="en-US" dirty="0">
                <a:latin typeface="微软雅黑" panose="020B0503020204020204" pitchFamily="34" charset="-122"/>
                <a:ea typeface="微软雅黑" panose="020B0503020204020204" pitchFamily="34" charset="-122"/>
              </a:rPr>
              <a:t>检验</a:t>
            </a:r>
            <a:r>
              <a:rPr lang="zh-CN" altLang="en-US" dirty="0" smtClean="0">
                <a:latin typeface="微软雅黑" panose="020B0503020204020204" pitchFamily="34" charset="-122"/>
                <a:ea typeface="微软雅黑" panose="020B0503020204020204" pitchFamily="34" charset="-122"/>
              </a:rPr>
              <a:t>、引导、</a:t>
            </a:r>
            <a:r>
              <a:rPr lang="zh-CN" altLang="en-US" dirty="0">
                <a:latin typeface="微软雅黑" panose="020B0503020204020204" pitchFamily="34" charset="-122"/>
                <a:ea typeface="微软雅黑" panose="020B0503020204020204" pitchFamily="34" charset="-122"/>
              </a:rPr>
              <a:t>参考</a:t>
            </a:r>
          </a:p>
        </p:txBody>
      </p:sp>
      <p:sp>
        <p:nvSpPr>
          <p:cNvPr id="4" name="圆角矩形标注 3"/>
          <p:cNvSpPr/>
          <p:nvPr/>
        </p:nvSpPr>
        <p:spPr>
          <a:xfrm>
            <a:off x="4446064" y="2387945"/>
            <a:ext cx="5357317" cy="578882"/>
          </a:xfrm>
          <a:prstGeom prst="wedgeRoundRectCallout">
            <a:avLst>
              <a:gd name="adj1" fmla="val -57982"/>
              <a:gd name="adj2" fmla="val 53208"/>
              <a:gd name="adj3" fmla="val 16667"/>
            </a:avLst>
          </a:prstGeom>
          <a:ln>
            <a:solidFill>
              <a:srgbClr val="4F81BD"/>
            </a:solidFill>
          </a:ln>
        </p:spPr>
        <p:txBody>
          <a:bodyPr wrap="square">
            <a:spAutoFit/>
          </a:bodyPr>
          <a:lstStyle/>
          <a:p>
            <a:pPr marL="0" indent="0">
              <a:buNone/>
            </a:pPr>
            <a:r>
              <a:rPr lang="zh-CN" altLang="en-US" dirty="0">
                <a:latin typeface="微软雅黑" panose="020B0503020204020204" pitchFamily="34" charset="-122"/>
                <a:ea typeface="微软雅黑" panose="020B0503020204020204" pitchFamily="34" charset="-122"/>
              </a:rPr>
              <a:t>促进我国大学国际化健康发展</a:t>
            </a:r>
            <a:endParaRPr lang="en-US" altLang="zh-CN" dirty="0">
              <a:latin typeface="微软雅黑" panose="020B0503020204020204" pitchFamily="34" charset="-122"/>
              <a:ea typeface="微软雅黑" panose="020B0503020204020204" pitchFamily="34" charset="-122"/>
            </a:endParaRPr>
          </a:p>
        </p:txBody>
      </p:sp>
      <p:grpSp>
        <p:nvGrpSpPr>
          <p:cNvPr id="6" name="组合 5"/>
          <p:cNvGrpSpPr/>
          <p:nvPr/>
        </p:nvGrpSpPr>
        <p:grpSpPr>
          <a:xfrm rot="4401056">
            <a:off x="3021270" y="2239441"/>
            <a:ext cx="3945028" cy="4906394"/>
            <a:chOff x="3917537" y="719666"/>
            <a:chExt cx="4356925" cy="5418666"/>
          </a:xfrm>
        </p:grpSpPr>
        <p:sp>
          <p:nvSpPr>
            <p:cNvPr id="7" name="环形箭头 6"/>
            <p:cNvSpPr/>
            <p:nvPr/>
          </p:nvSpPr>
          <p:spPr>
            <a:xfrm>
              <a:off x="4663024" y="719666"/>
              <a:ext cx="3611438" cy="3611541"/>
            </a:xfrm>
            <a:prstGeom prst="circularArrow">
              <a:avLst>
                <a:gd name="adj1" fmla="val 10980"/>
                <a:gd name="adj2" fmla="val 1142322"/>
                <a:gd name="adj3" fmla="val 4500000"/>
                <a:gd name="adj4" fmla="val 10800000"/>
                <a:gd name="adj5" fmla="val 12500"/>
              </a:avLst>
            </a:prstGeom>
            <a:solidFill>
              <a:srgbClr val="FF9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任意多边形 7"/>
            <p:cNvSpPr/>
            <p:nvPr/>
          </p:nvSpPr>
          <p:spPr>
            <a:xfrm rot="17198944">
              <a:off x="4527004" y="4306071"/>
              <a:ext cx="2014898" cy="1007330"/>
            </a:xfrm>
            <a:custGeom>
              <a:avLst/>
              <a:gdLst>
                <a:gd name="connsiteX0" fmla="*/ 0 w 2014898"/>
                <a:gd name="connsiteY0" fmla="*/ 0 h 1007330"/>
                <a:gd name="connsiteX1" fmla="*/ 2014898 w 2014898"/>
                <a:gd name="connsiteY1" fmla="*/ 0 h 1007330"/>
                <a:gd name="connsiteX2" fmla="*/ 2014898 w 2014898"/>
                <a:gd name="connsiteY2" fmla="*/ 1007330 h 1007330"/>
                <a:gd name="connsiteX3" fmla="*/ 0 w 2014898"/>
                <a:gd name="connsiteY3" fmla="*/ 1007330 h 1007330"/>
                <a:gd name="connsiteX4" fmla="*/ 0 w 2014898"/>
                <a:gd name="connsiteY4" fmla="*/ 0 h 1007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898" h="1007330">
                  <a:moveTo>
                    <a:pt x="0" y="0"/>
                  </a:moveTo>
                  <a:lnTo>
                    <a:pt x="2014898" y="0"/>
                  </a:lnTo>
                  <a:lnTo>
                    <a:pt x="2014898" y="1007330"/>
                  </a:lnTo>
                  <a:lnTo>
                    <a:pt x="0" y="10073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zh-CN" altLang="en-US" sz="4700" b="1" kern="1200" dirty="0" smtClean="0">
                  <a:latin typeface="微软雅黑" panose="020B0503020204020204" pitchFamily="34" charset="-122"/>
                  <a:ea typeface="微软雅黑" panose="020B0503020204020204" pitchFamily="34" charset="-122"/>
                </a:rPr>
                <a:t>目的</a:t>
              </a:r>
              <a:endParaRPr lang="zh-CN" altLang="en-US" sz="4700" b="1" kern="1200" dirty="0">
                <a:latin typeface="微软雅黑" panose="020B0503020204020204" pitchFamily="34" charset="-122"/>
                <a:ea typeface="微软雅黑" panose="020B0503020204020204" pitchFamily="34" charset="-122"/>
              </a:endParaRPr>
            </a:p>
          </p:txBody>
        </p:sp>
        <p:sp>
          <p:nvSpPr>
            <p:cNvPr id="9" name="空心弧 8"/>
            <p:cNvSpPr/>
            <p:nvPr/>
          </p:nvSpPr>
          <p:spPr>
            <a:xfrm>
              <a:off x="3917537" y="3034520"/>
              <a:ext cx="3102500" cy="3103812"/>
            </a:xfrm>
            <a:prstGeom prst="blockArc">
              <a:avLst>
                <a:gd name="adj1" fmla="val 0"/>
                <a:gd name="adj2" fmla="val 189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任意多边形 9"/>
            <p:cNvSpPr/>
            <p:nvPr/>
          </p:nvSpPr>
          <p:spPr>
            <a:xfrm rot="17198944">
              <a:off x="5443034" y="1796160"/>
              <a:ext cx="2014898" cy="1007330"/>
            </a:xfrm>
            <a:custGeom>
              <a:avLst/>
              <a:gdLst>
                <a:gd name="connsiteX0" fmla="*/ 0 w 2014898"/>
                <a:gd name="connsiteY0" fmla="*/ 0 h 1007330"/>
                <a:gd name="connsiteX1" fmla="*/ 2014898 w 2014898"/>
                <a:gd name="connsiteY1" fmla="*/ 0 h 1007330"/>
                <a:gd name="connsiteX2" fmla="*/ 2014898 w 2014898"/>
                <a:gd name="connsiteY2" fmla="*/ 1007330 h 1007330"/>
                <a:gd name="connsiteX3" fmla="*/ 0 w 2014898"/>
                <a:gd name="connsiteY3" fmla="*/ 1007330 h 1007330"/>
                <a:gd name="connsiteX4" fmla="*/ 0 w 2014898"/>
                <a:gd name="connsiteY4" fmla="*/ 0 h 1007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898" h="1007330">
                  <a:moveTo>
                    <a:pt x="0" y="0"/>
                  </a:moveTo>
                  <a:lnTo>
                    <a:pt x="2014898" y="0"/>
                  </a:lnTo>
                  <a:lnTo>
                    <a:pt x="2014898" y="1007330"/>
                  </a:lnTo>
                  <a:lnTo>
                    <a:pt x="0" y="10073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zh-CN" altLang="en-US" sz="4700" b="1" kern="1200" dirty="0" smtClean="0">
                  <a:latin typeface="微软雅黑" panose="020B0503020204020204" pitchFamily="34" charset="-122"/>
                  <a:ea typeface="微软雅黑" panose="020B0503020204020204" pitchFamily="34" charset="-122"/>
                </a:rPr>
                <a:t>作用</a:t>
              </a:r>
              <a:endParaRPr lang="zh-CN" altLang="en-US" sz="4700" b="1" kern="1200" dirty="0">
                <a:latin typeface="微软雅黑" panose="020B0503020204020204" pitchFamily="34" charset="-122"/>
                <a:ea typeface="微软雅黑" panose="020B0503020204020204" pitchFamily="34" charset="-122"/>
              </a:endParaRPr>
            </a:p>
          </p:txBody>
        </p:sp>
      </p:grpSp>
      <p:sp>
        <p:nvSpPr>
          <p:cNvPr id="26" name="MH_Entry_2">
            <a:hlinkClick r:id="rId8" action="ppaction://hlinksldjump"/>
          </p:cNvPr>
          <p:cNvSpPr/>
          <p:nvPr>
            <p:custDataLst>
              <p:tags r:id="rId3"/>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 大学</a:t>
            </a:r>
            <a:r>
              <a:rPr lang="zh-CN" altLang="en-US" kern="0" dirty="0">
                <a:solidFill>
                  <a:srgbClr val="FFFFFF"/>
                </a:solidFill>
                <a:latin typeface="微软雅黑" panose="020B0503020204020204" pitchFamily="34" charset="-122"/>
                <a:ea typeface="微软雅黑" panose="020B0503020204020204" pitchFamily="34" charset="-122"/>
              </a:rPr>
              <a:t>国际化评价设计</a:t>
            </a:r>
          </a:p>
        </p:txBody>
      </p:sp>
      <p:sp>
        <p:nvSpPr>
          <p:cNvPr id="27" name="MH_Number_2">
            <a:hlinkClick r:id="rId8" action="ppaction://hlinksldjump"/>
          </p:cNvPr>
          <p:cNvSpPr/>
          <p:nvPr>
            <p:custDataLst>
              <p:tags r:id="rId4"/>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3</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4615" y="2049754"/>
            <a:ext cx="5802199" cy="3228396"/>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7"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0" name="MH_Number_1">
            <a:hlinkClick r:id="rId8" action="ppaction://hlinksldjump"/>
          </p:cNvPr>
          <p:cNvSpPr/>
          <p:nvPr>
            <p:custDataLst>
              <p:tags r:id="rId1"/>
            </p:custDataLst>
          </p:nvPr>
        </p:nvSpPr>
        <p:spPr>
          <a:xfrm>
            <a:off x="946467" y="1185363"/>
            <a:ext cx="1244909" cy="48920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ctr"/>
          <a:lstStyle/>
          <a:p>
            <a:pPr algn="ctr"/>
            <a:r>
              <a:rPr lang="zh-CN" altLang="en-US" sz="2400" dirty="0" smtClean="0">
                <a:solidFill>
                  <a:srgbClr val="FFFFFF"/>
                </a:solidFill>
                <a:latin typeface="微软雅黑" panose="020B0503020204020204" pitchFamily="34" charset="-122"/>
                <a:ea typeface="微软雅黑" panose="020B0503020204020204" pitchFamily="34" charset="-122"/>
              </a:rPr>
              <a:t>第</a:t>
            </a:r>
            <a:r>
              <a:rPr lang="zh-CN" altLang="en-US" sz="2400" dirty="0">
                <a:solidFill>
                  <a:srgbClr val="FFFFFF"/>
                </a:solidFill>
                <a:latin typeface="微软雅黑" panose="020B0503020204020204" pitchFamily="34" charset="-122"/>
                <a:ea typeface="微软雅黑" panose="020B0503020204020204" pitchFamily="34" charset="-122"/>
              </a:rPr>
              <a:t>一</a:t>
            </a:r>
          </a:p>
        </p:txBody>
      </p:sp>
      <p:sp>
        <p:nvSpPr>
          <p:cNvPr id="32" name="MH_Entry_1">
            <a:hlinkClick r:id="rId8" action="ppaction://hlinksldjump"/>
          </p:cNvPr>
          <p:cNvSpPr/>
          <p:nvPr>
            <p:custDataLst>
              <p:tags r:id="rId2"/>
            </p:custDataLst>
          </p:nvPr>
        </p:nvSpPr>
        <p:spPr>
          <a:xfrm flipH="1">
            <a:off x="2020650" y="1185363"/>
            <a:ext cx="4299165" cy="489206"/>
          </a:xfrm>
          <a:prstGeom prst="homePlate">
            <a:avLst>
              <a:gd name="adj" fmla="val 420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ctr">
            <a:normAutofit/>
          </a:bodyPr>
          <a:lstStyle/>
          <a:p>
            <a:pPr algn="ctr"/>
            <a:r>
              <a:rPr lang="zh-CN" altLang="en-US" sz="2400" smtClean="0">
                <a:solidFill>
                  <a:srgbClr val="FFFFFF"/>
                </a:solidFill>
                <a:latin typeface="微软雅黑" panose="020B0503020204020204" pitchFamily="34" charset="-122"/>
                <a:ea typeface="微软雅黑" panose="020B0503020204020204" pitchFamily="34" charset="-122"/>
              </a:rPr>
              <a:t>评价目的与作用</a:t>
            </a: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4" name="圆角矩形标注 3"/>
          <p:cNvSpPr/>
          <p:nvPr/>
        </p:nvSpPr>
        <p:spPr>
          <a:xfrm>
            <a:off x="515140" y="2377462"/>
            <a:ext cx="4653306" cy="578882"/>
          </a:xfrm>
          <a:prstGeom prst="wedgeRoundRectCallout">
            <a:avLst>
              <a:gd name="adj1" fmla="val -57982"/>
              <a:gd name="adj2" fmla="val 53208"/>
              <a:gd name="adj3" fmla="val 16667"/>
            </a:avLst>
          </a:prstGeom>
          <a:ln>
            <a:noFill/>
          </a:ln>
        </p:spPr>
        <p:txBody>
          <a:bodyPr wrap="square">
            <a:spAutoFit/>
          </a:bodyPr>
          <a:lstStyle/>
          <a:p>
            <a:pPr marL="0" indent="0">
              <a:buNone/>
            </a:pPr>
            <a:r>
              <a:rPr lang="zh-CN" altLang="en-US" dirty="0">
                <a:latin typeface="微软雅黑" panose="020B0503020204020204" pitchFamily="34" charset="-122"/>
                <a:ea typeface="微软雅黑" panose="020B0503020204020204" pitchFamily="34" charset="-122"/>
              </a:rPr>
              <a:t>大学国际化水平评价</a:t>
            </a:r>
          </a:p>
        </p:txBody>
      </p:sp>
      <p:sp>
        <p:nvSpPr>
          <p:cNvPr id="26" name="空心弧 25"/>
          <p:cNvSpPr/>
          <p:nvPr/>
        </p:nvSpPr>
        <p:spPr>
          <a:xfrm rot="11570272">
            <a:off x="1197945" y="3334763"/>
            <a:ext cx="346161" cy="346171"/>
          </a:xfrm>
          <a:prstGeom prst="blockArc">
            <a:avLst>
              <a:gd name="adj1" fmla="val 12706716"/>
              <a:gd name="adj2" fmla="val 7594103"/>
              <a:gd name="adj3" fmla="val 14470"/>
            </a:avLst>
          </a:prstGeom>
          <a:solidFill>
            <a:srgbClr val="FF9900"/>
          </a:solidFill>
          <a:ln w="57150">
            <a:solidFill>
              <a:srgbClr val="FF99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任意多边形 26"/>
          <p:cNvSpPr/>
          <p:nvPr/>
        </p:nvSpPr>
        <p:spPr>
          <a:xfrm>
            <a:off x="1731625" y="3001894"/>
            <a:ext cx="4547112" cy="912099"/>
          </a:xfrm>
          <a:custGeom>
            <a:avLst/>
            <a:gdLst>
              <a:gd name="connsiteX0" fmla="*/ 0 w 2014898"/>
              <a:gd name="connsiteY0" fmla="*/ 0 h 1007330"/>
              <a:gd name="connsiteX1" fmla="*/ 2014898 w 2014898"/>
              <a:gd name="connsiteY1" fmla="*/ 0 h 1007330"/>
              <a:gd name="connsiteX2" fmla="*/ 2014898 w 2014898"/>
              <a:gd name="connsiteY2" fmla="*/ 1007330 h 1007330"/>
              <a:gd name="connsiteX3" fmla="*/ 0 w 2014898"/>
              <a:gd name="connsiteY3" fmla="*/ 1007330 h 1007330"/>
              <a:gd name="connsiteX4" fmla="*/ 0 w 2014898"/>
              <a:gd name="connsiteY4" fmla="*/ 0 h 1007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898" h="1007330">
                <a:moveTo>
                  <a:pt x="0" y="0"/>
                </a:moveTo>
                <a:lnTo>
                  <a:pt x="2014898" y="0"/>
                </a:lnTo>
                <a:lnTo>
                  <a:pt x="2014898" y="1007330"/>
                </a:lnTo>
                <a:lnTo>
                  <a:pt x="0" y="10073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845" tIns="29845" rIns="29845" bIns="29845" numCol="1" spcCol="1270" anchor="ctr" anchorCtr="0">
            <a:noAutofit/>
          </a:bodyPr>
          <a:lstStyle/>
          <a:p>
            <a:pPr lvl="0" algn="just" defTabSz="2089150">
              <a:lnSpc>
                <a:spcPct val="90000"/>
              </a:lnSpc>
              <a:spcAft>
                <a:spcPct val="35000"/>
              </a:spcAft>
            </a:pPr>
            <a:r>
              <a:rPr lang="zh-CN" altLang="en-US" sz="2400" dirty="0">
                <a:latin typeface="微软雅黑" panose="020B0503020204020204" pitchFamily="34" charset="-122"/>
                <a:ea typeface="微软雅黑" panose="020B0503020204020204" pitchFamily="34" charset="-122"/>
              </a:rPr>
              <a:t>从</a:t>
            </a:r>
            <a:r>
              <a:rPr lang="zh-CN" altLang="en-US" sz="2400" dirty="0">
                <a:solidFill>
                  <a:srgbClr val="4F81BD"/>
                </a:solidFill>
                <a:latin typeface="微软雅黑" panose="020B0503020204020204" pitchFamily="34" charset="-122"/>
                <a:ea typeface="微软雅黑" panose="020B0503020204020204" pitchFamily="34" charset="-122"/>
              </a:rPr>
              <a:t>功能</a:t>
            </a:r>
            <a:r>
              <a:rPr lang="zh-CN" altLang="en-US" sz="2400" dirty="0" smtClean="0">
                <a:latin typeface="微软雅黑" panose="020B0503020204020204" pitchFamily="34" charset="-122"/>
                <a:ea typeface="微软雅黑" panose="020B0503020204020204" pitchFamily="34" charset="-122"/>
              </a:rPr>
              <a:t>看</a:t>
            </a:r>
            <a:r>
              <a:rPr lang="en-US" altLang="zh-CN" sz="2400" dirty="0" smtClean="0">
                <a:latin typeface="微软雅黑" panose="020B0503020204020204" pitchFamily="34" charset="-122"/>
                <a:ea typeface="微软雅黑" panose="020B0503020204020204" pitchFamily="34" charset="-122"/>
                <a:sym typeface="Wingdings" panose="05000000000000000000" pitchFamily="2" charset="2"/>
              </a:rPr>
              <a:t></a:t>
            </a:r>
            <a:r>
              <a:rPr lang="zh-CN" altLang="en-US" sz="2400" dirty="0">
                <a:latin typeface="微软雅黑" panose="020B0503020204020204" pitchFamily="34" charset="-122"/>
                <a:ea typeface="微软雅黑" panose="020B0503020204020204" pitchFamily="34" charset="-122"/>
              </a:rPr>
              <a:t>总结性评价</a:t>
            </a:r>
            <a:endParaRPr lang="zh-CN" altLang="en-US" sz="2400" b="1" kern="1200" dirty="0">
              <a:latin typeface="微软雅黑" panose="020B0503020204020204" pitchFamily="34" charset="-122"/>
              <a:ea typeface="微软雅黑" panose="020B0503020204020204" pitchFamily="34" charset="-122"/>
            </a:endParaRPr>
          </a:p>
        </p:txBody>
      </p:sp>
      <p:sp>
        <p:nvSpPr>
          <p:cNvPr id="28" name="内容占位符 2"/>
          <p:cNvSpPr txBox="1"/>
          <p:nvPr/>
        </p:nvSpPr>
        <p:spPr>
          <a:xfrm>
            <a:off x="6393590" y="2052654"/>
            <a:ext cx="5371472" cy="3225496"/>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just">
              <a:lnSpc>
                <a:spcPct val="150000"/>
              </a:lnSpc>
            </a:pPr>
            <a:r>
              <a:rPr lang="zh-CN" altLang="en-US" dirty="0">
                <a:solidFill>
                  <a:srgbClr val="025483"/>
                </a:solidFill>
                <a:latin typeface="微软雅黑" panose="020B0503020204020204" pitchFamily="34" charset="-122"/>
                <a:ea typeface="微软雅黑" panose="020B0503020204020204" pitchFamily="34" charset="-122"/>
              </a:rPr>
              <a:t>定性与定量各有优缺点，各有适用范围，现代评价理论和实践的发展趋势是二者结合起来，求得更客观更全面的评价结果</a:t>
            </a:r>
            <a:r>
              <a:rPr lang="zh-CN" altLang="en-US" dirty="0" smtClean="0">
                <a:solidFill>
                  <a:srgbClr val="025483"/>
                </a:solidFill>
                <a:latin typeface="微软雅黑" panose="020B0503020204020204" pitchFamily="34" charset="-122"/>
                <a:ea typeface="微软雅黑" panose="020B0503020204020204" pitchFamily="34" charset="-122"/>
              </a:rPr>
              <a:t>。</a:t>
            </a:r>
            <a:endParaRPr lang="en-US" altLang="zh-CN" dirty="0">
              <a:solidFill>
                <a:srgbClr val="025483"/>
              </a:solidFill>
              <a:latin typeface="微软雅黑" panose="020B0503020204020204" pitchFamily="34" charset="-122"/>
              <a:ea typeface="微软雅黑" panose="020B0503020204020204" pitchFamily="34" charset="-122"/>
            </a:endParaRPr>
          </a:p>
        </p:txBody>
      </p:sp>
      <p:sp>
        <p:nvSpPr>
          <p:cNvPr id="29" name="空心弧 28"/>
          <p:cNvSpPr/>
          <p:nvPr/>
        </p:nvSpPr>
        <p:spPr>
          <a:xfrm rot="11570272">
            <a:off x="1251769" y="4351544"/>
            <a:ext cx="346161" cy="346171"/>
          </a:xfrm>
          <a:prstGeom prst="blockArc">
            <a:avLst>
              <a:gd name="adj1" fmla="val 12706716"/>
              <a:gd name="adj2" fmla="val 7594103"/>
              <a:gd name="adj3" fmla="val 14470"/>
            </a:avLst>
          </a:prstGeom>
          <a:solidFill>
            <a:srgbClr val="FF9900"/>
          </a:solidFill>
          <a:ln w="57150">
            <a:solidFill>
              <a:srgbClr val="FF99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任意多边形 30"/>
          <p:cNvSpPr/>
          <p:nvPr/>
        </p:nvSpPr>
        <p:spPr>
          <a:xfrm>
            <a:off x="1731625" y="4142319"/>
            <a:ext cx="4835228" cy="912099"/>
          </a:xfrm>
          <a:custGeom>
            <a:avLst/>
            <a:gdLst>
              <a:gd name="connsiteX0" fmla="*/ 0 w 2014898"/>
              <a:gd name="connsiteY0" fmla="*/ 0 h 1007330"/>
              <a:gd name="connsiteX1" fmla="*/ 2014898 w 2014898"/>
              <a:gd name="connsiteY1" fmla="*/ 0 h 1007330"/>
              <a:gd name="connsiteX2" fmla="*/ 2014898 w 2014898"/>
              <a:gd name="connsiteY2" fmla="*/ 1007330 h 1007330"/>
              <a:gd name="connsiteX3" fmla="*/ 0 w 2014898"/>
              <a:gd name="connsiteY3" fmla="*/ 1007330 h 1007330"/>
              <a:gd name="connsiteX4" fmla="*/ 0 w 2014898"/>
              <a:gd name="connsiteY4" fmla="*/ 0 h 1007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898" h="1007330">
                <a:moveTo>
                  <a:pt x="0" y="0"/>
                </a:moveTo>
                <a:lnTo>
                  <a:pt x="2014898" y="0"/>
                </a:lnTo>
                <a:lnTo>
                  <a:pt x="2014898" y="1007330"/>
                </a:lnTo>
                <a:lnTo>
                  <a:pt x="0" y="10073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845" tIns="29845" rIns="29845" bIns="29845" numCol="1" spcCol="1270" anchor="ctr" anchorCtr="0">
            <a:noAutofit/>
          </a:bodyPr>
          <a:lstStyle/>
          <a:p>
            <a:pPr lvl="0" algn="just" defTabSz="2089150">
              <a:lnSpc>
                <a:spcPct val="90000"/>
              </a:lnSpc>
              <a:spcAft>
                <a:spcPct val="35000"/>
              </a:spcAft>
            </a:pPr>
            <a:r>
              <a:rPr lang="zh-CN" altLang="en-US" sz="2400" dirty="0">
                <a:latin typeface="微软雅黑" panose="020B0503020204020204" pitchFamily="34" charset="-122"/>
                <a:ea typeface="微软雅黑" panose="020B0503020204020204" pitchFamily="34" charset="-122"/>
              </a:rPr>
              <a:t>从</a:t>
            </a:r>
            <a:r>
              <a:rPr lang="zh-CN" altLang="en-US" sz="2400" dirty="0">
                <a:solidFill>
                  <a:srgbClr val="4F81BD"/>
                </a:solidFill>
                <a:latin typeface="微软雅黑" panose="020B0503020204020204" pitchFamily="34" charset="-122"/>
                <a:ea typeface="微软雅黑" panose="020B0503020204020204" pitchFamily="34" charset="-122"/>
              </a:rPr>
              <a:t>分析方法</a:t>
            </a:r>
            <a:r>
              <a:rPr lang="zh-CN" altLang="en-US" sz="2400" dirty="0" smtClean="0">
                <a:latin typeface="微软雅黑" panose="020B0503020204020204" pitchFamily="34" charset="-122"/>
                <a:ea typeface="微软雅黑" panose="020B0503020204020204" pitchFamily="34" charset="-122"/>
              </a:rPr>
              <a:t>看</a:t>
            </a:r>
            <a:r>
              <a:rPr lang="en-US" altLang="zh-CN" sz="2400" dirty="0" smtClean="0">
                <a:latin typeface="微软雅黑" panose="020B0503020204020204" pitchFamily="34" charset="-122"/>
                <a:ea typeface="微软雅黑" panose="020B0503020204020204" pitchFamily="34" charset="-122"/>
                <a:sym typeface="Wingdings" panose="05000000000000000000" pitchFamily="2" charset="2"/>
              </a:rPr>
              <a:t></a:t>
            </a:r>
            <a:r>
              <a:rPr lang="zh-CN" altLang="en-US" sz="2400" dirty="0" smtClean="0">
                <a:latin typeface="微软雅黑" panose="020B0503020204020204" pitchFamily="34" charset="-122"/>
                <a:ea typeface="微软雅黑" panose="020B0503020204020204" pitchFamily="34" charset="-122"/>
              </a:rPr>
              <a:t>定量</a:t>
            </a:r>
            <a:r>
              <a:rPr lang="zh-CN" altLang="en-US" sz="2400" dirty="0">
                <a:latin typeface="微软雅黑" panose="020B0503020204020204" pitchFamily="34" charset="-122"/>
                <a:ea typeface="微软雅黑" panose="020B0503020204020204" pitchFamily="34" charset="-122"/>
              </a:rPr>
              <a:t>评价</a:t>
            </a:r>
            <a:endParaRPr lang="zh-CN" altLang="en-US" sz="2400" b="1" kern="1200" dirty="0">
              <a:latin typeface="微软雅黑" panose="020B0503020204020204" pitchFamily="34" charset="-122"/>
              <a:ea typeface="微软雅黑" panose="020B0503020204020204" pitchFamily="34" charset="-122"/>
            </a:endParaRPr>
          </a:p>
        </p:txBody>
      </p:sp>
      <p:sp>
        <p:nvSpPr>
          <p:cNvPr id="33" name="MH_Entry_2">
            <a:hlinkClick r:id="rId9" action="ppaction://hlinksldjump"/>
          </p:cNvPr>
          <p:cNvSpPr/>
          <p:nvPr>
            <p:custDataLst>
              <p:tags r:id="rId3"/>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大学</a:t>
            </a:r>
            <a:r>
              <a:rPr lang="zh-CN" altLang="en-US" kern="0" dirty="0">
                <a:solidFill>
                  <a:srgbClr val="FFFFFF"/>
                </a:solidFill>
                <a:latin typeface="微软雅黑" panose="020B0503020204020204" pitchFamily="34" charset="-122"/>
                <a:ea typeface="微软雅黑" panose="020B0503020204020204" pitchFamily="34" charset="-122"/>
              </a:rPr>
              <a:t>国际化评价设计</a:t>
            </a:r>
          </a:p>
        </p:txBody>
      </p:sp>
      <p:sp>
        <p:nvSpPr>
          <p:cNvPr id="34" name="MH_Number_2">
            <a:hlinkClick r:id="rId9" action="ppaction://hlinksldjump"/>
          </p:cNvPr>
          <p:cNvSpPr/>
          <p:nvPr>
            <p:custDataLst>
              <p:tags r:id="rId4"/>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3</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6" name="MH_Entry_1">
            <a:hlinkClick r:id="rId5" action="ppaction://hlinksldjump"/>
          </p:cNvPr>
          <p:cNvSpPr/>
          <p:nvPr>
            <p:custDataLst>
              <p:tags r:id="rId1"/>
            </p:custDataLst>
          </p:nvPr>
        </p:nvSpPr>
        <p:spPr>
          <a:xfrm>
            <a:off x="1055440" y="216924"/>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大学国际化评价内涵</a:t>
            </a:r>
          </a:p>
        </p:txBody>
      </p:sp>
      <p:sp>
        <p:nvSpPr>
          <p:cNvPr id="27" name="MH_Number_1">
            <a:hlinkClick r:id="rId5" action="ppaction://hlinksldjump"/>
          </p:cNvPr>
          <p:cNvSpPr/>
          <p:nvPr>
            <p:custDataLst>
              <p:tags r:id="rId2"/>
            </p:custDataLst>
          </p:nvPr>
        </p:nvSpPr>
        <p:spPr>
          <a:xfrm>
            <a:off x="819394" y="216924"/>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1</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50" name="矩形 49"/>
          <p:cNvSpPr/>
          <p:nvPr/>
        </p:nvSpPr>
        <p:spPr>
          <a:xfrm>
            <a:off x="1640025" y="1268941"/>
            <a:ext cx="8565244" cy="4183703"/>
          </a:xfrm>
          <a:prstGeom prst="rect">
            <a:avLst/>
          </a:prstGeom>
          <a:solidFill>
            <a:srgbClr val="02548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2" name="矩形 51"/>
          <p:cNvSpPr/>
          <p:nvPr/>
        </p:nvSpPr>
        <p:spPr>
          <a:xfrm>
            <a:off x="1775247" y="1498943"/>
            <a:ext cx="8316483" cy="1665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51" name="直接连接符 50"/>
          <p:cNvCxnSpPr/>
          <p:nvPr/>
        </p:nvCxnSpPr>
        <p:spPr>
          <a:xfrm flipV="1">
            <a:off x="1640025" y="1194374"/>
            <a:ext cx="8565244" cy="1"/>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1775247" y="3400043"/>
            <a:ext cx="8316483" cy="1991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1036" name="Picture 12" descr="https://ss1.bdstatic.com/70cFvXSh_Q1YnxGkpoWK1HF6hhy/it/u=820840109,221385848&amp;fm=23&amp;gp=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7089"/>
          <a:stretch>
            <a:fillRect/>
          </a:stretch>
        </p:blipFill>
        <p:spPr bwMode="auto">
          <a:xfrm>
            <a:off x="1942669" y="3628264"/>
            <a:ext cx="1519502" cy="1549036"/>
          </a:xfrm>
          <a:prstGeom prst="ellipse">
            <a:avLst/>
          </a:prstGeom>
          <a:noFill/>
          <a:ln w="28575">
            <a:solidFill>
              <a:srgbClr val="025483"/>
            </a:solidFill>
          </a:ln>
          <a:extLst>
            <a:ext uri="{909E8E84-426E-40DD-AFC4-6F175D3DCCD1}">
              <a14:hiddenFill xmlns:a14="http://schemas.microsoft.com/office/drawing/2010/main">
                <a:solidFill>
                  <a:srgbClr val="FFFFFF"/>
                </a:solidFill>
              </a14:hiddenFill>
            </a:ext>
          </a:extLst>
        </p:spPr>
      </p:pic>
      <p:sp>
        <p:nvSpPr>
          <p:cNvPr id="7" name="矩形 6"/>
          <p:cNvSpPr/>
          <p:nvPr/>
        </p:nvSpPr>
        <p:spPr>
          <a:xfrm>
            <a:off x="3961360" y="4141635"/>
            <a:ext cx="4948933" cy="462135"/>
          </a:xfrm>
          <a:prstGeom prst="rect">
            <a:avLst/>
          </a:prstGeom>
        </p:spPr>
        <p:txBody>
          <a:bodyPr wrap="square">
            <a:spAutoFit/>
          </a:bodyPr>
          <a:lstStyle/>
          <a:p>
            <a:pPr marL="0" indent="0">
              <a:buFont typeface="Arial" panose="020B0604020202020204" pitchFamily="34" charset="0"/>
              <a:buNone/>
            </a:pPr>
            <a:r>
              <a:rPr lang="zh-CN" altLang="en-US" dirty="0">
                <a:latin typeface="微软雅黑" panose="020B0503020204020204" pitchFamily="34" charset="-122"/>
                <a:ea typeface="微软雅黑" panose="020B0503020204020204" pitchFamily="34" charset="-122"/>
              </a:rPr>
              <a:t>评定价值高低；评定的价值</a:t>
            </a:r>
            <a:r>
              <a:rPr lang="zh-CN" altLang="en-US" dirty="0" smtClean="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pic>
        <p:nvPicPr>
          <p:cNvPr id="1038" name="Picture 14" descr="https://timgsa.baidu.com/timg?image&amp;quality=80&amp;size=b9999_10000&amp;sec=1494245094749&amp;di=d44abe388b038c25cadbb42068002a0f&amp;imgtype=0&amp;src=http%3A%2F%2Fpic.baike.soso.com%2Fp%2F20131213%2F20131213115637-1062134399.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2614" t="-13569" r="-17595" b="-17593"/>
          <a:stretch>
            <a:fillRect/>
          </a:stretch>
        </p:blipFill>
        <p:spPr bwMode="auto">
          <a:xfrm>
            <a:off x="2000710" y="1648074"/>
            <a:ext cx="1461461" cy="1367173"/>
          </a:xfrm>
          <a:prstGeom prst="ellipse">
            <a:avLst/>
          </a:prstGeom>
          <a:noFill/>
          <a:ln w="28575">
            <a:solidFill>
              <a:srgbClr val="025483"/>
            </a:solidFill>
          </a:ln>
          <a:extLst>
            <a:ext uri="{909E8E84-426E-40DD-AFC4-6F175D3DCCD1}">
              <a14:hiddenFill xmlns:a14="http://schemas.microsoft.com/office/drawing/2010/main">
                <a:solidFill>
                  <a:srgbClr val="FFFFFF"/>
                </a:solidFill>
              </a14:hiddenFill>
            </a:ext>
          </a:extLst>
        </p:spPr>
      </p:pic>
      <p:sp>
        <p:nvSpPr>
          <p:cNvPr id="8" name="矩形 7"/>
          <p:cNvSpPr/>
          <p:nvPr/>
        </p:nvSpPr>
        <p:spPr>
          <a:xfrm>
            <a:off x="3687634" y="1756910"/>
            <a:ext cx="5915859" cy="1603882"/>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评价</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900430" indent="-900430"/>
            <a:r>
              <a:rPr lang="en-US" altLang="zh-CN" dirty="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指</a:t>
            </a:r>
            <a:r>
              <a:rPr lang="zh-CN" altLang="en-US" dirty="0">
                <a:latin typeface="微软雅黑" panose="020B0503020204020204" pitchFamily="34" charset="-122"/>
                <a:ea typeface="微软雅黑" panose="020B0503020204020204" pitchFamily="34" charset="-122"/>
              </a:rPr>
              <a:t>对人和事物进行评定分析，给出结论</a:t>
            </a:r>
            <a:endParaRPr lang="en-US" altLang="zh-CN" dirty="0">
              <a:latin typeface="微软雅黑" panose="020B0503020204020204" pitchFamily="34" charset="-122"/>
              <a:ea typeface="微软雅黑" panose="020B0503020204020204" pitchFamily="34" charset="-122"/>
            </a:endParaRPr>
          </a:p>
          <a:p>
            <a:endParaRPr lang="en-US" altLang="zh-CN" dirty="0"/>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7"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4" name="MH_Number_2">
            <a:hlinkClick r:id="rId8" action="ppaction://hlinksldjump"/>
          </p:cNvPr>
          <p:cNvSpPr/>
          <p:nvPr>
            <p:custDataLst>
              <p:tags r:id="rId1"/>
            </p:custDataLst>
          </p:nvPr>
        </p:nvSpPr>
        <p:spPr>
          <a:xfrm>
            <a:off x="938676" y="1196752"/>
            <a:ext cx="1244909" cy="48920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ctr"/>
          <a:lstStyle/>
          <a:p>
            <a:pPr algn="ctr"/>
            <a:r>
              <a:rPr lang="zh-CN" altLang="en-US" sz="2400" dirty="0" smtClean="0">
                <a:solidFill>
                  <a:srgbClr val="FFFFFF"/>
                </a:solidFill>
                <a:latin typeface="微软雅黑" panose="020B0503020204020204" pitchFamily="34" charset="-122"/>
                <a:ea typeface="微软雅黑" panose="020B0503020204020204" pitchFamily="34" charset="-122"/>
              </a:rPr>
              <a:t>第二</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15" name="MH_Entry_2">
            <a:hlinkClick r:id="rId8" action="ppaction://hlinksldjump"/>
          </p:cNvPr>
          <p:cNvSpPr/>
          <p:nvPr>
            <p:custDataLst>
              <p:tags r:id="rId2"/>
            </p:custDataLst>
          </p:nvPr>
        </p:nvSpPr>
        <p:spPr>
          <a:xfrm flipH="1">
            <a:off x="2012859" y="1196752"/>
            <a:ext cx="4299165" cy="489206"/>
          </a:xfrm>
          <a:prstGeom prst="homePlate">
            <a:avLst>
              <a:gd name="adj" fmla="val 420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ctr">
            <a:normAutofit/>
          </a:bodyPr>
          <a:lstStyle/>
          <a:p>
            <a:pPr algn="ctr"/>
            <a:r>
              <a:rPr lang="zh-CN" altLang="en-US" sz="2400" smtClean="0">
                <a:solidFill>
                  <a:srgbClr val="FFFFFF"/>
                </a:solidFill>
                <a:latin typeface="微软雅黑" panose="020B0503020204020204" pitchFamily="34" charset="-122"/>
                <a:ea typeface="微软雅黑" panose="020B0503020204020204" pitchFamily="34" charset="-122"/>
              </a:rPr>
              <a:t>评价理论依据</a:t>
            </a: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27" name="剪去对角的矩形 26"/>
          <p:cNvSpPr/>
          <p:nvPr/>
        </p:nvSpPr>
        <p:spPr bwMode="auto">
          <a:xfrm>
            <a:off x="3234429" y="2542577"/>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28" name="矩形 27"/>
          <p:cNvSpPr/>
          <p:nvPr/>
        </p:nvSpPr>
        <p:spPr bwMode="auto">
          <a:xfrm>
            <a:off x="2162859" y="2971205"/>
            <a:ext cx="914400" cy="914400"/>
          </a:xfrm>
          <a:prstGeom prst="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graphicFrame>
        <p:nvGraphicFramePr>
          <p:cNvPr id="29" name="图示 28"/>
          <p:cNvGraphicFramePr/>
          <p:nvPr/>
        </p:nvGraphicFramePr>
        <p:xfrm>
          <a:off x="3717707" y="1636964"/>
          <a:ext cx="8602121" cy="42992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31" name="直接箭头连接符 30"/>
          <p:cNvCxnSpPr/>
          <p:nvPr/>
        </p:nvCxnSpPr>
        <p:spPr bwMode="auto">
          <a:xfrm>
            <a:off x="8663717" y="4900031"/>
            <a:ext cx="571504" cy="1588"/>
          </a:xfrm>
          <a:prstGeom prst="straightConnector1">
            <a:avLst/>
          </a:prstGeom>
          <a:noFill/>
          <a:ln w="9525" cap="flat" cmpd="sng" algn="ctr">
            <a:noFill/>
            <a:prstDash val="solid"/>
            <a:round/>
            <a:headEnd type="none" w="med" len="med"/>
            <a:tailEnd type="arrow"/>
          </a:ln>
          <a:effectLst>
            <a:outerShdw kx="-3284103" algn="br" rotWithShape="0">
              <a:schemeClr val="bg2">
                <a:alpha val="50000"/>
              </a:schemeClr>
            </a:outerShdw>
          </a:effectLst>
        </p:spPr>
      </p:cxnSp>
      <p:sp>
        <p:nvSpPr>
          <p:cNvPr id="26" name="TextBox 34"/>
          <p:cNvSpPr txBox="1">
            <a:spLocks noChangeArrowheads="1"/>
          </p:cNvSpPr>
          <p:nvPr/>
        </p:nvSpPr>
        <p:spPr bwMode="auto">
          <a:xfrm>
            <a:off x="586596" y="2362111"/>
            <a:ext cx="4141252" cy="3323987"/>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just">
              <a:lnSpc>
                <a:spcPct val="150000"/>
              </a:lnSpc>
              <a:defRPr>
                <a:solidFill>
                  <a:srgbClr val="025483"/>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zh-CN" altLang="en-US" dirty="0"/>
              <a:t>西南交大大学国际化评价指标体系设计的理论基础</a:t>
            </a:r>
            <a:endParaRPr lang="en-US" altLang="zh-CN" dirty="0"/>
          </a:p>
          <a:p>
            <a:pPr algn="r"/>
            <a:r>
              <a:rPr lang="zh-CN" altLang="en-US" dirty="0">
                <a:solidFill>
                  <a:srgbClr val="FF0000"/>
                </a:solidFill>
              </a:rPr>
              <a:t>高等学校社会职能理论</a:t>
            </a:r>
          </a:p>
        </p:txBody>
      </p:sp>
      <p:sp>
        <p:nvSpPr>
          <p:cNvPr id="30" name="MH_Entry_2">
            <a:hlinkClick r:id="rId14" action="ppaction://hlinksldjump"/>
          </p:cNvPr>
          <p:cNvSpPr/>
          <p:nvPr>
            <p:custDataLst>
              <p:tags r:id="rId3"/>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大学</a:t>
            </a:r>
            <a:r>
              <a:rPr lang="zh-CN" altLang="en-US" kern="0" dirty="0">
                <a:solidFill>
                  <a:srgbClr val="FFFFFF"/>
                </a:solidFill>
                <a:latin typeface="微软雅黑" panose="020B0503020204020204" pitchFamily="34" charset="-122"/>
                <a:ea typeface="微软雅黑" panose="020B0503020204020204" pitchFamily="34" charset="-122"/>
              </a:rPr>
              <a:t>国际化评价设计</a:t>
            </a:r>
          </a:p>
        </p:txBody>
      </p:sp>
      <p:sp>
        <p:nvSpPr>
          <p:cNvPr id="32" name="MH_Number_2">
            <a:hlinkClick r:id="rId14" action="ppaction://hlinksldjump"/>
          </p:cNvPr>
          <p:cNvSpPr/>
          <p:nvPr>
            <p:custDataLst>
              <p:tags r:id="rId4"/>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3</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34"/>
          <p:cNvSpPr txBox="1">
            <a:spLocks noChangeArrowheads="1"/>
          </p:cNvSpPr>
          <p:nvPr/>
        </p:nvSpPr>
        <p:spPr bwMode="auto">
          <a:xfrm>
            <a:off x="911424" y="2797585"/>
            <a:ext cx="9819024" cy="2575631"/>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just">
              <a:lnSpc>
                <a:spcPct val="150000"/>
              </a:lnSpc>
              <a:defRPr>
                <a:solidFill>
                  <a:srgbClr val="025483"/>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endParaRPr lang="zh-CN" altLang="en-US" dirty="0">
              <a:solidFill>
                <a:srgbClr val="FF0000"/>
              </a:solidFill>
            </a:endParaRPr>
          </a:p>
        </p:txBody>
      </p:sp>
      <p:pic>
        <p:nvPicPr>
          <p:cNvPr id="17" name="图片 16"/>
          <p:cNvPicPr>
            <a:picLocks noChangeAspect="1"/>
          </p:cNvPicPr>
          <p:nvPr/>
        </p:nvPicPr>
        <p:blipFill>
          <a:blip r:embed="rId7"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6" name="矩形 2"/>
          <p:cNvSpPr>
            <a:spLocks noChangeArrowheads="1"/>
          </p:cNvSpPr>
          <p:nvPr/>
        </p:nvSpPr>
        <p:spPr bwMode="auto">
          <a:xfrm>
            <a:off x="2070809" y="1556745"/>
            <a:ext cx="2441575" cy="369887"/>
          </a:xfrm>
          <a:prstGeom prst="rect">
            <a:avLst/>
          </a:prstGeom>
          <a:noFill/>
          <a:ln w="9525" algn="ctr">
            <a:noFill/>
            <a:round/>
          </a:ln>
          <a:effectLst>
            <a:outerShdw kx="-3284103" algn="br" rotWithShape="0">
              <a:schemeClr val="bg2">
                <a:alpha val="50000"/>
              </a:schemeClr>
            </a:outerShdw>
          </a:effectLst>
        </p:spPr>
        <p:txBody>
          <a:bodyPr/>
          <a:lstStyle/>
          <a:p>
            <a:pPr eaLnBrk="1" hangingPunct="1">
              <a:buFont typeface="Arial" panose="020B0604020202020204" pitchFamily="34" charset="0"/>
              <a:buNone/>
              <a:defRPr/>
            </a:pPr>
            <a:endParaRPr lang="zh-CN" altLang="en-US">
              <a:ea typeface="黑体" panose="02010609060101010101" pitchFamily="49" charset="-122"/>
            </a:endParaRPr>
          </a:p>
        </p:txBody>
      </p:sp>
      <p:cxnSp>
        <p:nvCxnSpPr>
          <p:cNvPr id="31" name="直接箭头连接符 30"/>
          <p:cNvCxnSpPr/>
          <p:nvPr/>
        </p:nvCxnSpPr>
        <p:spPr bwMode="auto">
          <a:xfrm>
            <a:off x="8545637" y="5096364"/>
            <a:ext cx="850044" cy="3504"/>
          </a:xfrm>
          <a:prstGeom prst="straightConnector1">
            <a:avLst/>
          </a:prstGeom>
          <a:noFill/>
          <a:ln w="9525" cap="flat" cmpd="sng" algn="ctr">
            <a:noFill/>
            <a:prstDash val="solid"/>
            <a:round/>
            <a:headEnd type="none" w="med" len="med"/>
            <a:tailEnd type="arrow"/>
          </a:ln>
          <a:effectLst>
            <a:outerShdw kx="-3284103" algn="br" rotWithShape="0">
              <a:schemeClr val="bg2">
                <a:alpha val="50000"/>
              </a:schemeClr>
            </a:outerShdw>
          </a:effectLst>
        </p:spPr>
      </p:cxnSp>
      <p:sp>
        <p:nvSpPr>
          <p:cNvPr id="26" name="TextBox 34"/>
          <p:cNvSpPr txBox="1">
            <a:spLocks noChangeArrowheads="1"/>
          </p:cNvSpPr>
          <p:nvPr/>
        </p:nvSpPr>
        <p:spPr bwMode="auto">
          <a:xfrm>
            <a:off x="911424" y="2339274"/>
            <a:ext cx="6146616" cy="4822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ctr">
            <a:normAutofit/>
          </a:bodyPr>
          <a:lstStyle>
            <a:defPPr>
              <a:defRPr lang="zh-CN"/>
            </a:defPPr>
            <a:lvl1pPr algn="ctr">
              <a:defRPr sz="2400">
                <a:solidFill>
                  <a:srgbClr val="FFFFFF"/>
                </a:solidFill>
                <a:latin typeface="微软雅黑" panose="020B0503020204020204" pitchFamily="34" charset="-122"/>
                <a:ea typeface="微软雅黑" panose="020B0503020204020204" pitchFamily="34" charset="-122"/>
              </a:defRPr>
            </a:lvl1pPr>
          </a:lstStyle>
          <a:p>
            <a:pPr algn="l"/>
            <a:r>
              <a:rPr lang="zh-CN" altLang="zh-CN" dirty="0"/>
              <a:t>西南交大的大学国际化评价体系的设计理念</a:t>
            </a:r>
            <a:endParaRPr lang="zh-CN" altLang="en-US" dirty="0"/>
          </a:p>
        </p:txBody>
      </p:sp>
      <p:sp>
        <p:nvSpPr>
          <p:cNvPr id="2" name="矩形 1"/>
          <p:cNvSpPr/>
          <p:nvPr/>
        </p:nvSpPr>
        <p:spPr>
          <a:xfrm>
            <a:off x="1303337" y="3041247"/>
            <a:ext cx="9067071" cy="646331"/>
          </a:xfrm>
          <a:prstGeom prst="rect">
            <a:avLst/>
          </a:prstGeom>
        </p:spPr>
        <p:txBody>
          <a:bodyPr wrap="square">
            <a:spAutoFit/>
          </a:bodyPr>
          <a:lstStyle/>
          <a:p>
            <a:pPr lvl="0">
              <a:lnSpc>
                <a:spcPct val="150000"/>
              </a:lnSpc>
            </a:pP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促进大学国际化健康</a:t>
            </a:r>
            <a:r>
              <a:rPr lang="zh-CN" altLang="en-US" sz="2400" dirty="0">
                <a:latin typeface="微软雅黑" panose="020B0503020204020204" pitchFamily="34" charset="-122"/>
                <a:ea typeface="微软雅黑" panose="020B0503020204020204" pitchFamily="34" charset="-122"/>
              </a:rPr>
              <a:t>发展</a:t>
            </a:r>
          </a:p>
        </p:txBody>
      </p:sp>
      <p:sp>
        <p:nvSpPr>
          <p:cNvPr id="3" name="矩形 2"/>
          <p:cNvSpPr/>
          <p:nvPr/>
        </p:nvSpPr>
        <p:spPr>
          <a:xfrm>
            <a:off x="1303337" y="3900680"/>
            <a:ext cx="9067071" cy="1200329"/>
          </a:xfrm>
          <a:prstGeom prst="rect">
            <a:avLst/>
          </a:prstGeom>
        </p:spPr>
        <p:txBody>
          <a:bodyPr wrap="square">
            <a:spAutoFit/>
          </a:bodyPr>
          <a:lstStyle/>
          <a:p>
            <a:pPr lvl="0">
              <a:lnSpc>
                <a:spcPct val="150000"/>
              </a:lnSpc>
            </a:pPr>
            <a:r>
              <a:rPr lang="zh-CN" altLang="zh-CN" sz="2400" dirty="0" smtClean="0">
                <a:latin typeface="微软雅黑" panose="020B0503020204020204" pitchFamily="34" charset="-122"/>
                <a:ea typeface="微软雅黑" panose="020B0503020204020204" pitchFamily="34" charset="-122"/>
              </a:rPr>
              <a:t>评价</a:t>
            </a:r>
            <a:r>
              <a:rPr lang="zh-CN" altLang="zh-CN" sz="2400" dirty="0">
                <a:latin typeface="微软雅黑" panose="020B0503020204020204" pitchFamily="34" charset="-122"/>
                <a:ea typeface="微软雅黑" panose="020B0503020204020204" pitchFamily="34" charset="-122"/>
              </a:rPr>
              <a:t>重点反映大学的人才培养、科学研究、社会服务、</a:t>
            </a:r>
            <a:r>
              <a:rPr lang="zh-CN" altLang="zh-CN" sz="2400" dirty="0" smtClean="0">
                <a:latin typeface="微软雅黑" panose="020B0503020204020204" pitchFamily="34" charset="-122"/>
                <a:ea typeface="微软雅黑" panose="020B0503020204020204" pitchFamily="34" charset="-122"/>
              </a:rPr>
              <a:t>文化</a:t>
            </a:r>
            <a:r>
              <a:rPr lang="zh-CN" altLang="en-US" sz="2400" dirty="0" smtClean="0">
                <a:latin typeface="微软雅黑" panose="020B0503020204020204" pitchFamily="34" charset="-122"/>
                <a:ea typeface="微软雅黑" panose="020B0503020204020204" pitchFamily="34" charset="-122"/>
              </a:rPr>
              <a:t>传承、国际交流</a:t>
            </a:r>
            <a:r>
              <a:rPr lang="zh-CN" altLang="en-US" sz="2400" dirty="0">
                <a:latin typeface="微软雅黑" panose="020B0503020204020204" pitchFamily="34" charset="-122"/>
                <a:ea typeface="微软雅黑" panose="020B0503020204020204" pitchFamily="34" charset="-122"/>
              </a:rPr>
              <a:t>五</a:t>
            </a:r>
            <a:r>
              <a:rPr lang="zh-CN" altLang="zh-CN" sz="2400" dirty="0" smtClean="0">
                <a:latin typeface="微软雅黑" panose="020B0503020204020204" pitchFamily="34" charset="-122"/>
                <a:ea typeface="微软雅黑" panose="020B0503020204020204" pitchFamily="34" charset="-122"/>
              </a:rPr>
              <a:t>大</a:t>
            </a:r>
            <a:r>
              <a:rPr lang="zh-CN" altLang="zh-CN" sz="2400" dirty="0">
                <a:latin typeface="微软雅黑" panose="020B0503020204020204" pitchFamily="34" charset="-122"/>
                <a:ea typeface="微软雅黑" panose="020B0503020204020204" pitchFamily="34" charset="-122"/>
              </a:rPr>
              <a:t>职能。</a:t>
            </a:r>
            <a:endParaRPr lang="zh-CN" altLang="en-US" sz="2400" dirty="0">
              <a:latin typeface="微软雅黑" panose="020B0503020204020204" pitchFamily="34" charset="-122"/>
              <a:ea typeface="微软雅黑" panose="020B0503020204020204" pitchFamily="34" charset="-122"/>
            </a:endParaRPr>
          </a:p>
        </p:txBody>
      </p:sp>
      <p:sp>
        <p:nvSpPr>
          <p:cNvPr id="27" name="MH_Entry_2">
            <a:hlinkClick r:id="rId8"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大学</a:t>
            </a:r>
            <a:r>
              <a:rPr lang="zh-CN" altLang="en-US" kern="0" dirty="0">
                <a:solidFill>
                  <a:srgbClr val="FFFFFF"/>
                </a:solidFill>
                <a:latin typeface="微软雅黑" panose="020B0503020204020204" pitchFamily="34" charset="-122"/>
                <a:ea typeface="微软雅黑" panose="020B0503020204020204" pitchFamily="34" charset="-122"/>
              </a:rPr>
              <a:t>国际化评价设计</a:t>
            </a:r>
          </a:p>
        </p:txBody>
      </p:sp>
      <p:sp>
        <p:nvSpPr>
          <p:cNvPr id="28" name="MH_Number_2">
            <a:hlinkClick r:id="rId8"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3</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21" name="MH_Number_2">
            <a:hlinkClick r:id="rId9" action="ppaction://hlinksldjump"/>
          </p:cNvPr>
          <p:cNvSpPr/>
          <p:nvPr>
            <p:custDataLst>
              <p:tags r:id="rId3"/>
            </p:custDataLst>
          </p:nvPr>
        </p:nvSpPr>
        <p:spPr>
          <a:xfrm>
            <a:off x="938676" y="1196752"/>
            <a:ext cx="1244909" cy="48920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ctr"/>
          <a:lstStyle/>
          <a:p>
            <a:pPr algn="ctr"/>
            <a:r>
              <a:rPr lang="zh-CN" altLang="en-US" sz="2400" dirty="0" smtClean="0">
                <a:solidFill>
                  <a:srgbClr val="FFFFFF"/>
                </a:solidFill>
                <a:latin typeface="微软雅黑" panose="020B0503020204020204" pitchFamily="34" charset="-122"/>
                <a:ea typeface="微软雅黑" panose="020B0503020204020204" pitchFamily="34" charset="-122"/>
              </a:rPr>
              <a:t>第二</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22" name="MH_Entry_2">
            <a:hlinkClick r:id="rId9" action="ppaction://hlinksldjump"/>
          </p:cNvPr>
          <p:cNvSpPr/>
          <p:nvPr>
            <p:custDataLst>
              <p:tags r:id="rId4"/>
            </p:custDataLst>
          </p:nvPr>
        </p:nvSpPr>
        <p:spPr>
          <a:xfrm flipH="1">
            <a:off x="2012859" y="1196752"/>
            <a:ext cx="4299165" cy="489206"/>
          </a:xfrm>
          <a:prstGeom prst="homePlate">
            <a:avLst>
              <a:gd name="adj" fmla="val 420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ctr">
            <a:normAutofit/>
          </a:bodyPr>
          <a:lstStyle/>
          <a:p>
            <a:pPr algn="ctr"/>
            <a:r>
              <a:rPr lang="zh-CN" altLang="en-US" sz="2400" smtClean="0">
                <a:solidFill>
                  <a:srgbClr val="FFFFFF"/>
                </a:solidFill>
                <a:latin typeface="微软雅黑" panose="020B0503020204020204" pitchFamily="34" charset="-122"/>
                <a:ea typeface="微软雅黑" panose="020B0503020204020204" pitchFamily="34" charset="-122"/>
              </a:rPr>
              <a:t>评价理论依据</a:t>
            </a:r>
            <a:endParaRPr lang="zh-CN" altLang="en-US" sz="24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7"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6" name="矩形 2"/>
          <p:cNvSpPr>
            <a:spLocks noChangeArrowheads="1"/>
          </p:cNvSpPr>
          <p:nvPr/>
        </p:nvSpPr>
        <p:spPr bwMode="auto">
          <a:xfrm>
            <a:off x="2070809" y="1556745"/>
            <a:ext cx="2441575" cy="369887"/>
          </a:xfrm>
          <a:prstGeom prst="rect">
            <a:avLst/>
          </a:prstGeom>
          <a:noFill/>
          <a:ln w="9525" algn="ctr">
            <a:noFill/>
            <a:round/>
          </a:ln>
          <a:effectLst>
            <a:outerShdw kx="-3284103" algn="br" rotWithShape="0">
              <a:schemeClr val="bg2">
                <a:alpha val="50000"/>
              </a:schemeClr>
            </a:outerShdw>
          </a:effectLst>
        </p:spPr>
        <p:txBody>
          <a:bodyPr/>
          <a:lstStyle/>
          <a:p>
            <a:pPr eaLnBrk="1" hangingPunct="1">
              <a:buFont typeface="Arial" panose="020B0604020202020204" pitchFamily="34" charset="0"/>
              <a:buNone/>
              <a:defRPr/>
            </a:pPr>
            <a:endParaRPr lang="zh-CN" altLang="en-US">
              <a:ea typeface="黑体" panose="02010609060101010101" pitchFamily="49" charset="-122"/>
            </a:endParaRPr>
          </a:p>
        </p:txBody>
      </p:sp>
      <p:sp>
        <p:nvSpPr>
          <p:cNvPr id="27" name="剪去对角的矩形 26"/>
          <p:cNvSpPr/>
          <p:nvPr/>
        </p:nvSpPr>
        <p:spPr bwMode="auto">
          <a:xfrm>
            <a:off x="3234429" y="2542577"/>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28" name="矩形 27"/>
          <p:cNvSpPr/>
          <p:nvPr/>
        </p:nvSpPr>
        <p:spPr bwMode="auto">
          <a:xfrm>
            <a:off x="2162859" y="2971205"/>
            <a:ext cx="914400" cy="914400"/>
          </a:xfrm>
          <a:prstGeom prst="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cxnSp>
        <p:nvCxnSpPr>
          <p:cNvPr id="31" name="直接箭头连接符 30"/>
          <p:cNvCxnSpPr/>
          <p:nvPr/>
        </p:nvCxnSpPr>
        <p:spPr bwMode="auto">
          <a:xfrm>
            <a:off x="8663717" y="4900031"/>
            <a:ext cx="571504" cy="1588"/>
          </a:xfrm>
          <a:prstGeom prst="straightConnector1">
            <a:avLst/>
          </a:prstGeom>
          <a:noFill/>
          <a:ln w="9525" cap="flat" cmpd="sng" algn="ctr">
            <a:noFill/>
            <a:prstDash val="solid"/>
            <a:round/>
            <a:headEnd type="none" w="med" len="med"/>
            <a:tailEnd type="arrow"/>
          </a:ln>
          <a:effectLst>
            <a:outerShdw kx="-3284103" algn="br" rotWithShape="0">
              <a:schemeClr val="bg2">
                <a:alpha val="50000"/>
              </a:schemeClr>
            </a:outerShdw>
          </a:effectLst>
        </p:spPr>
      </p:cxnSp>
      <p:grpSp>
        <p:nvGrpSpPr>
          <p:cNvPr id="34" name="组合 33"/>
          <p:cNvGrpSpPr/>
          <p:nvPr/>
        </p:nvGrpSpPr>
        <p:grpSpPr>
          <a:xfrm>
            <a:off x="-240704" y="1765428"/>
            <a:ext cx="10978976" cy="4471884"/>
            <a:chOff x="-528736" y="1926632"/>
            <a:chExt cx="10978976" cy="4471884"/>
          </a:xfrm>
        </p:grpSpPr>
        <p:graphicFrame>
          <p:nvGraphicFramePr>
            <p:cNvPr id="29" name="图示 28"/>
            <p:cNvGraphicFramePr/>
            <p:nvPr/>
          </p:nvGraphicFramePr>
          <p:xfrm>
            <a:off x="-528736" y="1926632"/>
            <a:ext cx="10978976" cy="44718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3" name="椭圆 32"/>
            <p:cNvSpPr/>
            <p:nvPr/>
          </p:nvSpPr>
          <p:spPr>
            <a:xfrm>
              <a:off x="1559496" y="3068960"/>
              <a:ext cx="3240360" cy="3210017"/>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dirty="0" smtClean="0">
                  <a:solidFill>
                    <a:schemeClr val="bg1"/>
                  </a:solidFill>
                  <a:latin typeface="微软雅黑" panose="020B0503020204020204" pitchFamily="34" charset="-122"/>
                  <a:ea typeface="微软雅黑" panose="020B0503020204020204" pitchFamily="34" charset="-122"/>
                </a:rPr>
                <a:t>指标</a:t>
              </a:r>
              <a:r>
                <a:rPr lang="zh-CN" altLang="en-US" dirty="0">
                  <a:solidFill>
                    <a:schemeClr val="bg1"/>
                  </a:solidFill>
                  <a:latin typeface="微软雅黑" panose="020B0503020204020204" pitchFamily="34" charset="-122"/>
                  <a:ea typeface="微软雅黑" panose="020B0503020204020204" pitchFamily="34" charset="-122"/>
                </a:rPr>
                <a:t>体系</a:t>
              </a:r>
              <a:endParaRPr lang="en-US" altLang="zh-CN" dirty="0">
                <a:solidFill>
                  <a:schemeClr val="bg1"/>
                </a:solidFill>
                <a:latin typeface="微软雅黑" panose="020B0503020204020204" pitchFamily="34" charset="-122"/>
                <a:ea typeface="微软雅黑" panose="020B0503020204020204" pitchFamily="34" charset="-122"/>
              </a:endParaRPr>
            </a:p>
            <a:p>
              <a:pPr lvl="0" algn="ctr"/>
              <a:r>
                <a:rPr lang="zh-CN" altLang="en-US" dirty="0">
                  <a:solidFill>
                    <a:schemeClr val="bg1"/>
                  </a:solidFill>
                  <a:latin typeface="微软雅黑" panose="020B0503020204020204" pitchFamily="34" charset="-122"/>
                  <a:ea typeface="微软雅黑" panose="020B0503020204020204" pitchFamily="34" charset="-122"/>
                </a:rPr>
                <a:t>研制的原则</a:t>
              </a:r>
            </a:p>
          </p:txBody>
        </p:sp>
      </p:grpSp>
      <p:sp>
        <p:nvSpPr>
          <p:cNvPr id="26" name="MH_Entry_2">
            <a:hlinkClick r:id="rId13"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 大学</a:t>
            </a:r>
            <a:r>
              <a:rPr lang="zh-CN" altLang="en-US" kern="0" dirty="0">
                <a:solidFill>
                  <a:srgbClr val="FFFFFF"/>
                </a:solidFill>
                <a:latin typeface="微软雅黑" panose="020B0503020204020204" pitchFamily="34" charset="-122"/>
                <a:ea typeface="微软雅黑" panose="020B0503020204020204" pitchFamily="34" charset="-122"/>
              </a:rPr>
              <a:t>国际化评价设计</a:t>
            </a:r>
          </a:p>
        </p:txBody>
      </p:sp>
      <p:sp>
        <p:nvSpPr>
          <p:cNvPr id="30" name="MH_Number_2">
            <a:hlinkClick r:id="rId13"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3</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32" name="MH_Number_2">
            <a:hlinkClick r:id="rId14" action="ppaction://hlinksldjump"/>
          </p:cNvPr>
          <p:cNvSpPr/>
          <p:nvPr>
            <p:custDataLst>
              <p:tags r:id="rId3"/>
            </p:custDataLst>
          </p:nvPr>
        </p:nvSpPr>
        <p:spPr>
          <a:xfrm>
            <a:off x="938676" y="1196752"/>
            <a:ext cx="1244909" cy="48920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ctr"/>
          <a:lstStyle/>
          <a:p>
            <a:pPr algn="ctr"/>
            <a:r>
              <a:rPr lang="zh-CN" altLang="en-US" sz="2400" dirty="0" smtClean="0">
                <a:solidFill>
                  <a:srgbClr val="FFFFFF"/>
                </a:solidFill>
                <a:latin typeface="微软雅黑" panose="020B0503020204020204" pitchFamily="34" charset="-122"/>
                <a:ea typeface="微软雅黑" panose="020B0503020204020204" pitchFamily="34" charset="-122"/>
              </a:rPr>
              <a:t>第二</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35" name="MH_Entry_2">
            <a:hlinkClick r:id="rId14" action="ppaction://hlinksldjump"/>
          </p:cNvPr>
          <p:cNvSpPr/>
          <p:nvPr>
            <p:custDataLst>
              <p:tags r:id="rId4"/>
            </p:custDataLst>
          </p:nvPr>
        </p:nvSpPr>
        <p:spPr>
          <a:xfrm flipH="1">
            <a:off x="2012859" y="1196752"/>
            <a:ext cx="4299165" cy="489206"/>
          </a:xfrm>
          <a:prstGeom prst="homePlate">
            <a:avLst>
              <a:gd name="adj" fmla="val 420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ctr">
            <a:normAutofit/>
          </a:bodyPr>
          <a:lstStyle/>
          <a:p>
            <a:pPr algn="ctr"/>
            <a:r>
              <a:rPr lang="zh-CN" altLang="en-US" sz="2400" smtClean="0">
                <a:solidFill>
                  <a:srgbClr val="FFFFFF"/>
                </a:solidFill>
                <a:latin typeface="微软雅黑" panose="020B0503020204020204" pitchFamily="34" charset="-122"/>
                <a:ea typeface="微软雅黑" panose="020B0503020204020204" pitchFamily="34" charset="-122"/>
              </a:rPr>
              <a:t>评价理论依据</a:t>
            </a:r>
            <a:endParaRPr lang="zh-CN" altLang="en-US" sz="24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7"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7" name="剪去对角的矩形 26"/>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28" name="矩形 27"/>
          <p:cNvSpPr/>
          <p:nvPr/>
        </p:nvSpPr>
        <p:spPr bwMode="auto">
          <a:xfrm>
            <a:off x="2162859" y="2971205"/>
            <a:ext cx="914400" cy="914400"/>
          </a:xfrm>
          <a:prstGeom prst="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cxnSp>
        <p:nvCxnSpPr>
          <p:cNvPr id="31" name="直接箭头连接符 30"/>
          <p:cNvCxnSpPr/>
          <p:nvPr/>
        </p:nvCxnSpPr>
        <p:spPr bwMode="auto">
          <a:xfrm>
            <a:off x="8663717" y="4900031"/>
            <a:ext cx="571504" cy="1588"/>
          </a:xfrm>
          <a:prstGeom prst="straightConnector1">
            <a:avLst/>
          </a:prstGeom>
          <a:noFill/>
          <a:ln w="9525" cap="flat" cmpd="sng" algn="ctr">
            <a:noFill/>
            <a:prstDash val="solid"/>
            <a:round/>
            <a:headEnd type="none" w="med" len="med"/>
            <a:tailEnd type="arrow"/>
          </a:ln>
          <a:effectLst>
            <a:outerShdw kx="-3284103" algn="br" rotWithShape="0">
              <a:schemeClr val="bg2">
                <a:alpha val="50000"/>
              </a:schemeClr>
            </a:outerShdw>
          </a:effectLst>
        </p:spPr>
      </p:cxnSp>
      <p:sp>
        <p:nvSpPr>
          <p:cNvPr id="26" name="MH_Number_3">
            <a:hlinkClick r:id="rId8" action="ppaction://hlinksldjump"/>
          </p:cNvPr>
          <p:cNvSpPr/>
          <p:nvPr>
            <p:custDataLst>
              <p:tags r:id="rId1"/>
            </p:custDataLst>
          </p:nvPr>
        </p:nvSpPr>
        <p:spPr>
          <a:xfrm>
            <a:off x="938676" y="1196752"/>
            <a:ext cx="1244909" cy="48920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ctr"/>
          <a:lstStyle/>
          <a:p>
            <a:pPr algn="ctr"/>
            <a:r>
              <a:rPr lang="zh-CN" altLang="en-US" sz="2400" dirty="0" smtClean="0">
                <a:solidFill>
                  <a:srgbClr val="FFFFFF"/>
                </a:solidFill>
                <a:latin typeface="微软雅黑" panose="020B0503020204020204" pitchFamily="34" charset="-122"/>
                <a:ea typeface="微软雅黑" panose="020B0503020204020204" pitchFamily="34" charset="-122"/>
              </a:rPr>
              <a:t>第三</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30" name="MH_Entry_3">
            <a:hlinkClick r:id="rId8" action="ppaction://hlinksldjump"/>
          </p:cNvPr>
          <p:cNvSpPr/>
          <p:nvPr>
            <p:custDataLst>
              <p:tags r:id="rId2"/>
            </p:custDataLst>
          </p:nvPr>
        </p:nvSpPr>
        <p:spPr>
          <a:xfrm flipH="1">
            <a:off x="2012859" y="1196752"/>
            <a:ext cx="4299165" cy="489206"/>
          </a:xfrm>
          <a:prstGeom prst="homePlate">
            <a:avLst>
              <a:gd name="adj" fmla="val 420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ctr">
            <a:normAutofit/>
          </a:bodyPr>
          <a:lstStyle/>
          <a:p>
            <a:pPr algn="ctr"/>
            <a:r>
              <a:rPr lang="zh-CN" altLang="en-US" sz="2400" smtClean="0">
                <a:solidFill>
                  <a:srgbClr val="FFFFFF"/>
                </a:solidFill>
                <a:latin typeface="微软雅黑" panose="020B0503020204020204" pitchFamily="34" charset="-122"/>
                <a:ea typeface="微软雅黑" panose="020B0503020204020204" pitchFamily="34" charset="-122"/>
              </a:rPr>
              <a:t>组成国内外结合的专家团队</a:t>
            </a: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2" name="矩形 1"/>
          <p:cNvSpPr/>
          <p:nvPr/>
        </p:nvSpPr>
        <p:spPr>
          <a:xfrm>
            <a:off x="1397803" y="2185852"/>
            <a:ext cx="10128442" cy="3416320"/>
          </a:xfrm>
          <a:prstGeom prst="rect">
            <a:avLst/>
          </a:prstGeom>
        </p:spPr>
        <p:txBody>
          <a:bodyPr wrap="square">
            <a:spAutoFit/>
          </a:bodyPr>
          <a:lstStyle/>
          <a:p>
            <a:pPr marL="457200" indent="-457200">
              <a:lnSpc>
                <a:spcPct val="150000"/>
              </a:lnSpc>
              <a:buFont typeface="Wingdings" panose="05000000000000000000" pitchFamily="2" charset="2"/>
              <a:buChar char="u"/>
            </a:pPr>
            <a:r>
              <a:rPr lang="zh-CN" altLang="en-US" sz="2400" dirty="0">
                <a:solidFill>
                  <a:srgbClr val="025483"/>
                </a:solidFill>
                <a:latin typeface="微软雅黑" panose="020B0503020204020204" pitchFamily="34" charset="-122"/>
                <a:ea typeface="微软雅黑" panose="020B0503020204020204" pitchFamily="34" charset="-122"/>
              </a:rPr>
              <a:t>潘懋元     总顾问、高等教育学创始人</a:t>
            </a:r>
            <a:endParaRPr lang="en-US" altLang="zh-CN" sz="2400" dirty="0">
              <a:solidFill>
                <a:srgbClr val="025483"/>
              </a:solidFill>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u"/>
            </a:pPr>
            <a:r>
              <a:rPr lang="zh-CN" altLang="en-US" sz="2400" dirty="0">
                <a:solidFill>
                  <a:srgbClr val="025483"/>
                </a:solidFill>
                <a:latin typeface="微软雅黑" panose="020B0503020204020204" pitchFamily="34" charset="-122"/>
                <a:ea typeface="微软雅黑" panose="020B0503020204020204" pitchFamily="34" charset="-122"/>
              </a:rPr>
              <a:t>苏新宁      长江学者、社会科学评价</a:t>
            </a:r>
            <a:r>
              <a:rPr lang="zh-CN" altLang="en-US" sz="2400" dirty="0" smtClean="0">
                <a:solidFill>
                  <a:srgbClr val="025483"/>
                </a:solidFill>
                <a:latin typeface="微软雅黑" panose="020B0503020204020204" pitchFamily="34" charset="-122"/>
                <a:ea typeface="微软雅黑" panose="020B0503020204020204" pitchFamily="34" charset="-122"/>
              </a:rPr>
              <a:t>专家（</a:t>
            </a:r>
            <a:r>
              <a:rPr lang="en-US" altLang="zh-CN" sz="2400" dirty="0" smtClean="0">
                <a:solidFill>
                  <a:srgbClr val="025483"/>
                </a:solidFill>
                <a:latin typeface="微软雅黑" panose="020B0503020204020204" pitchFamily="34" charset="-122"/>
                <a:ea typeface="微软雅黑" panose="020B0503020204020204" pitchFamily="34" charset="-122"/>
              </a:rPr>
              <a:t>CSSCI</a:t>
            </a:r>
            <a:r>
              <a:rPr lang="zh-CN" altLang="en-US" sz="2400" dirty="0" smtClean="0">
                <a:solidFill>
                  <a:srgbClr val="025483"/>
                </a:solidFill>
                <a:latin typeface="微软雅黑" panose="020B0503020204020204" pitchFamily="34" charset="-122"/>
                <a:ea typeface="微软雅黑" panose="020B0503020204020204" pitchFamily="34" charset="-122"/>
              </a:rPr>
              <a:t>创始人）</a:t>
            </a:r>
            <a:endParaRPr lang="en-US" altLang="zh-CN" sz="2400" dirty="0" smtClean="0">
              <a:solidFill>
                <a:srgbClr val="025483"/>
              </a:solidFill>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u"/>
            </a:pPr>
            <a:r>
              <a:rPr lang="zh-CN" altLang="en-US" sz="2400" dirty="0">
                <a:solidFill>
                  <a:srgbClr val="025483"/>
                </a:solidFill>
                <a:latin typeface="微软雅黑" panose="020B0503020204020204" pitchFamily="34" charset="-122"/>
                <a:ea typeface="微软雅黑" panose="020B0503020204020204" pitchFamily="34" charset="-122"/>
              </a:rPr>
              <a:t>王</a:t>
            </a:r>
            <a:r>
              <a:rPr lang="zh-CN" altLang="en-US" sz="2400" dirty="0" smtClean="0">
                <a:solidFill>
                  <a:srgbClr val="025483"/>
                </a:solidFill>
                <a:latin typeface="微软雅黑" panose="020B0503020204020204" pitchFamily="34" charset="-122"/>
                <a:ea typeface="微软雅黑" panose="020B0503020204020204" pitchFamily="34" charset="-122"/>
              </a:rPr>
              <a:t>伟廉      汕头大学原执行校长、高等教育研究专家</a:t>
            </a:r>
            <a:endParaRPr lang="en-US" altLang="zh-CN" sz="2400" dirty="0">
              <a:solidFill>
                <a:srgbClr val="025483"/>
              </a:solidFill>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u"/>
            </a:pPr>
            <a:r>
              <a:rPr lang="zh-CN" altLang="en-US" sz="2400" dirty="0">
                <a:solidFill>
                  <a:srgbClr val="025483"/>
                </a:solidFill>
                <a:latin typeface="微软雅黑" panose="020B0503020204020204" pitchFamily="34" charset="-122"/>
                <a:ea typeface="微软雅黑" panose="020B0503020204020204" pitchFamily="34" charset="-122"/>
              </a:rPr>
              <a:t>谢作栩      厦门大学教育学院原副院长、</a:t>
            </a:r>
            <a:r>
              <a:rPr lang="zh-CN" altLang="en-US" sz="2400" dirty="0" smtClean="0">
                <a:solidFill>
                  <a:srgbClr val="025483"/>
                </a:solidFill>
                <a:latin typeface="微软雅黑" panose="020B0503020204020204" pitchFamily="34" charset="-122"/>
                <a:ea typeface="微软雅黑" panose="020B0503020204020204" pitchFamily="34" charset="-122"/>
              </a:rPr>
              <a:t>南非孔子学院院长</a:t>
            </a:r>
            <a:endParaRPr lang="en-US" altLang="zh-CN" sz="2400" dirty="0">
              <a:solidFill>
                <a:srgbClr val="025483"/>
              </a:solidFill>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u"/>
            </a:pPr>
            <a:r>
              <a:rPr lang="zh-CN" altLang="en-US" sz="2400" dirty="0">
                <a:solidFill>
                  <a:srgbClr val="025483"/>
                </a:solidFill>
                <a:latin typeface="微软雅黑" panose="020B0503020204020204" pitchFamily="34" charset="-122"/>
                <a:ea typeface="微软雅黑" panose="020B0503020204020204" pitchFamily="34" charset="-122"/>
              </a:rPr>
              <a:t>国外著名学者</a:t>
            </a:r>
            <a:endParaRPr lang="en-US" altLang="zh-CN" sz="2400" dirty="0">
              <a:solidFill>
                <a:srgbClr val="025483"/>
              </a:solidFill>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u"/>
            </a:pPr>
            <a:r>
              <a:rPr lang="zh-CN" altLang="en-US" sz="2400" dirty="0">
                <a:solidFill>
                  <a:srgbClr val="025483"/>
                </a:solidFill>
                <a:latin typeface="微软雅黑" panose="020B0503020204020204" pitchFamily="34" charset="-122"/>
                <a:ea typeface="微软雅黑" panose="020B0503020204020204" pitchFamily="34" charset="-122"/>
              </a:rPr>
              <a:t>国家有关部委主管部门领导</a:t>
            </a:r>
          </a:p>
        </p:txBody>
      </p:sp>
      <p:sp>
        <p:nvSpPr>
          <p:cNvPr id="29" name="MH_Entry_2">
            <a:hlinkClick r:id="rId9" action="ppaction://hlinksldjump"/>
          </p:cNvPr>
          <p:cNvSpPr/>
          <p:nvPr>
            <p:custDataLst>
              <p:tags r:id="rId3"/>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大学</a:t>
            </a:r>
            <a:r>
              <a:rPr lang="zh-CN" altLang="en-US" kern="0" dirty="0">
                <a:solidFill>
                  <a:srgbClr val="FFFFFF"/>
                </a:solidFill>
                <a:latin typeface="微软雅黑" panose="020B0503020204020204" pitchFamily="34" charset="-122"/>
                <a:ea typeface="微软雅黑" panose="020B0503020204020204" pitchFamily="34" charset="-122"/>
              </a:rPr>
              <a:t>国际化评价设计</a:t>
            </a:r>
          </a:p>
        </p:txBody>
      </p:sp>
      <p:sp>
        <p:nvSpPr>
          <p:cNvPr id="32" name="MH_Number_2">
            <a:hlinkClick r:id="rId9" action="ppaction://hlinksldjump"/>
          </p:cNvPr>
          <p:cNvSpPr/>
          <p:nvPr>
            <p:custDataLst>
              <p:tags r:id="rId4"/>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3</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4"/>
          <p:cNvSpPr/>
          <p:nvPr>
            <p:custDataLst>
              <p:tags r:id="rId1"/>
            </p:custDataLst>
          </p:nvPr>
        </p:nvSpPr>
        <p:spPr bwMode="gray">
          <a:xfrm>
            <a:off x="586596" y="5599347"/>
            <a:ext cx="5152017" cy="389980"/>
          </a:xfrm>
          <a:custGeom>
            <a:avLst/>
            <a:gdLst>
              <a:gd name="T0" fmla="*/ 20706948 w 1120"/>
              <a:gd name="T1" fmla="*/ 11 h 252"/>
              <a:gd name="T2" fmla="*/ 20629597 w 1120"/>
              <a:gd name="T3" fmla="*/ 11 h 252"/>
              <a:gd name="T4" fmla="*/ 20335316 w 1120"/>
              <a:gd name="T5" fmla="*/ 11 h 252"/>
              <a:gd name="T6" fmla="*/ 19858832 w 1120"/>
              <a:gd name="T7" fmla="*/ 11 h 252"/>
              <a:gd name="T8" fmla="*/ 19191786 w 1120"/>
              <a:gd name="T9" fmla="*/ 11 h 252"/>
              <a:gd name="T10" fmla="*/ 18336532 w 1120"/>
              <a:gd name="T11" fmla="*/ 10 h 252"/>
              <a:gd name="T12" fmla="*/ 17339847 w 1120"/>
              <a:gd name="T13" fmla="*/ 10 h 252"/>
              <a:gd name="T14" fmla="*/ 16196141 w 1120"/>
              <a:gd name="T15" fmla="*/ 10 h 252"/>
              <a:gd name="T16" fmla="*/ 14901486 w 1120"/>
              <a:gd name="T17" fmla="*/ 8 h 252"/>
              <a:gd name="T18" fmla="*/ 13494596 w 1120"/>
              <a:gd name="T19" fmla="*/ 8 h 252"/>
              <a:gd name="T20" fmla="*/ 11942220 w 1120"/>
              <a:gd name="T21" fmla="*/ 8 h 252"/>
              <a:gd name="T22" fmla="*/ 10275918 w 1120"/>
              <a:gd name="T23" fmla="*/ 8 h 252"/>
              <a:gd name="T24" fmla="*/ 8612140 w 1120"/>
              <a:gd name="T25" fmla="*/ 8 h 252"/>
              <a:gd name="T26" fmla="*/ 7098185 w 1120"/>
              <a:gd name="T27" fmla="*/ 8 h 252"/>
              <a:gd name="T28" fmla="*/ 5691769 w 1120"/>
              <a:gd name="T29" fmla="*/ 8 h 252"/>
              <a:gd name="T30" fmla="*/ 4395650 w 1120"/>
              <a:gd name="T31" fmla="*/ 10 h 252"/>
              <a:gd name="T32" fmla="*/ 3293330 w 1120"/>
              <a:gd name="T33" fmla="*/ 10 h 252"/>
              <a:gd name="T34" fmla="*/ 2329965 w 1120"/>
              <a:gd name="T35" fmla="*/ 10 h 252"/>
              <a:gd name="T36" fmla="*/ 1515458 w 1120"/>
              <a:gd name="T37" fmla="*/ 11 h 252"/>
              <a:gd name="T38" fmla="*/ 848370 w 1120"/>
              <a:gd name="T39" fmla="*/ 11 h 252"/>
              <a:gd name="T40" fmla="*/ 371720 w 1120"/>
              <a:gd name="T41" fmla="*/ 11 h 252"/>
              <a:gd name="T42" fmla="*/ 114130 w 1120"/>
              <a:gd name="T43" fmla="*/ 11 h 252"/>
              <a:gd name="T44" fmla="*/ 0 w 1120"/>
              <a:gd name="T45" fmla="*/ 11 h 252"/>
              <a:gd name="T46" fmla="*/ 0 w 1120"/>
              <a:gd name="T47" fmla="*/ 3 h 252"/>
              <a:gd name="T48" fmla="*/ 10353269 w 1120"/>
              <a:gd name="T49" fmla="*/ 0 h 252"/>
              <a:gd name="T50" fmla="*/ 20706948 w 1120"/>
              <a:gd name="T51" fmla="*/ 3 h 252"/>
              <a:gd name="T52" fmla="*/ 20706948 w 1120"/>
              <a:gd name="T53" fmla="*/ 11 h 252"/>
              <a:gd name="T54" fmla="*/ 20706948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75000"/>
            </a:schemeClr>
          </a:solidFill>
          <a:ln w="0">
            <a:noFill/>
            <a:round/>
          </a:ln>
        </p:spPr>
        <p:txBody>
          <a:bodyPr/>
          <a:lstStyle/>
          <a:p>
            <a:pPr>
              <a:defRPr/>
            </a:pPr>
            <a:endParaRPr lang="zh-CN" altLang="en-US">
              <a:solidFill>
                <a:prstClr val="black"/>
              </a:solidFill>
            </a:endParaRPr>
          </a:p>
        </p:txBody>
      </p:sp>
      <p:sp>
        <p:nvSpPr>
          <p:cNvPr id="46" name="TextBox 16"/>
          <p:cNvSpPr txBox="1"/>
          <p:nvPr/>
        </p:nvSpPr>
        <p:spPr>
          <a:xfrm>
            <a:off x="540877" y="2406575"/>
            <a:ext cx="9131157" cy="3402570"/>
          </a:xfrm>
          <a:prstGeom prst="rect">
            <a:avLst/>
          </a:prstGeom>
          <a:solidFill>
            <a:schemeClr val="bg1"/>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just">
              <a:lnSpc>
                <a:spcPct val="150000"/>
              </a:lnSpc>
              <a:defRPr>
                <a:solidFill>
                  <a:srgbClr val="FF0000"/>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zh-CN" altLang="en-US" dirty="0" smtClean="0">
                <a:solidFill>
                  <a:schemeClr val="tx1">
                    <a:lumMod val="65000"/>
                    <a:lumOff val="35000"/>
                  </a:schemeClr>
                </a:solidFill>
              </a:rPr>
              <a:t>研究</a:t>
            </a:r>
            <a:r>
              <a:rPr lang="zh-CN" altLang="en-US" dirty="0">
                <a:solidFill>
                  <a:schemeClr val="tx1">
                    <a:lumMod val="65000"/>
                    <a:lumOff val="35000"/>
                  </a:schemeClr>
                </a:solidFill>
              </a:rPr>
              <a:t>学习已有研究成果 </a:t>
            </a:r>
            <a:endParaRPr lang="en-US" altLang="zh-CN" dirty="0">
              <a:solidFill>
                <a:schemeClr val="tx1">
                  <a:lumMod val="65000"/>
                  <a:lumOff val="35000"/>
                </a:schemeClr>
              </a:solidFill>
            </a:endParaRPr>
          </a:p>
          <a:p>
            <a:r>
              <a:rPr lang="zh-CN" altLang="en-US" dirty="0" smtClean="0">
                <a:solidFill>
                  <a:schemeClr val="tx1">
                    <a:lumMod val="65000"/>
                    <a:lumOff val="35000"/>
                  </a:schemeClr>
                </a:solidFill>
              </a:rPr>
              <a:t>多次</a:t>
            </a:r>
            <a:r>
              <a:rPr lang="zh-CN" altLang="en-US" dirty="0">
                <a:solidFill>
                  <a:schemeClr val="tx1">
                    <a:lumMod val="65000"/>
                    <a:lumOff val="35000"/>
                  </a:schemeClr>
                </a:solidFill>
              </a:rPr>
              <a:t>召集课题组、教育研究与社会科学评价专家、高校外事管理</a:t>
            </a:r>
            <a:r>
              <a:rPr lang="zh-CN" altLang="en-US" dirty="0" smtClean="0">
                <a:solidFill>
                  <a:schemeClr val="tx1">
                    <a:lumMod val="65000"/>
                    <a:lumOff val="35000"/>
                  </a:schemeClr>
                </a:solidFill>
              </a:rPr>
              <a:t>干部</a:t>
            </a:r>
            <a:r>
              <a:rPr lang="zh-CN" altLang="en-US" dirty="0">
                <a:solidFill>
                  <a:schemeClr val="tx1">
                    <a:lumMod val="65000"/>
                    <a:lumOff val="35000"/>
                  </a:schemeClr>
                </a:solidFill>
              </a:rPr>
              <a:t>、国家</a:t>
            </a:r>
            <a:r>
              <a:rPr lang="zh-CN" altLang="en-US" dirty="0" smtClean="0">
                <a:solidFill>
                  <a:schemeClr val="tx1">
                    <a:lumMod val="65000"/>
                    <a:lumOff val="35000"/>
                  </a:schemeClr>
                </a:solidFill>
              </a:rPr>
              <a:t>有关管理</a:t>
            </a:r>
            <a:r>
              <a:rPr lang="zh-CN" altLang="en-US" dirty="0">
                <a:solidFill>
                  <a:schemeClr val="tx1">
                    <a:lumMod val="65000"/>
                    <a:lumOff val="35000"/>
                  </a:schemeClr>
                </a:solidFill>
              </a:rPr>
              <a:t>部门研讨会</a:t>
            </a:r>
          </a:p>
        </p:txBody>
      </p:sp>
      <p:pic>
        <p:nvPicPr>
          <p:cNvPr id="17" name="图片 16"/>
          <p:cNvPicPr>
            <a:picLocks noChangeAspect="1"/>
          </p:cNvPicPr>
          <p:nvPr/>
        </p:nvPicPr>
        <p:blipFill>
          <a:blip r:embed="rId8"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7" name="剪去对角的矩形 26"/>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28" name="矩形 27"/>
          <p:cNvSpPr/>
          <p:nvPr/>
        </p:nvSpPr>
        <p:spPr bwMode="auto">
          <a:xfrm>
            <a:off x="1730912" y="3026641"/>
            <a:ext cx="914400" cy="914400"/>
          </a:xfrm>
          <a:prstGeom prst="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cxnSp>
        <p:nvCxnSpPr>
          <p:cNvPr id="31" name="直接箭头连接符 30"/>
          <p:cNvCxnSpPr/>
          <p:nvPr/>
        </p:nvCxnSpPr>
        <p:spPr bwMode="auto">
          <a:xfrm>
            <a:off x="8663717" y="4900031"/>
            <a:ext cx="571504" cy="1588"/>
          </a:xfrm>
          <a:prstGeom prst="straightConnector1">
            <a:avLst/>
          </a:prstGeom>
          <a:noFill/>
          <a:ln w="9525" cap="flat" cmpd="sng" algn="ctr">
            <a:noFill/>
            <a:prstDash val="solid"/>
            <a:round/>
            <a:headEnd type="none" w="med" len="med"/>
            <a:tailEnd type="arrow"/>
          </a:ln>
          <a:effectLst>
            <a:outerShdw kx="-3284103" algn="br" rotWithShape="0">
              <a:schemeClr val="bg2">
                <a:alpha val="50000"/>
              </a:schemeClr>
            </a:outerShdw>
          </a:effectLst>
        </p:spPr>
      </p:cxnSp>
      <p:sp>
        <p:nvSpPr>
          <p:cNvPr id="29" name="MH_Number_4">
            <a:hlinkClick r:id="rId9" action="ppaction://hlinksldjump"/>
          </p:cNvPr>
          <p:cNvSpPr/>
          <p:nvPr>
            <p:custDataLst>
              <p:tags r:id="rId2"/>
            </p:custDataLst>
          </p:nvPr>
        </p:nvSpPr>
        <p:spPr>
          <a:xfrm>
            <a:off x="938676" y="1196752"/>
            <a:ext cx="1244909" cy="48920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08000" bIns="0" rtlCol="0" anchor="ctr"/>
          <a:lstStyle/>
          <a:p>
            <a:pPr algn="ctr"/>
            <a:r>
              <a:rPr lang="zh-CN" altLang="en-US" sz="2400" dirty="0" smtClean="0">
                <a:solidFill>
                  <a:srgbClr val="FFFFFF"/>
                </a:solidFill>
                <a:latin typeface="微软雅黑" panose="020B0503020204020204" pitchFamily="34" charset="-122"/>
                <a:ea typeface="微软雅黑" panose="020B0503020204020204" pitchFamily="34" charset="-122"/>
              </a:rPr>
              <a:t>第四</a:t>
            </a: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32" name="MH_Entry_4">
            <a:hlinkClick r:id="rId9" action="ppaction://hlinksldjump"/>
          </p:cNvPr>
          <p:cNvSpPr/>
          <p:nvPr>
            <p:custDataLst>
              <p:tags r:id="rId3"/>
            </p:custDataLst>
          </p:nvPr>
        </p:nvSpPr>
        <p:spPr>
          <a:xfrm flipH="1">
            <a:off x="2012859" y="1196752"/>
            <a:ext cx="4299165" cy="489206"/>
          </a:xfrm>
          <a:prstGeom prst="homePlate">
            <a:avLst>
              <a:gd name="adj" fmla="val 420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ctr">
            <a:normAutofit/>
          </a:bodyPr>
          <a:lstStyle/>
          <a:p>
            <a:pPr algn="ctr"/>
            <a:r>
              <a:rPr lang="zh-CN" altLang="en-US" dirty="0" smtClean="0">
                <a:solidFill>
                  <a:srgbClr val="FFFFFF"/>
                </a:solidFill>
                <a:latin typeface="微软雅黑" panose="020B0503020204020204" pitchFamily="34" charset="-122"/>
                <a:ea typeface="微软雅黑" panose="020B0503020204020204" pitchFamily="34" charset="-122"/>
              </a:rPr>
              <a:t>指标体系创立</a:t>
            </a:r>
            <a:endParaRPr lang="zh-CN" altLang="en-US" dirty="0">
              <a:solidFill>
                <a:srgbClr val="FFFFFF"/>
              </a:solidFill>
              <a:latin typeface="微软雅黑" panose="020B0503020204020204" pitchFamily="34" charset="-122"/>
              <a:ea typeface="微软雅黑" panose="020B0503020204020204" pitchFamily="34" charset="-122"/>
            </a:endParaRPr>
          </a:p>
        </p:txBody>
      </p:sp>
      <p:grpSp>
        <p:nvGrpSpPr>
          <p:cNvPr id="33" name="组合 3"/>
          <p:cNvGrpSpPr/>
          <p:nvPr/>
        </p:nvGrpSpPr>
        <p:grpSpPr bwMode="auto">
          <a:xfrm>
            <a:off x="406315" y="2162099"/>
            <a:ext cx="2428875" cy="488950"/>
            <a:chOff x="214313" y="1928813"/>
            <a:chExt cx="2428875" cy="488950"/>
          </a:xfrm>
        </p:grpSpPr>
        <p:sp>
          <p:nvSpPr>
            <p:cNvPr id="34" name="AutoShape 20"/>
            <p:cNvSpPr>
              <a:spLocks noChangeArrowheads="1"/>
            </p:cNvSpPr>
            <p:nvPr/>
          </p:nvSpPr>
          <p:spPr bwMode="auto">
            <a:xfrm>
              <a:off x="214313" y="1928813"/>
              <a:ext cx="2428875" cy="48895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2800">
                <a:latin typeface="Arial" panose="020B0604020202020204" pitchFamily="34" charset="0"/>
                <a:ea typeface="黑体" panose="02010609060101010101" pitchFamily="49" charset="-122"/>
              </a:endParaRPr>
            </a:p>
          </p:txBody>
        </p:sp>
        <p:sp>
          <p:nvSpPr>
            <p:cNvPr id="35" name="Rectangle 21"/>
            <p:cNvSpPr>
              <a:spLocks noChangeArrowheads="1"/>
            </p:cNvSpPr>
            <p:nvPr/>
          </p:nvSpPr>
          <p:spPr bwMode="auto">
            <a:xfrm>
              <a:off x="546100" y="2000250"/>
              <a:ext cx="19912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r>
                <a:rPr lang="zh-CN" altLang="en-US" sz="2000">
                  <a:latin typeface="Arial" panose="020B0604020202020204" pitchFamily="34" charset="0"/>
                  <a:ea typeface="黑体" panose="02010609060101010101" pitchFamily="49" charset="-122"/>
                </a:rPr>
                <a:t>评价体系的建立</a:t>
              </a:r>
              <a:endParaRPr lang="en-US" altLang="zh-CN" sz="2000">
                <a:latin typeface="Arial" panose="020B0604020202020204" pitchFamily="34" charset="0"/>
                <a:ea typeface="黑体" panose="02010609060101010101" pitchFamily="49" charset="-122"/>
              </a:endParaRPr>
            </a:p>
          </p:txBody>
        </p:sp>
      </p:grpSp>
      <p:grpSp>
        <p:nvGrpSpPr>
          <p:cNvPr id="36" name="组合 6"/>
          <p:cNvGrpSpPr/>
          <p:nvPr/>
        </p:nvGrpSpPr>
        <p:grpSpPr bwMode="auto">
          <a:xfrm>
            <a:off x="334876" y="2162099"/>
            <a:ext cx="3557319" cy="488950"/>
            <a:chOff x="142875" y="1928813"/>
            <a:chExt cx="2971094" cy="488950"/>
          </a:xfrm>
        </p:grpSpPr>
        <p:grpSp>
          <p:nvGrpSpPr>
            <p:cNvPr id="37" name="组合 10"/>
            <p:cNvGrpSpPr/>
            <p:nvPr/>
          </p:nvGrpSpPr>
          <p:grpSpPr bwMode="auto">
            <a:xfrm>
              <a:off x="214473" y="1928813"/>
              <a:ext cx="2899496" cy="488950"/>
              <a:chOff x="214473" y="1928813"/>
              <a:chExt cx="2899496" cy="488950"/>
            </a:xfrm>
          </p:grpSpPr>
          <p:sp>
            <p:nvSpPr>
              <p:cNvPr id="39" name="AutoShape 20"/>
              <p:cNvSpPr>
                <a:spLocks noChangeArrowheads="1"/>
              </p:cNvSpPr>
              <p:nvPr/>
            </p:nvSpPr>
            <p:spPr bwMode="auto">
              <a:xfrm>
                <a:off x="214473" y="1928813"/>
                <a:ext cx="2899496" cy="488950"/>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2800">
                  <a:latin typeface="Arial" panose="020B0604020202020204" pitchFamily="34" charset="0"/>
                  <a:ea typeface="黑体" panose="02010609060101010101" pitchFamily="49" charset="-122"/>
                </a:endParaRPr>
              </a:p>
            </p:txBody>
          </p:sp>
          <p:sp>
            <p:nvSpPr>
              <p:cNvPr id="40" name="Rectangle 21"/>
              <p:cNvSpPr>
                <a:spLocks noChangeArrowheads="1"/>
              </p:cNvSpPr>
              <p:nvPr/>
            </p:nvSpPr>
            <p:spPr bwMode="auto">
              <a:xfrm>
                <a:off x="546100" y="1941961"/>
                <a:ext cx="2513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r>
                  <a:rPr lang="zh-CN" altLang="en-US" sz="2400" dirty="0">
                    <a:latin typeface="微软雅黑" panose="020B0503020204020204" pitchFamily="34" charset="-122"/>
                    <a:ea typeface="微软雅黑" panose="020B0503020204020204" pitchFamily="34" charset="-122"/>
                  </a:rPr>
                  <a:t>评价指标体系的建立</a:t>
                </a:r>
                <a:endParaRPr lang="en-US" altLang="zh-CN" sz="2400" dirty="0">
                  <a:latin typeface="微软雅黑" panose="020B0503020204020204" pitchFamily="34" charset="-122"/>
                  <a:ea typeface="微软雅黑" panose="020B0503020204020204" pitchFamily="34" charset="-122"/>
                </a:endParaRPr>
              </a:p>
            </p:txBody>
          </p:sp>
        </p:grpSp>
        <p:sp>
          <p:nvSpPr>
            <p:cNvPr id="38" name="Oval 26"/>
            <p:cNvSpPr>
              <a:spLocks noChangeArrowheads="1"/>
            </p:cNvSpPr>
            <p:nvPr/>
          </p:nvSpPr>
          <p:spPr bwMode="auto">
            <a:xfrm>
              <a:off x="142875" y="2071688"/>
              <a:ext cx="228053" cy="228600"/>
            </a:xfrm>
            <a:prstGeom prst="ellipse">
              <a:avLst/>
            </a:prstGeom>
            <a:gradFill rotWithShape="1">
              <a:gsLst>
                <a:gs pos="0">
                  <a:srgbClr val="E96E29"/>
                </a:gs>
                <a:gs pos="100000">
                  <a:srgbClr val="9B491B"/>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2800">
                <a:latin typeface="Arial" panose="020B0604020202020204" pitchFamily="34" charset="0"/>
                <a:ea typeface="黑体" panose="02010609060101010101" pitchFamily="49" charset="-122"/>
              </a:endParaRPr>
            </a:p>
          </p:txBody>
        </p:sp>
      </p:grpSp>
      <p:sp>
        <p:nvSpPr>
          <p:cNvPr id="41" name="MH_Entry_2">
            <a:hlinkClick r:id="rId10" action="ppaction://hlinksldjump"/>
          </p:cNvPr>
          <p:cNvSpPr/>
          <p:nvPr>
            <p:custDataLst>
              <p:tags r:id="rId4"/>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大学</a:t>
            </a:r>
            <a:r>
              <a:rPr lang="zh-CN" altLang="en-US" kern="0" dirty="0">
                <a:solidFill>
                  <a:srgbClr val="FFFFFF"/>
                </a:solidFill>
                <a:latin typeface="微软雅黑" panose="020B0503020204020204" pitchFamily="34" charset="-122"/>
                <a:ea typeface="微软雅黑" panose="020B0503020204020204" pitchFamily="34" charset="-122"/>
              </a:rPr>
              <a:t>国际化评价设计</a:t>
            </a:r>
          </a:p>
        </p:txBody>
      </p:sp>
      <p:sp>
        <p:nvSpPr>
          <p:cNvPr id="42" name="MH_Number_2">
            <a:hlinkClick r:id="rId10" action="ppaction://hlinksldjump"/>
          </p:cNvPr>
          <p:cNvSpPr/>
          <p:nvPr>
            <p:custDataLst>
              <p:tags r:id="rId5"/>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3</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4"/>
          <p:cNvSpPr/>
          <p:nvPr>
            <p:custDataLst>
              <p:tags r:id="rId1"/>
            </p:custDataLst>
          </p:nvPr>
        </p:nvSpPr>
        <p:spPr bwMode="gray">
          <a:xfrm>
            <a:off x="660392" y="5681635"/>
            <a:ext cx="10349449" cy="389980"/>
          </a:xfrm>
          <a:custGeom>
            <a:avLst/>
            <a:gdLst>
              <a:gd name="T0" fmla="*/ 20706948 w 1120"/>
              <a:gd name="T1" fmla="*/ 11 h 252"/>
              <a:gd name="T2" fmla="*/ 20629597 w 1120"/>
              <a:gd name="T3" fmla="*/ 11 h 252"/>
              <a:gd name="T4" fmla="*/ 20335316 w 1120"/>
              <a:gd name="T5" fmla="*/ 11 h 252"/>
              <a:gd name="T6" fmla="*/ 19858832 w 1120"/>
              <a:gd name="T7" fmla="*/ 11 h 252"/>
              <a:gd name="T8" fmla="*/ 19191786 w 1120"/>
              <a:gd name="T9" fmla="*/ 11 h 252"/>
              <a:gd name="T10" fmla="*/ 18336532 w 1120"/>
              <a:gd name="T11" fmla="*/ 10 h 252"/>
              <a:gd name="T12" fmla="*/ 17339847 w 1120"/>
              <a:gd name="T13" fmla="*/ 10 h 252"/>
              <a:gd name="T14" fmla="*/ 16196141 w 1120"/>
              <a:gd name="T15" fmla="*/ 10 h 252"/>
              <a:gd name="T16" fmla="*/ 14901486 w 1120"/>
              <a:gd name="T17" fmla="*/ 8 h 252"/>
              <a:gd name="T18" fmla="*/ 13494596 w 1120"/>
              <a:gd name="T19" fmla="*/ 8 h 252"/>
              <a:gd name="T20" fmla="*/ 11942220 w 1120"/>
              <a:gd name="T21" fmla="*/ 8 h 252"/>
              <a:gd name="T22" fmla="*/ 10275918 w 1120"/>
              <a:gd name="T23" fmla="*/ 8 h 252"/>
              <a:gd name="T24" fmla="*/ 8612140 w 1120"/>
              <a:gd name="T25" fmla="*/ 8 h 252"/>
              <a:gd name="T26" fmla="*/ 7098185 w 1120"/>
              <a:gd name="T27" fmla="*/ 8 h 252"/>
              <a:gd name="T28" fmla="*/ 5691769 w 1120"/>
              <a:gd name="T29" fmla="*/ 8 h 252"/>
              <a:gd name="T30" fmla="*/ 4395650 w 1120"/>
              <a:gd name="T31" fmla="*/ 10 h 252"/>
              <a:gd name="T32" fmla="*/ 3293330 w 1120"/>
              <a:gd name="T33" fmla="*/ 10 h 252"/>
              <a:gd name="T34" fmla="*/ 2329965 w 1120"/>
              <a:gd name="T35" fmla="*/ 10 h 252"/>
              <a:gd name="T36" fmla="*/ 1515458 w 1120"/>
              <a:gd name="T37" fmla="*/ 11 h 252"/>
              <a:gd name="T38" fmla="*/ 848370 w 1120"/>
              <a:gd name="T39" fmla="*/ 11 h 252"/>
              <a:gd name="T40" fmla="*/ 371720 w 1120"/>
              <a:gd name="T41" fmla="*/ 11 h 252"/>
              <a:gd name="T42" fmla="*/ 114130 w 1120"/>
              <a:gd name="T43" fmla="*/ 11 h 252"/>
              <a:gd name="T44" fmla="*/ 0 w 1120"/>
              <a:gd name="T45" fmla="*/ 11 h 252"/>
              <a:gd name="T46" fmla="*/ 0 w 1120"/>
              <a:gd name="T47" fmla="*/ 3 h 252"/>
              <a:gd name="T48" fmla="*/ 10353269 w 1120"/>
              <a:gd name="T49" fmla="*/ 0 h 252"/>
              <a:gd name="T50" fmla="*/ 20706948 w 1120"/>
              <a:gd name="T51" fmla="*/ 3 h 252"/>
              <a:gd name="T52" fmla="*/ 20706948 w 1120"/>
              <a:gd name="T53" fmla="*/ 11 h 252"/>
              <a:gd name="T54" fmla="*/ 20706948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75000"/>
            </a:schemeClr>
          </a:solidFill>
          <a:ln w="0">
            <a:noFill/>
            <a:round/>
          </a:ln>
        </p:spPr>
        <p:txBody>
          <a:bodyPr/>
          <a:lstStyle/>
          <a:p>
            <a:pPr>
              <a:defRPr/>
            </a:pPr>
            <a:endParaRPr lang="zh-CN" altLang="en-US">
              <a:solidFill>
                <a:prstClr val="black"/>
              </a:solidFill>
            </a:endParaRPr>
          </a:p>
        </p:txBody>
      </p:sp>
      <p:sp>
        <p:nvSpPr>
          <p:cNvPr id="5" name="矩形 4"/>
          <p:cNvSpPr/>
          <p:nvPr/>
        </p:nvSpPr>
        <p:spPr>
          <a:xfrm>
            <a:off x="675901" y="1377886"/>
            <a:ext cx="10333940" cy="4528774"/>
          </a:xfrm>
          <a:prstGeom prst="rect">
            <a:avLst/>
          </a:prstGeom>
          <a:solidFill>
            <a:schemeClr val="bg1"/>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23"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7" name="剪去对角的矩形 26"/>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13" name="MH_SubTitle_1"/>
          <p:cNvSpPr/>
          <p:nvPr>
            <p:custDataLst>
              <p:tags r:id="rId2"/>
            </p:custDataLst>
          </p:nvPr>
        </p:nvSpPr>
        <p:spPr>
          <a:xfrm>
            <a:off x="2215676" y="2444881"/>
            <a:ext cx="1684337" cy="1201738"/>
          </a:xfrm>
          <a:prstGeom prst="roundRect">
            <a:avLst/>
          </a:prstGeom>
          <a:solidFill>
            <a:schemeClr val="accent1">
              <a:lumMod val="60000"/>
              <a:lumOff val="40000"/>
            </a:schemeClr>
          </a:solidFill>
          <a:ln w="25400" cap="flat" cmpd="sng" algn="ctr">
            <a:noFill/>
            <a:prstDash val="solid"/>
          </a:ln>
          <a:effectLst/>
        </p:spPr>
        <p:txBody>
          <a:bodyPr lIns="144000" tIns="0" rIns="144000" bIns="468000" anchor="ctr">
            <a:normAutofit/>
          </a:bodyPr>
          <a:lstStyle/>
          <a:p>
            <a:pPr lvl="0"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MH_SubTitle_5"/>
          <p:cNvSpPr/>
          <p:nvPr>
            <p:custDataLst>
              <p:tags r:id="rId3"/>
            </p:custDataLst>
          </p:nvPr>
        </p:nvSpPr>
        <p:spPr>
          <a:xfrm>
            <a:off x="2215676" y="4033970"/>
            <a:ext cx="1684337" cy="1201737"/>
          </a:xfrm>
          <a:prstGeom prst="roundRect">
            <a:avLst/>
          </a:prstGeom>
          <a:solidFill>
            <a:schemeClr val="accent1">
              <a:lumMod val="60000"/>
              <a:lumOff val="40000"/>
            </a:schemeClr>
          </a:solidFill>
          <a:ln w="25400" cap="flat" cmpd="sng" algn="ctr">
            <a:noFill/>
            <a:prstDash val="solid"/>
          </a:ln>
          <a:effectLst/>
        </p:spPr>
        <p:txBody>
          <a:bodyPr lIns="144000" tIns="468000" rIns="144000" bIns="0" anchor="ctr">
            <a:normAutofit/>
          </a:bodyPr>
          <a:lstStyle/>
          <a:p>
            <a:pPr algn="ctr" eaLnBrk="1" fontAlgn="auto" hangingPunct="1">
              <a:lnSpc>
                <a:spcPct val="110000"/>
              </a:lnSpc>
              <a:spcBef>
                <a:spcPts val="0"/>
              </a:spcBef>
              <a:spcAft>
                <a:spcPts val="0"/>
              </a:spcAft>
              <a:defRPr/>
            </a:pPr>
            <a:endParaRPr lang="en-US" altLang="zh-CN" sz="1400" kern="0" dirty="0">
              <a:solidFill>
                <a:schemeClr val="accent1">
                  <a:lumMod val="75000"/>
                </a:schemeClr>
              </a:solidFill>
              <a:latin typeface="+mn-lt"/>
              <a:ea typeface="+mn-ea"/>
            </a:endParaRPr>
          </a:p>
        </p:txBody>
      </p:sp>
      <p:sp>
        <p:nvSpPr>
          <p:cNvPr id="15" name="MH_Other_1"/>
          <p:cNvSpPr/>
          <p:nvPr>
            <p:custDataLst>
              <p:tags r:id="rId4"/>
            </p:custDataLst>
          </p:nvPr>
        </p:nvSpPr>
        <p:spPr>
          <a:xfrm>
            <a:off x="2587151" y="3197357"/>
            <a:ext cx="941387" cy="449263"/>
          </a:xfrm>
          <a:custGeom>
            <a:avLst/>
            <a:gdLst/>
            <a:ahLst/>
            <a:cxnLst/>
            <a:rect l="l" t="t" r="r" b="b"/>
            <a:pathLst>
              <a:path w="2568129" h="560586">
                <a:moveTo>
                  <a:pt x="282878" y="0"/>
                </a:moveTo>
                <a:lnTo>
                  <a:pt x="2285251" y="0"/>
                </a:lnTo>
                <a:cubicBezTo>
                  <a:pt x="2441480" y="0"/>
                  <a:pt x="2568129" y="126649"/>
                  <a:pt x="2568129" y="282878"/>
                </a:cubicBezTo>
                <a:lnTo>
                  <a:pt x="2568129" y="560586"/>
                </a:lnTo>
                <a:lnTo>
                  <a:pt x="0" y="560586"/>
                </a:lnTo>
                <a:lnTo>
                  <a:pt x="0" y="282878"/>
                </a:lnTo>
                <a:cubicBezTo>
                  <a:pt x="0" y="126649"/>
                  <a:pt x="126649" y="0"/>
                  <a:pt x="282878" y="0"/>
                </a:cubicBezTo>
                <a:close/>
              </a:path>
            </a:pathLst>
          </a:custGeom>
          <a:solidFill>
            <a:schemeClr val="accent1"/>
          </a:solidFill>
          <a:ln w="25400" cap="flat" cmpd="sng" algn="ctr">
            <a:noFill/>
            <a:prstDash val="solid"/>
          </a:ln>
          <a:effectLst/>
        </p:spPr>
        <p:txBody>
          <a:bodyPr anchor="ctr"/>
          <a:lstStyle/>
          <a:p>
            <a:pPr algn="ctr" eaLnBrk="1" fontAlgn="auto" hangingPunct="1">
              <a:spcBef>
                <a:spcPts val="0"/>
              </a:spcBef>
              <a:spcAft>
                <a:spcPts val="0"/>
              </a:spcAft>
              <a:defRPr/>
            </a:pPr>
            <a:r>
              <a:rPr lang="en-US" sz="320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01</a:t>
            </a:r>
          </a:p>
        </p:txBody>
      </p:sp>
      <p:sp>
        <p:nvSpPr>
          <p:cNvPr id="16" name="MH_Other_2"/>
          <p:cNvSpPr/>
          <p:nvPr>
            <p:custDataLst>
              <p:tags r:id="rId5"/>
            </p:custDataLst>
          </p:nvPr>
        </p:nvSpPr>
        <p:spPr>
          <a:xfrm>
            <a:off x="2587151" y="4033969"/>
            <a:ext cx="941387" cy="450850"/>
          </a:xfrm>
          <a:prstGeom prst="round2SameRect">
            <a:avLst>
              <a:gd name="adj1" fmla="val 0"/>
              <a:gd name="adj2" fmla="val 37099"/>
            </a:avLst>
          </a:prstGeom>
          <a:solidFill>
            <a:schemeClr val="accent1"/>
          </a:solidFill>
          <a:ln w="25400" cap="flat" cmpd="sng" algn="ctr">
            <a:noFill/>
            <a:prstDash val="solid"/>
          </a:ln>
          <a:effectLst/>
        </p:spPr>
        <p:txBody>
          <a:bodyPr anchor="ctr"/>
          <a:lstStyle/>
          <a:p>
            <a:pPr algn="ctr" eaLnBrk="1" fontAlgn="auto" hangingPunct="1">
              <a:spcBef>
                <a:spcPts val="0"/>
              </a:spcBef>
              <a:spcAft>
                <a:spcPts val="0"/>
              </a:spcAft>
              <a:defRPr/>
            </a:pPr>
            <a:r>
              <a:rPr lang="en-US" sz="320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05</a:t>
            </a:r>
          </a:p>
        </p:txBody>
      </p:sp>
      <p:sp>
        <p:nvSpPr>
          <p:cNvPr id="26" name="MH_SubTitle_2"/>
          <p:cNvSpPr/>
          <p:nvPr>
            <p:custDataLst>
              <p:tags r:id="rId6"/>
            </p:custDataLst>
          </p:nvPr>
        </p:nvSpPr>
        <p:spPr>
          <a:xfrm>
            <a:off x="4087337" y="2444881"/>
            <a:ext cx="1684338" cy="1201738"/>
          </a:xfrm>
          <a:prstGeom prst="roundRect">
            <a:avLst/>
          </a:prstGeom>
          <a:solidFill>
            <a:schemeClr val="accent2">
              <a:lumMod val="60000"/>
              <a:lumOff val="40000"/>
            </a:schemeClr>
          </a:solidFill>
          <a:ln w="25400" cap="flat" cmpd="sng" algn="ctr">
            <a:noFill/>
            <a:prstDash val="solid"/>
          </a:ln>
          <a:effectLst/>
        </p:spPr>
        <p:txBody>
          <a:bodyPr lIns="144000" tIns="0" rIns="144000" bIns="468000" anchor="ctr">
            <a:normAutofit/>
          </a:bodyPr>
          <a:lstStyle/>
          <a:p>
            <a:pPr algn="ctr" eaLnBrk="1" fontAlgn="auto" hangingPunct="1">
              <a:lnSpc>
                <a:spcPct val="110000"/>
              </a:lnSpc>
              <a:spcBef>
                <a:spcPts val="0"/>
              </a:spcBef>
              <a:spcAft>
                <a:spcPts val="0"/>
              </a:spcAft>
              <a:defRPr/>
            </a:pPr>
            <a:endParaRPr lang="en-US" altLang="zh-CN" sz="1400" kern="0" dirty="0">
              <a:solidFill>
                <a:schemeClr val="accent2">
                  <a:lumMod val="75000"/>
                </a:schemeClr>
              </a:solidFill>
              <a:latin typeface="+mn-lt"/>
              <a:ea typeface="+mn-ea"/>
            </a:endParaRPr>
          </a:p>
        </p:txBody>
      </p:sp>
      <p:sp>
        <p:nvSpPr>
          <p:cNvPr id="28" name="MH_SubTitle_6"/>
          <p:cNvSpPr/>
          <p:nvPr>
            <p:custDataLst>
              <p:tags r:id="rId7"/>
            </p:custDataLst>
          </p:nvPr>
        </p:nvSpPr>
        <p:spPr>
          <a:xfrm>
            <a:off x="4087337" y="4033970"/>
            <a:ext cx="1684338" cy="1201737"/>
          </a:xfrm>
          <a:prstGeom prst="roundRect">
            <a:avLst/>
          </a:prstGeom>
          <a:solidFill>
            <a:schemeClr val="accent2">
              <a:lumMod val="60000"/>
              <a:lumOff val="40000"/>
            </a:schemeClr>
          </a:solidFill>
          <a:ln w="25400" cap="flat" cmpd="sng" algn="ctr">
            <a:noFill/>
            <a:prstDash val="solid"/>
          </a:ln>
          <a:effectLst/>
        </p:spPr>
        <p:txBody>
          <a:bodyPr lIns="144000" tIns="468000" rIns="144000" bIns="0" anchor="ctr">
            <a:normAutofit/>
          </a:bodyPr>
          <a:lstStyle/>
          <a:p>
            <a:pPr algn="ctr" eaLnBrk="1" fontAlgn="auto" hangingPunct="1">
              <a:lnSpc>
                <a:spcPct val="110000"/>
              </a:lnSpc>
              <a:spcBef>
                <a:spcPts val="0"/>
              </a:spcBef>
              <a:spcAft>
                <a:spcPts val="0"/>
              </a:spcAft>
              <a:defRPr/>
            </a:pPr>
            <a:endParaRPr lang="en-US" altLang="zh-CN" sz="1400" kern="0" dirty="0">
              <a:solidFill>
                <a:schemeClr val="accent2">
                  <a:lumMod val="75000"/>
                </a:schemeClr>
              </a:solidFill>
              <a:latin typeface="+mn-lt"/>
              <a:ea typeface="+mn-ea"/>
            </a:endParaRPr>
          </a:p>
        </p:txBody>
      </p:sp>
      <p:sp>
        <p:nvSpPr>
          <p:cNvPr id="29" name="MH_Other_3"/>
          <p:cNvSpPr/>
          <p:nvPr>
            <p:custDataLst>
              <p:tags r:id="rId8"/>
            </p:custDataLst>
          </p:nvPr>
        </p:nvSpPr>
        <p:spPr>
          <a:xfrm>
            <a:off x="4458812" y="3197357"/>
            <a:ext cx="941388" cy="449263"/>
          </a:xfrm>
          <a:custGeom>
            <a:avLst/>
            <a:gdLst/>
            <a:ahLst/>
            <a:cxnLst/>
            <a:rect l="l" t="t" r="r" b="b"/>
            <a:pathLst>
              <a:path w="2568129" h="560586">
                <a:moveTo>
                  <a:pt x="282878" y="0"/>
                </a:moveTo>
                <a:lnTo>
                  <a:pt x="2285251" y="0"/>
                </a:lnTo>
                <a:cubicBezTo>
                  <a:pt x="2441480" y="0"/>
                  <a:pt x="2568129" y="126649"/>
                  <a:pt x="2568129" y="282878"/>
                </a:cubicBezTo>
                <a:lnTo>
                  <a:pt x="2568129" y="560586"/>
                </a:lnTo>
                <a:lnTo>
                  <a:pt x="0" y="560586"/>
                </a:lnTo>
                <a:lnTo>
                  <a:pt x="0" y="282878"/>
                </a:lnTo>
                <a:cubicBezTo>
                  <a:pt x="0" y="126649"/>
                  <a:pt x="126649" y="0"/>
                  <a:pt x="282878" y="0"/>
                </a:cubicBezTo>
                <a:close/>
              </a:path>
            </a:pathLst>
          </a:custGeom>
          <a:solidFill>
            <a:schemeClr val="accent2"/>
          </a:solidFill>
          <a:ln w="25400" cap="flat" cmpd="sng" algn="ctr">
            <a:noFill/>
            <a:prstDash val="solid"/>
          </a:ln>
          <a:effectLst/>
        </p:spPr>
        <p:txBody>
          <a:bodyPr anchor="ctr"/>
          <a:lstStyle/>
          <a:p>
            <a:pPr algn="ctr" eaLnBrk="1" fontAlgn="auto" hangingPunct="1">
              <a:spcBef>
                <a:spcPts val="0"/>
              </a:spcBef>
              <a:spcAft>
                <a:spcPts val="0"/>
              </a:spcAft>
              <a:defRPr/>
            </a:pPr>
            <a:r>
              <a:rPr lang="en-US" sz="320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02</a:t>
            </a:r>
          </a:p>
        </p:txBody>
      </p:sp>
      <p:sp>
        <p:nvSpPr>
          <p:cNvPr id="30" name="MH_Other_4"/>
          <p:cNvSpPr/>
          <p:nvPr>
            <p:custDataLst>
              <p:tags r:id="rId9"/>
            </p:custDataLst>
          </p:nvPr>
        </p:nvSpPr>
        <p:spPr>
          <a:xfrm>
            <a:off x="4458812" y="4033969"/>
            <a:ext cx="941388" cy="450850"/>
          </a:xfrm>
          <a:prstGeom prst="round2SameRect">
            <a:avLst>
              <a:gd name="adj1" fmla="val 0"/>
              <a:gd name="adj2" fmla="val 37099"/>
            </a:avLst>
          </a:prstGeom>
          <a:solidFill>
            <a:schemeClr val="accent2"/>
          </a:solidFill>
          <a:ln w="25400" cap="flat" cmpd="sng" algn="ctr">
            <a:noFill/>
            <a:prstDash val="solid"/>
          </a:ln>
          <a:effectLst/>
        </p:spPr>
        <p:txBody>
          <a:bodyPr anchor="ctr"/>
          <a:lstStyle/>
          <a:p>
            <a:pPr algn="ctr" eaLnBrk="1" fontAlgn="auto" hangingPunct="1">
              <a:spcBef>
                <a:spcPts val="0"/>
              </a:spcBef>
              <a:spcAft>
                <a:spcPts val="0"/>
              </a:spcAft>
              <a:defRPr/>
            </a:pPr>
            <a:r>
              <a:rPr lang="en-US" sz="320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06</a:t>
            </a:r>
          </a:p>
        </p:txBody>
      </p:sp>
      <p:sp>
        <p:nvSpPr>
          <p:cNvPr id="31" name="MH_SubTitle_3"/>
          <p:cNvSpPr/>
          <p:nvPr>
            <p:custDataLst>
              <p:tags r:id="rId10"/>
            </p:custDataLst>
          </p:nvPr>
        </p:nvSpPr>
        <p:spPr>
          <a:xfrm>
            <a:off x="5959001" y="2444881"/>
            <a:ext cx="1684337" cy="1201738"/>
          </a:xfrm>
          <a:prstGeom prst="roundRect">
            <a:avLst/>
          </a:prstGeom>
          <a:solidFill>
            <a:schemeClr val="accent1">
              <a:lumMod val="60000"/>
              <a:lumOff val="40000"/>
            </a:schemeClr>
          </a:solidFill>
          <a:ln w="25400" cap="flat" cmpd="sng" algn="ctr">
            <a:noFill/>
            <a:prstDash val="solid"/>
          </a:ln>
          <a:effectLst/>
        </p:spPr>
        <p:txBody>
          <a:bodyPr lIns="144000" tIns="0" rIns="144000" bIns="468000" anchor="ctr">
            <a:normAutofit/>
          </a:bodyPr>
          <a:lstStyle/>
          <a:p>
            <a:pPr algn="ctr" eaLnBrk="1" fontAlgn="auto" hangingPunct="1">
              <a:lnSpc>
                <a:spcPct val="110000"/>
              </a:lnSpc>
              <a:spcBef>
                <a:spcPts val="0"/>
              </a:spcBef>
              <a:spcAft>
                <a:spcPts val="0"/>
              </a:spcAft>
              <a:defRPr/>
            </a:pPr>
            <a:endParaRPr lang="en-US" altLang="zh-CN" sz="1400" kern="0" dirty="0">
              <a:solidFill>
                <a:schemeClr val="accent1">
                  <a:lumMod val="75000"/>
                </a:schemeClr>
              </a:solidFill>
              <a:latin typeface="+mn-lt"/>
              <a:ea typeface="+mn-ea"/>
            </a:endParaRPr>
          </a:p>
        </p:txBody>
      </p:sp>
      <p:sp>
        <p:nvSpPr>
          <p:cNvPr id="32" name="MH_SubTitle_7"/>
          <p:cNvSpPr/>
          <p:nvPr>
            <p:custDataLst>
              <p:tags r:id="rId11"/>
            </p:custDataLst>
          </p:nvPr>
        </p:nvSpPr>
        <p:spPr>
          <a:xfrm>
            <a:off x="5959001" y="4033970"/>
            <a:ext cx="1684337" cy="1201737"/>
          </a:xfrm>
          <a:prstGeom prst="roundRect">
            <a:avLst/>
          </a:prstGeom>
          <a:solidFill>
            <a:schemeClr val="accent1">
              <a:lumMod val="60000"/>
              <a:lumOff val="40000"/>
            </a:schemeClr>
          </a:solidFill>
          <a:ln w="25400" cap="flat" cmpd="sng" algn="ctr">
            <a:noFill/>
            <a:prstDash val="solid"/>
          </a:ln>
          <a:effectLst/>
        </p:spPr>
        <p:txBody>
          <a:bodyPr lIns="144000" tIns="468000" rIns="144000" bIns="0" anchor="ctr">
            <a:normAutofit/>
          </a:bodyPr>
          <a:lstStyle/>
          <a:p>
            <a:pPr algn="ctr" eaLnBrk="1" fontAlgn="auto" hangingPunct="1">
              <a:lnSpc>
                <a:spcPct val="110000"/>
              </a:lnSpc>
              <a:spcBef>
                <a:spcPts val="0"/>
              </a:spcBef>
              <a:spcAft>
                <a:spcPts val="0"/>
              </a:spcAft>
              <a:defRPr/>
            </a:pPr>
            <a:endParaRPr lang="en-US" altLang="zh-CN" sz="1400" kern="0" dirty="0">
              <a:solidFill>
                <a:schemeClr val="accent1">
                  <a:lumMod val="75000"/>
                </a:schemeClr>
              </a:solidFill>
              <a:latin typeface="+mn-lt"/>
              <a:ea typeface="+mn-ea"/>
            </a:endParaRPr>
          </a:p>
        </p:txBody>
      </p:sp>
      <p:sp>
        <p:nvSpPr>
          <p:cNvPr id="33" name="MH_Other_5"/>
          <p:cNvSpPr/>
          <p:nvPr>
            <p:custDataLst>
              <p:tags r:id="rId12"/>
            </p:custDataLst>
          </p:nvPr>
        </p:nvSpPr>
        <p:spPr>
          <a:xfrm>
            <a:off x="6330476" y="3197357"/>
            <a:ext cx="941387" cy="449263"/>
          </a:xfrm>
          <a:custGeom>
            <a:avLst/>
            <a:gdLst/>
            <a:ahLst/>
            <a:cxnLst/>
            <a:rect l="l" t="t" r="r" b="b"/>
            <a:pathLst>
              <a:path w="2568129" h="560586">
                <a:moveTo>
                  <a:pt x="282878" y="0"/>
                </a:moveTo>
                <a:lnTo>
                  <a:pt x="2285251" y="0"/>
                </a:lnTo>
                <a:cubicBezTo>
                  <a:pt x="2441480" y="0"/>
                  <a:pt x="2568129" y="126649"/>
                  <a:pt x="2568129" y="282878"/>
                </a:cubicBezTo>
                <a:lnTo>
                  <a:pt x="2568129" y="560586"/>
                </a:lnTo>
                <a:lnTo>
                  <a:pt x="0" y="560586"/>
                </a:lnTo>
                <a:lnTo>
                  <a:pt x="0" y="282878"/>
                </a:lnTo>
                <a:cubicBezTo>
                  <a:pt x="0" y="126649"/>
                  <a:pt x="126649" y="0"/>
                  <a:pt x="282878" y="0"/>
                </a:cubicBezTo>
                <a:close/>
              </a:path>
            </a:pathLst>
          </a:custGeom>
          <a:solidFill>
            <a:schemeClr val="accent1"/>
          </a:solidFill>
          <a:ln w="25400" cap="flat" cmpd="sng" algn="ctr">
            <a:noFill/>
            <a:prstDash val="solid"/>
          </a:ln>
          <a:effectLst/>
        </p:spPr>
        <p:txBody>
          <a:bodyPr anchor="ctr"/>
          <a:lstStyle/>
          <a:p>
            <a:pPr algn="ctr" eaLnBrk="1" fontAlgn="auto" hangingPunct="1">
              <a:spcBef>
                <a:spcPts val="0"/>
              </a:spcBef>
              <a:spcAft>
                <a:spcPts val="0"/>
              </a:spcAft>
              <a:defRPr/>
            </a:pPr>
            <a:r>
              <a:rPr lang="en-US" sz="320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03</a:t>
            </a:r>
          </a:p>
        </p:txBody>
      </p:sp>
      <p:sp>
        <p:nvSpPr>
          <p:cNvPr id="34" name="MH_Other_6"/>
          <p:cNvSpPr/>
          <p:nvPr>
            <p:custDataLst>
              <p:tags r:id="rId13"/>
            </p:custDataLst>
          </p:nvPr>
        </p:nvSpPr>
        <p:spPr>
          <a:xfrm>
            <a:off x="6330476" y="4033969"/>
            <a:ext cx="941387" cy="450850"/>
          </a:xfrm>
          <a:prstGeom prst="round2SameRect">
            <a:avLst>
              <a:gd name="adj1" fmla="val 0"/>
              <a:gd name="adj2" fmla="val 37099"/>
            </a:avLst>
          </a:prstGeom>
          <a:solidFill>
            <a:schemeClr val="accent1"/>
          </a:solidFill>
          <a:ln w="25400" cap="flat" cmpd="sng" algn="ctr">
            <a:noFill/>
            <a:prstDash val="solid"/>
          </a:ln>
          <a:effectLst/>
        </p:spPr>
        <p:txBody>
          <a:bodyPr anchor="ctr"/>
          <a:lstStyle/>
          <a:p>
            <a:pPr algn="ctr" eaLnBrk="1" fontAlgn="auto" hangingPunct="1">
              <a:spcBef>
                <a:spcPts val="0"/>
              </a:spcBef>
              <a:spcAft>
                <a:spcPts val="0"/>
              </a:spcAft>
              <a:defRPr/>
            </a:pPr>
            <a:r>
              <a:rPr lang="en-US" sz="320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07</a:t>
            </a:r>
          </a:p>
        </p:txBody>
      </p:sp>
      <p:sp>
        <p:nvSpPr>
          <p:cNvPr id="35" name="MH_SubTitle_4"/>
          <p:cNvSpPr/>
          <p:nvPr>
            <p:custDataLst>
              <p:tags r:id="rId14"/>
            </p:custDataLst>
          </p:nvPr>
        </p:nvSpPr>
        <p:spPr>
          <a:xfrm>
            <a:off x="7830662" y="2444881"/>
            <a:ext cx="1684338" cy="1201738"/>
          </a:xfrm>
          <a:prstGeom prst="roundRect">
            <a:avLst/>
          </a:prstGeom>
          <a:solidFill>
            <a:schemeClr val="accent2">
              <a:lumMod val="60000"/>
              <a:lumOff val="40000"/>
            </a:schemeClr>
          </a:solidFill>
          <a:ln w="25400" cap="flat" cmpd="sng" algn="ctr">
            <a:noFill/>
            <a:prstDash val="solid"/>
          </a:ln>
          <a:effectLst/>
        </p:spPr>
        <p:txBody>
          <a:bodyPr lIns="144000" tIns="0" rIns="144000" bIns="468000" anchor="ctr">
            <a:normAutofit/>
          </a:bodyPr>
          <a:lstStyle/>
          <a:p>
            <a:pPr algn="ctr" eaLnBrk="1" fontAlgn="auto" hangingPunct="1">
              <a:lnSpc>
                <a:spcPct val="110000"/>
              </a:lnSpc>
              <a:spcBef>
                <a:spcPts val="0"/>
              </a:spcBef>
              <a:spcAft>
                <a:spcPts val="0"/>
              </a:spcAft>
              <a:defRPr/>
            </a:pPr>
            <a:endParaRPr lang="en-US" altLang="zh-CN" sz="1400" kern="0" dirty="0">
              <a:solidFill>
                <a:schemeClr val="accent2">
                  <a:lumMod val="75000"/>
                </a:schemeClr>
              </a:solidFill>
              <a:latin typeface="+mn-lt"/>
              <a:ea typeface="+mn-ea"/>
            </a:endParaRPr>
          </a:p>
        </p:txBody>
      </p:sp>
      <p:sp>
        <p:nvSpPr>
          <p:cNvPr id="36" name="MH_SubTitle_8"/>
          <p:cNvSpPr/>
          <p:nvPr>
            <p:custDataLst>
              <p:tags r:id="rId15"/>
            </p:custDataLst>
          </p:nvPr>
        </p:nvSpPr>
        <p:spPr>
          <a:xfrm>
            <a:off x="7830662" y="4033970"/>
            <a:ext cx="1684338" cy="1201737"/>
          </a:xfrm>
          <a:prstGeom prst="roundRect">
            <a:avLst/>
          </a:prstGeom>
          <a:solidFill>
            <a:schemeClr val="accent2">
              <a:lumMod val="60000"/>
              <a:lumOff val="40000"/>
            </a:schemeClr>
          </a:solidFill>
          <a:ln w="25400" cap="flat" cmpd="sng" algn="ctr">
            <a:noFill/>
            <a:prstDash val="solid"/>
          </a:ln>
          <a:effectLst/>
        </p:spPr>
        <p:txBody>
          <a:bodyPr lIns="144000" tIns="468000" rIns="144000" bIns="0" anchor="ctr">
            <a:normAutofit/>
          </a:bodyPr>
          <a:lstStyle/>
          <a:p>
            <a:pPr algn="ctr" eaLnBrk="1" fontAlgn="auto" hangingPunct="1">
              <a:lnSpc>
                <a:spcPct val="110000"/>
              </a:lnSpc>
              <a:spcBef>
                <a:spcPts val="0"/>
              </a:spcBef>
              <a:spcAft>
                <a:spcPts val="0"/>
              </a:spcAft>
              <a:defRPr/>
            </a:pPr>
            <a:endParaRPr lang="en-US" altLang="zh-CN" sz="1400" kern="0" dirty="0">
              <a:solidFill>
                <a:schemeClr val="accent2">
                  <a:lumMod val="75000"/>
                </a:schemeClr>
              </a:solidFill>
              <a:latin typeface="+mn-lt"/>
              <a:ea typeface="+mn-ea"/>
            </a:endParaRPr>
          </a:p>
        </p:txBody>
      </p:sp>
      <p:sp>
        <p:nvSpPr>
          <p:cNvPr id="37" name="MH_Other_7"/>
          <p:cNvSpPr/>
          <p:nvPr>
            <p:custDataLst>
              <p:tags r:id="rId16"/>
            </p:custDataLst>
          </p:nvPr>
        </p:nvSpPr>
        <p:spPr>
          <a:xfrm>
            <a:off x="8202137" y="3197357"/>
            <a:ext cx="941388" cy="449263"/>
          </a:xfrm>
          <a:custGeom>
            <a:avLst/>
            <a:gdLst/>
            <a:ahLst/>
            <a:cxnLst/>
            <a:rect l="l" t="t" r="r" b="b"/>
            <a:pathLst>
              <a:path w="2568129" h="560586">
                <a:moveTo>
                  <a:pt x="282878" y="0"/>
                </a:moveTo>
                <a:lnTo>
                  <a:pt x="2285251" y="0"/>
                </a:lnTo>
                <a:cubicBezTo>
                  <a:pt x="2441480" y="0"/>
                  <a:pt x="2568129" y="126649"/>
                  <a:pt x="2568129" y="282878"/>
                </a:cubicBezTo>
                <a:lnTo>
                  <a:pt x="2568129" y="560586"/>
                </a:lnTo>
                <a:lnTo>
                  <a:pt x="0" y="560586"/>
                </a:lnTo>
                <a:lnTo>
                  <a:pt x="0" y="282878"/>
                </a:lnTo>
                <a:cubicBezTo>
                  <a:pt x="0" y="126649"/>
                  <a:pt x="126649" y="0"/>
                  <a:pt x="282878" y="0"/>
                </a:cubicBezTo>
                <a:close/>
              </a:path>
            </a:pathLst>
          </a:custGeom>
          <a:solidFill>
            <a:schemeClr val="accent2"/>
          </a:solidFill>
          <a:ln w="25400" cap="flat" cmpd="sng" algn="ctr">
            <a:noFill/>
            <a:prstDash val="solid"/>
          </a:ln>
          <a:effectLst/>
        </p:spPr>
        <p:txBody>
          <a:bodyPr anchor="ctr"/>
          <a:lstStyle/>
          <a:p>
            <a:pPr algn="ctr" eaLnBrk="1" fontAlgn="auto" hangingPunct="1">
              <a:spcBef>
                <a:spcPts val="0"/>
              </a:spcBef>
              <a:spcAft>
                <a:spcPts val="0"/>
              </a:spcAft>
              <a:defRPr/>
            </a:pPr>
            <a:r>
              <a:rPr lang="en-US" sz="320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04</a:t>
            </a:r>
          </a:p>
        </p:txBody>
      </p:sp>
      <p:sp>
        <p:nvSpPr>
          <p:cNvPr id="38" name="MH_Other_8"/>
          <p:cNvSpPr/>
          <p:nvPr>
            <p:custDataLst>
              <p:tags r:id="rId17"/>
            </p:custDataLst>
          </p:nvPr>
        </p:nvSpPr>
        <p:spPr>
          <a:xfrm>
            <a:off x="8202137" y="4033969"/>
            <a:ext cx="941388" cy="450850"/>
          </a:xfrm>
          <a:prstGeom prst="round2SameRect">
            <a:avLst>
              <a:gd name="adj1" fmla="val 0"/>
              <a:gd name="adj2" fmla="val 37099"/>
            </a:avLst>
          </a:prstGeom>
          <a:solidFill>
            <a:schemeClr val="accent2"/>
          </a:solidFill>
          <a:ln w="25400" cap="flat" cmpd="sng" algn="ctr">
            <a:noFill/>
            <a:prstDash val="solid"/>
          </a:ln>
          <a:effectLst/>
        </p:spPr>
        <p:txBody>
          <a:bodyPr anchor="ctr"/>
          <a:lstStyle/>
          <a:p>
            <a:pPr algn="ctr" eaLnBrk="1" fontAlgn="auto" hangingPunct="1">
              <a:spcBef>
                <a:spcPts val="0"/>
              </a:spcBef>
              <a:spcAft>
                <a:spcPts val="0"/>
              </a:spcAft>
              <a:defRPr/>
            </a:pPr>
            <a:r>
              <a:rPr lang="en-US" sz="320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08</a:t>
            </a:r>
          </a:p>
        </p:txBody>
      </p:sp>
      <p:sp>
        <p:nvSpPr>
          <p:cNvPr id="3" name="矩形 2"/>
          <p:cNvSpPr/>
          <p:nvPr/>
        </p:nvSpPr>
        <p:spPr>
          <a:xfrm>
            <a:off x="2324310" y="2597192"/>
            <a:ext cx="1467068" cy="400110"/>
          </a:xfrm>
          <a:prstGeom prst="rect">
            <a:avLst/>
          </a:prstGeom>
        </p:spPr>
        <p:txBody>
          <a:bodyPr wrap="none">
            <a:spAutoFit/>
          </a:bodyPr>
          <a:lstStyle/>
          <a:p>
            <a:pPr lvl="0" algn="ctr"/>
            <a:r>
              <a:rPr lang="zh-CN" altLang="zh-CN" sz="2000" dirty="0">
                <a:latin typeface="微软雅黑" panose="020B0503020204020204" pitchFamily="34" charset="-122"/>
                <a:ea typeface="微软雅黑" panose="020B0503020204020204" pitchFamily="34" charset="-122"/>
              </a:rPr>
              <a:t>学生国际化</a:t>
            </a:r>
            <a:endParaRPr lang="zh-CN" altLang="en-US" sz="2000" dirty="0">
              <a:latin typeface="微软雅黑" panose="020B0503020204020204" pitchFamily="34" charset="-122"/>
              <a:ea typeface="微软雅黑" panose="020B0503020204020204" pitchFamily="34" charset="-122"/>
            </a:endParaRPr>
          </a:p>
        </p:txBody>
      </p:sp>
      <p:sp>
        <p:nvSpPr>
          <p:cNvPr id="39" name="矩形 38"/>
          <p:cNvSpPr/>
          <p:nvPr/>
        </p:nvSpPr>
        <p:spPr>
          <a:xfrm>
            <a:off x="4195972" y="2597192"/>
            <a:ext cx="1467068" cy="400110"/>
          </a:xfrm>
          <a:prstGeom prst="rect">
            <a:avLst/>
          </a:prstGeom>
        </p:spPr>
        <p:txBody>
          <a:bodyPr wrap="none">
            <a:spAutoFit/>
          </a:bodyPr>
          <a:lstStyle/>
          <a:p>
            <a:pPr lvl="0" algn="ctr"/>
            <a:r>
              <a:rPr lang="zh-CN" altLang="en-US" sz="2000" dirty="0">
                <a:latin typeface="微软雅黑" panose="020B0503020204020204" pitchFamily="34" charset="-122"/>
                <a:ea typeface="微软雅黑" panose="020B0503020204020204" pitchFamily="34" charset="-122"/>
              </a:rPr>
              <a:t>教师国际化</a:t>
            </a:r>
          </a:p>
        </p:txBody>
      </p:sp>
      <p:sp>
        <p:nvSpPr>
          <p:cNvPr id="40" name="矩形 39"/>
          <p:cNvSpPr/>
          <p:nvPr/>
        </p:nvSpPr>
        <p:spPr>
          <a:xfrm>
            <a:off x="6081361" y="2597192"/>
            <a:ext cx="1467068" cy="400110"/>
          </a:xfrm>
          <a:prstGeom prst="rect">
            <a:avLst/>
          </a:prstGeom>
        </p:spPr>
        <p:txBody>
          <a:bodyPr wrap="none">
            <a:spAutoFit/>
          </a:bodyPr>
          <a:lstStyle/>
          <a:p>
            <a:pPr lvl="0" algn="ctr"/>
            <a:r>
              <a:rPr lang="zh-CN" altLang="en-US" sz="2000" dirty="0">
                <a:latin typeface="微软雅黑" panose="020B0503020204020204" pitchFamily="34" charset="-122"/>
                <a:ea typeface="微软雅黑" panose="020B0503020204020204" pitchFamily="34" charset="-122"/>
              </a:rPr>
              <a:t>教学国际化</a:t>
            </a:r>
          </a:p>
        </p:txBody>
      </p:sp>
      <p:sp>
        <p:nvSpPr>
          <p:cNvPr id="41" name="矩形 40"/>
          <p:cNvSpPr/>
          <p:nvPr/>
        </p:nvSpPr>
        <p:spPr>
          <a:xfrm>
            <a:off x="7953023" y="2597192"/>
            <a:ext cx="1467068" cy="400110"/>
          </a:xfrm>
          <a:prstGeom prst="rect">
            <a:avLst/>
          </a:prstGeom>
        </p:spPr>
        <p:txBody>
          <a:bodyPr wrap="none">
            <a:spAutoFit/>
          </a:bodyPr>
          <a:lstStyle/>
          <a:p>
            <a:pPr lvl="0" algn="ctr"/>
            <a:r>
              <a:rPr lang="zh-CN" altLang="en-US" sz="2000" dirty="0">
                <a:latin typeface="微软雅黑" panose="020B0503020204020204" pitchFamily="34" charset="-122"/>
                <a:ea typeface="微软雅黑" panose="020B0503020204020204" pitchFamily="34" charset="-122"/>
              </a:rPr>
              <a:t>科研国际化</a:t>
            </a:r>
          </a:p>
        </p:txBody>
      </p:sp>
      <p:sp>
        <p:nvSpPr>
          <p:cNvPr id="42" name="矩形 41"/>
          <p:cNvSpPr/>
          <p:nvPr/>
        </p:nvSpPr>
        <p:spPr>
          <a:xfrm>
            <a:off x="2324310" y="4661403"/>
            <a:ext cx="1217000" cy="400110"/>
          </a:xfrm>
          <a:prstGeom prst="rect">
            <a:avLst/>
          </a:prstGeom>
        </p:spPr>
        <p:txBody>
          <a:bodyPr wrap="none">
            <a:spAutoFit/>
          </a:bodyPr>
          <a:lstStyle/>
          <a:p>
            <a:pPr lvl="0" algn="ctr"/>
            <a:r>
              <a:rPr lang="zh-CN" altLang="zh-CN" sz="2000" dirty="0">
                <a:latin typeface="微软雅黑" panose="020B0503020204020204" pitchFamily="34" charset="-122"/>
                <a:ea typeface="微软雅黑" panose="020B0503020204020204" pitchFamily="34" charset="-122"/>
              </a:rPr>
              <a:t>文化交流</a:t>
            </a:r>
          </a:p>
        </p:txBody>
      </p:sp>
      <p:sp>
        <p:nvSpPr>
          <p:cNvPr id="43" name="矩形 42"/>
          <p:cNvSpPr/>
          <p:nvPr/>
        </p:nvSpPr>
        <p:spPr>
          <a:xfrm>
            <a:off x="4195972" y="4661403"/>
            <a:ext cx="1475084" cy="400110"/>
          </a:xfrm>
          <a:prstGeom prst="rect">
            <a:avLst/>
          </a:prstGeom>
        </p:spPr>
        <p:txBody>
          <a:bodyPr wrap="none">
            <a:spAutoFit/>
          </a:bodyPr>
          <a:lstStyle/>
          <a:p>
            <a:pPr lvl="0" algn="ctr"/>
            <a:r>
              <a:rPr lang="zh-CN" altLang="zh-CN" sz="2000" dirty="0">
                <a:latin typeface="微软雅黑" panose="020B0503020204020204" pitchFamily="34" charset="-122"/>
                <a:ea typeface="微软雅黑" panose="020B0503020204020204" pitchFamily="34" charset="-122"/>
              </a:rPr>
              <a:t>国际显示度</a:t>
            </a:r>
          </a:p>
        </p:txBody>
      </p:sp>
      <p:sp>
        <p:nvSpPr>
          <p:cNvPr id="44" name="矩形 43"/>
          <p:cNvSpPr/>
          <p:nvPr/>
        </p:nvSpPr>
        <p:spPr>
          <a:xfrm>
            <a:off x="6081361" y="4661403"/>
            <a:ext cx="1475084" cy="400110"/>
          </a:xfrm>
          <a:prstGeom prst="rect">
            <a:avLst/>
          </a:prstGeom>
        </p:spPr>
        <p:txBody>
          <a:bodyPr wrap="none">
            <a:spAutoFit/>
          </a:bodyPr>
          <a:lstStyle/>
          <a:p>
            <a:pPr lvl="0" algn="ctr"/>
            <a:r>
              <a:rPr lang="zh-CN" altLang="zh-CN" sz="2000" dirty="0">
                <a:latin typeface="微软雅黑" panose="020B0503020204020204" pitchFamily="34" charset="-122"/>
                <a:ea typeface="微软雅黑" panose="020B0503020204020204" pitchFamily="34" charset="-122"/>
              </a:rPr>
              <a:t>国际化保障</a:t>
            </a:r>
          </a:p>
        </p:txBody>
      </p:sp>
      <p:sp>
        <p:nvSpPr>
          <p:cNvPr id="45" name="矩形 44"/>
          <p:cNvSpPr/>
          <p:nvPr/>
        </p:nvSpPr>
        <p:spPr>
          <a:xfrm>
            <a:off x="7953023" y="4661403"/>
            <a:ext cx="1217000" cy="400110"/>
          </a:xfrm>
          <a:prstGeom prst="rect">
            <a:avLst/>
          </a:prstGeom>
        </p:spPr>
        <p:txBody>
          <a:bodyPr wrap="none">
            <a:spAutoFit/>
          </a:bodyPr>
          <a:lstStyle/>
          <a:p>
            <a:pPr lvl="0" algn="ctr"/>
            <a:r>
              <a:rPr lang="zh-CN" altLang="zh-CN" sz="2000" dirty="0">
                <a:latin typeface="微软雅黑" panose="020B0503020204020204" pitchFamily="34" charset="-122"/>
                <a:ea typeface="微软雅黑" panose="020B0503020204020204" pitchFamily="34" charset="-122"/>
              </a:rPr>
              <a:t>特色项目</a:t>
            </a:r>
            <a:endParaRPr lang="zh-CN" altLang="en-US" sz="2000" dirty="0">
              <a:latin typeface="微软雅黑" panose="020B0503020204020204" pitchFamily="34" charset="-122"/>
              <a:ea typeface="微软雅黑" panose="020B0503020204020204" pitchFamily="34" charset="-122"/>
            </a:endParaRPr>
          </a:p>
        </p:txBody>
      </p:sp>
      <p:sp>
        <p:nvSpPr>
          <p:cNvPr id="55" name="矩形 5"/>
          <p:cNvSpPr/>
          <p:nvPr/>
        </p:nvSpPr>
        <p:spPr>
          <a:xfrm flipH="1">
            <a:off x="3661583" y="776065"/>
            <a:ext cx="227200" cy="613183"/>
          </a:xfrm>
          <a:custGeom>
            <a:avLst/>
            <a:gdLst>
              <a:gd name="connsiteX0" fmla="*/ 0 w 211801"/>
              <a:gd name="connsiteY0" fmla="*/ 0 h 613183"/>
              <a:gd name="connsiteX1" fmla="*/ 211801 w 211801"/>
              <a:gd name="connsiteY1" fmla="*/ 0 h 613183"/>
              <a:gd name="connsiteX2" fmla="*/ 211801 w 211801"/>
              <a:gd name="connsiteY2" fmla="*/ 613183 h 613183"/>
              <a:gd name="connsiteX3" fmla="*/ 0 w 211801"/>
              <a:gd name="connsiteY3" fmla="*/ 613183 h 613183"/>
              <a:gd name="connsiteX4" fmla="*/ 0 w 211801"/>
              <a:gd name="connsiteY4" fmla="*/ 0 h 613183"/>
              <a:gd name="connsiteX0-1" fmla="*/ 0 w 211801"/>
              <a:gd name="connsiteY0-2" fmla="*/ 0 h 613183"/>
              <a:gd name="connsiteX1-3" fmla="*/ 211801 w 211801"/>
              <a:gd name="connsiteY1-4" fmla="*/ 613183 h 613183"/>
              <a:gd name="connsiteX2-5" fmla="*/ 0 w 211801"/>
              <a:gd name="connsiteY2-6" fmla="*/ 613183 h 613183"/>
              <a:gd name="connsiteX3-7" fmla="*/ 0 w 211801"/>
              <a:gd name="connsiteY3-8" fmla="*/ 0 h 613183"/>
            </a:gdLst>
            <a:ahLst/>
            <a:cxnLst>
              <a:cxn ang="0">
                <a:pos x="connsiteX0-1" y="connsiteY0-2"/>
              </a:cxn>
              <a:cxn ang="0">
                <a:pos x="connsiteX1-3" y="connsiteY1-4"/>
              </a:cxn>
              <a:cxn ang="0">
                <a:pos x="connsiteX2-5" y="connsiteY2-6"/>
              </a:cxn>
              <a:cxn ang="0">
                <a:pos x="connsiteX3-7" y="connsiteY3-8"/>
              </a:cxn>
            </a:cxnLst>
            <a:rect l="l" t="t" r="r" b="b"/>
            <a:pathLst>
              <a:path w="211801" h="613183">
                <a:moveTo>
                  <a:pt x="0" y="0"/>
                </a:moveTo>
                <a:lnTo>
                  <a:pt x="211801" y="613183"/>
                </a:lnTo>
                <a:lnTo>
                  <a:pt x="0" y="613183"/>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27105" y="1522345"/>
            <a:ext cx="8988503" cy="461665"/>
          </a:xfrm>
          <a:prstGeom prst="rect">
            <a:avLst/>
          </a:prstGeom>
        </p:spPr>
        <p:txBody>
          <a:bodyPr wrap="square">
            <a:spAutoFit/>
          </a:bodyPr>
          <a:lstStyle/>
          <a:p>
            <a:r>
              <a:rPr lang="zh-CN" altLang="en-US" sz="2400" dirty="0">
                <a:solidFill>
                  <a:srgbClr val="025483"/>
                </a:solidFill>
                <a:latin typeface="微软雅黑" panose="020B0503020204020204" pitchFamily="34" charset="-122"/>
                <a:ea typeface="微软雅黑" panose="020B0503020204020204" pitchFamily="34" charset="-122"/>
              </a:rPr>
              <a:t>大学国际化水平评价指标体系共</a:t>
            </a:r>
            <a:r>
              <a:rPr lang="zh-CN" altLang="en-US" sz="2400" dirty="0" smtClean="0">
                <a:solidFill>
                  <a:srgbClr val="025483"/>
                </a:solidFill>
                <a:latin typeface="微软雅黑" panose="020B0503020204020204" pitchFamily="34" charset="-122"/>
                <a:ea typeface="微软雅黑" panose="020B0503020204020204" pitchFamily="34" charset="-122"/>
              </a:rPr>
              <a:t>设</a:t>
            </a:r>
            <a:r>
              <a:rPr lang="zh-CN" altLang="en-US" sz="2400" dirty="0">
                <a:solidFill>
                  <a:srgbClr val="025483"/>
                </a:solidFill>
                <a:latin typeface="微软雅黑" panose="020B0503020204020204" pitchFamily="34" charset="-122"/>
                <a:ea typeface="微软雅黑" panose="020B0503020204020204" pitchFamily="34" charset="-122"/>
              </a:rPr>
              <a:t>七</a:t>
            </a:r>
            <a:r>
              <a:rPr lang="zh-CN" altLang="en-US" sz="2400" dirty="0" smtClean="0">
                <a:solidFill>
                  <a:srgbClr val="025483"/>
                </a:solidFill>
                <a:latin typeface="微软雅黑" panose="020B0503020204020204" pitchFamily="34" charset="-122"/>
                <a:ea typeface="微软雅黑" panose="020B0503020204020204" pitchFamily="34" charset="-122"/>
              </a:rPr>
              <a:t>个</a:t>
            </a:r>
            <a:r>
              <a:rPr lang="zh-CN" altLang="en-US" sz="2400" dirty="0">
                <a:solidFill>
                  <a:srgbClr val="025483"/>
                </a:solidFill>
                <a:latin typeface="微软雅黑" panose="020B0503020204020204" pitchFamily="34" charset="-122"/>
                <a:ea typeface="微软雅黑" panose="020B0503020204020204" pitchFamily="34" charset="-122"/>
              </a:rPr>
              <a:t>一级指标、</a:t>
            </a:r>
            <a:r>
              <a:rPr lang="en-US" altLang="zh-CN" sz="2400" dirty="0">
                <a:solidFill>
                  <a:srgbClr val="025483"/>
                </a:solidFill>
                <a:latin typeface="微软雅黑" panose="020B0503020204020204" pitchFamily="34" charset="-122"/>
                <a:ea typeface="微软雅黑" panose="020B0503020204020204" pitchFamily="34" charset="-122"/>
              </a:rPr>
              <a:t>19</a:t>
            </a:r>
            <a:r>
              <a:rPr lang="zh-CN" altLang="en-US" sz="2400" dirty="0">
                <a:solidFill>
                  <a:srgbClr val="025483"/>
                </a:solidFill>
                <a:latin typeface="微软雅黑" panose="020B0503020204020204" pitchFamily="34" charset="-122"/>
                <a:ea typeface="微软雅黑" panose="020B0503020204020204" pitchFamily="34" charset="-122"/>
              </a:rPr>
              <a:t>个二级指标</a:t>
            </a:r>
          </a:p>
        </p:txBody>
      </p:sp>
      <p:sp>
        <p:nvSpPr>
          <p:cNvPr id="6" name="矩形 5"/>
          <p:cNvSpPr/>
          <p:nvPr/>
        </p:nvSpPr>
        <p:spPr>
          <a:xfrm>
            <a:off x="7766039" y="771883"/>
            <a:ext cx="211801" cy="613183"/>
          </a:xfrm>
          <a:custGeom>
            <a:avLst/>
            <a:gdLst>
              <a:gd name="connsiteX0" fmla="*/ 0 w 211801"/>
              <a:gd name="connsiteY0" fmla="*/ 0 h 613183"/>
              <a:gd name="connsiteX1" fmla="*/ 211801 w 211801"/>
              <a:gd name="connsiteY1" fmla="*/ 0 h 613183"/>
              <a:gd name="connsiteX2" fmla="*/ 211801 w 211801"/>
              <a:gd name="connsiteY2" fmla="*/ 613183 h 613183"/>
              <a:gd name="connsiteX3" fmla="*/ 0 w 211801"/>
              <a:gd name="connsiteY3" fmla="*/ 613183 h 613183"/>
              <a:gd name="connsiteX4" fmla="*/ 0 w 211801"/>
              <a:gd name="connsiteY4" fmla="*/ 0 h 613183"/>
              <a:gd name="connsiteX0-1" fmla="*/ 0 w 211801"/>
              <a:gd name="connsiteY0-2" fmla="*/ 0 h 613183"/>
              <a:gd name="connsiteX1-3" fmla="*/ 211801 w 211801"/>
              <a:gd name="connsiteY1-4" fmla="*/ 613183 h 613183"/>
              <a:gd name="connsiteX2-5" fmla="*/ 0 w 211801"/>
              <a:gd name="connsiteY2-6" fmla="*/ 613183 h 613183"/>
              <a:gd name="connsiteX3-7" fmla="*/ 0 w 211801"/>
              <a:gd name="connsiteY3-8" fmla="*/ 0 h 613183"/>
            </a:gdLst>
            <a:ahLst/>
            <a:cxnLst>
              <a:cxn ang="0">
                <a:pos x="connsiteX0-1" y="connsiteY0-2"/>
              </a:cxn>
              <a:cxn ang="0">
                <a:pos x="connsiteX1-3" y="connsiteY1-4"/>
              </a:cxn>
              <a:cxn ang="0">
                <a:pos x="connsiteX2-5" y="connsiteY2-6"/>
              </a:cxn>
              <a:cxn ang="0">
                <a:pos x="connsiteX3-7" y="connsiteY3-8"/>
              </a:cxn>
            </a:cxnLst>
            <a:rect l="l" t="t" r="r" b="b"/>
            <a:pathLst>
              <a:path w="211801" h="613183">
                <a:moveTo>
                  <a:pt x="0" y="0"/>
                </a:moveTo>
                <a:lnTo>
                  <a:pt x="211801" y="613183"/>
                </a:lnTo>
                <a:lnTo>
                  <a:pt x="0" y="613183"/>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MH_SubTitle_1"/>
          <p:cNvSpPr>
            <a:spLocks noChangeArrowheads="1"/>
          </p:cNvSpPr>
          <p:nvPr>
            <p:custDataLst>
              <p:tags r:id="rId18"/>
            </p:custDataLst>
          </p:nvPr>
        </p:nvSpPr>
        <p:spPr bwMode="auto">
          <a:xfrm>
            <a:off x="3894559" y="764704"/>
            <a:ext cx="3857625" cy="617537"/>
          </a:xfrm>
          <a:prstGeom prst="rect">
            <a:avLst/>
          </a:prstGeom>
          <a:solidFill>
            <a:srgbClr val="F58B0D"/>
          </a:solidFill>
          <a:ln w="38100">
            <a:noFill/>
            <a:miter lim="800000"/>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da-DK" altLang="zh-CN" dirty="0">
              <a:solidFill>
                <a:srgbClr val="FFFFFF"/>
              </a:solidFill>
              <a:ea typeface="微软雅黑" panose="020B0503020204020204" pitchFamily="34" charset="-122"/>
            </a:endParaRPr>
          </a:p>
        </p:txBody>
      </p:sp>
      <p:sp>
        <p:nvSpPr>
          <p:cNvPr id="53" name="矩形 52"/>
          <p:cNvSpPr/>
          <p:nvPr/>
        </p:nvSpPr>
        <p:spPr>
          <a:xfrm>
            <a:off x="4929506" y="842913"/>
            <a:ext cx="1415772" cy="461665"/>
          </a:xfrm>
          <a:prstGeom prst="rect">
            <a:avLst/>
          </a:prstGeom>
        </p:spPr>
        <p:txBody>
          <a:bodyPr wrap="none">
            <a:spAutoFit/>
          </a:bodyPr>
          <a:lstStyle/>
          <a:p>
            <a:pPr algn="just">
              <a:spcAft>
                <a:spcPts val="0"/>
              </a:spcAft>
            </a:pPr>
            <a:r>
              <a:rPr lang="zh-CN" altLang="zh-CN" sz="2400" dirty="0" smtClean="0">
                <a:solidFill>
                  <a:schemeClr val="bg1"/>
                </a:solidFill>
                <a:latin typeface="微软雅黑" panose="020B0503020204020204" pitchFamily="34" charset="-122"/>
                <a:ea typeface="微软雅黑" panose="020B0503020204020204" pitchFamily="34" charset="-122"/>
              </a:rPr>
              <a:t>指标</a:t>
            </a:r>
            <a:r>
              <a:rPr lang="zh-CN" altLang="zh-CN" sz="2400" dirty="0">
                <a:solidFill>
                  <a:schemeClr val="bg1"/>
                </a:solidFill>
                <a:latin typeface="微软雅黑" panose="020B0503020204020204" pitchFamily="34" charset="-122"/>
                <a:ea typeface="微软雅黑" panose="020B0503020204020204" pitchFamily="34" charset="-122"/>
              </a:rPr>
              <a:t>体系</a:t>
            </a:r>
          </a:p>
        </p:txBody>
      </p:sp>
      <p:sp>
        <p:nvSpPr>
          <p:cNvPr id="47" name="MH_Entry_2">
            <a:hlinkClick r:id="rId24" action="ppaction://hlinksldjump"/>
          </p:cNvPr>
          <p:cNvSpPr/>
          <p:nvPr>
            <p:custDataLst>
              <p:tags r:id="rId19"/>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国际化</a:t>
            </a:r>
            <a:r>
              <a:rPr lang="zh-CN" altLang="en-US" kern="0" dirty="0">
                <a:solidFill>
                  <a:srgbClr val="FFFFFF"/>
                </a:solidFill>
                <a:latin typeface="微软雅黑" panose="020B0503020204020204" pitchFamily="34" charset="-122"/>
                <a:ea typeface="微软雅黑" panose="020B0503020204020204" pitchFamily="34" charset="-122"/>
              </a:rPr>
              <a:t>评价</a:t>
            </a:r>
            <a:r>
              <a:rPr lang="zh-CN" altLang="en-US" kern="0" dirty="0" smtClean="0">
                <a:solidFill>
                  <a:srgbClr val="FFFFFF"/>
                </a:solidFill>
                <a:latin typeface="微软雅黑" panose="020B0503020204020204" pitchFamily="34" charset="-122"/>
                <a:ea typeface="微软雅黑" panose="020B0503020204020204" pitchFamily="34" charset="-122"/>
              </a:rPr>
              <a:t>指标体系</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48" name="MH_Number_2">
            <a:hlinkClick r:id="rId24" action="ppaction://hlinksldjump"/>
          </p:cNvPr>
          <p:cNvSpPr/>
          <p:nvPr>
            <p:custDataLst>
              <p:tags r:id="rId20"/>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4</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
          <p:cNvSpPr/>
          <p:nvPr>
            <p:custDataLst>
              <p:tags r:id="rId1"/>
            </p:custDataLst>
          </p:nvPr>
        </p:nvSpPr>
        <p:spPr bwMode="gray">
          <a:xfrm>
            <a:off x="568004" y="5661248"/>
            <a:ext cx="10954752" cy="389980"/>
          </a:xfrm>
          <a:custGeom>
            <a:avLst/>
            <a:gdLst>
              <a:gd name="T0" fmla="*/ 20706948 w 1120"/>
              <a:gd name="T1" fmla="*/ 11 h 252"/>
              <a:gd name="T2" fmla="*/ 20629597 w 1120"/>
              <a:gd name="T3" fmla="*/ 11 h 252"/>
              <a:gd name="T4" fmla="*/ 20335316 w 1120"/>
              <a:gd name="T5" fmla="*/ 11 h 252"/>
              <a:gd name="T6" fmla="*/ 19858832 w 1120"/>
              <a:gd name="T7" fmla="*/ 11 h 252"/>
              <a:gd name="T8" fmla="*/ 19191786 w 1120"/>
              <a:gd name="T9" fmla="*/ 11 h 252"/>
              <a:gd name="T10" fmla="*/ 18336532 w 1120"/>
              <a:gd name="T11" fmla="*/ 10 h 252"/>
              <a:gd name="T12" fmla="*/ 17339847 w 1120"/>
              <a:gd name="T13" fmla="*/ 10 h 252"/>
              <a:gd name="T14" fmla="*/ 16196141 w 1120"/>
              <a:gd name="T15" fmla="*/ 10 h 252"/>
              <a:gd name="T16" fmla="*/ 14901486 w 1120"/>
              <a:gd name="T17" fmla="*/ 8 h 252"/>
              <a:gd name="T18" fmla="*/ 13494596 w 1120"/>
              <a:gd name="T19" fmla="*/ 8 h 252"/>
              <a:gd name="T20" fmla="*/ 11942220 w 1120"/>
              <a:gd name="T21" fmla="*/ 8 h 252"/>
              <a:gd name="T22" fmla="*/ 10275918 w 1120"/>
              <a:gd name="T23" fmla="*/ 8 h 252"/>
              <a:gd name="T24" fmla="*/ 8612140 w 1120"/>
              <a:gd name="T25" fmla="*/ 8 h 252"/>
              <a:gd name="T26" fmla="*/ 7098185 w 1120"/>
              <a:gd name="T27" fmla="*/ 8 h 252"/>
              <a:gd name="T28" fmla="*/ 5691769 w 1120"/>
              <a:gd name="T29" fmla="*/ 8 h 252"/>
              <a:gd name="T30" fmla="*/ 4395650 w 1120"/>
              <a:gd name="T31" fmla="*/ 10 h 252"/>
              <a:gd name="T32" fmla="*/ 3293330 w 1120"/>
              <a:gd name="T33" fmla="*/ 10 h 252"/>
              <a:gd name="T34" fmla="*/ 2329965 w 1120"/>
              <a:gd name="T35" fmla="*/ 10 h 252"/>
              <a:gd name="T36" fmla="*/ 1515458 w 1120"/>
              <a:gd name="T37" fmla="*/ 11 h 252"/>
              <a:gd name="T38" fmla="*/ 848370 w 1120"/>
              <a:gd name="T39" fmla="*/ 11 h 252"/>
              <a:gd name="T40" fmla="*/ 371720 w 1120"/>
              <a:gd name="T41" fmla="*/ 11 h 252"/>
              <a:gd name="T42" fmla="*/ 114130 w 1120"/>
              <a:gd name="T43" fmla="*/ 11 h 252"/>
              <a:gd name="T44" fmla="*/ 0 w 1120"/>
              <a:gd name="T45" fmla="*/ 11 h 252"/>
              <a:gd name="T46" fmla="*/ 0 w 1120"/>
              <a:gd name="T47" fmla="*/ 3 h 252"/>
              <a:gd name="T48" fmla="*/ 10353269 w 1120"/>
              <a:gd name="T49" fmla="*/ 0 h 252"/>
              <a:gd name="T50" fmla="*/ 20706948 w 1120"/>
              <a:gd name="T51" fmla="*/ 3 h 252"/>
              <a:gd name="T52" fmla="*/ 20706948 w 1120"/>
              <a:gd name="T53" fmla="*/ 11 h 252"/>
              <a:gd name="T54" fmla="*/ 20706948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75000"/>
            </a:schemeClr>
          </a:solidFill>
          <a:ln w="0">
            <a:noFill/>
            <a:round/>
          </a:ln>
        </p:spPr>
        <p:txBody>
          <a:bodyPr/>
          <a:lstStyle/>
          <a:p>
            <a:pPr>
              <a:defRPr/>
            </a:pPr>
            <a:endParaRPr lang="zh-CN" altLang="en-US">
              <a:solidFill>
                <a:prstClr val="black"/>
              </a:solidFill>
            </a:endParaRPr>
          </a:p>
        </p:txBody>
      </p:sp>
      <p:sp>
        <p:nvSpPr>
          <p:cNvPr id="47" name="TextBox 16"/>
          <p:cNvSpPr txBox="1"/>
          <p:nvPr/>
        </p:nvSpPr>
        <p:spPr>
          <a:xfrm>
            <a:off x="522285" y="1379047"/>
            <a:ext cx="11046323" cy="4531561"/>
          </a:xfrm>
          <a:prstGeom prst="rect">
            <a:avLst/>
          </a:prstGeom>
          <a:solidFill>
            <a:schemeClr val="bg1"/>
          </a:solid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just">
              <a:lnSpc>
                <a:spcPct val="150000"/>
              </a:lnSpc>
              <a:defRPr>
                <a:solidFill>
                  <a:srgbClr val="FF0000"/>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endParaRPr lang="zh-CN" altLang="en-US" sz="2400" dirty="0">
              <a:solidFill>
                <a:schemeClr val="tx1">
                  <a:lumMod val="65000"/>
                  <a:lumOff val="35000"/>
                </a:schemeClr>
              </a:solidFill>
            </a:endParaRPr>
          </a:p>
        </p:txBody>
      </p:sp>
      <p:pic>
        <p:nvPicPr>
          <p:cNvPr id="17" name="图片 16"/>
          <p:cNvPicPr>
            <a:picLocks noChangeAspect="1"/>
          </p:cNvPicPr>
          <p:nvPr/>
        </p:nvPicPr>
        <p:blipFill>
          <a:blip r:embed="rId9"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7" name="剪去对角的矩形 26"/>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13" name="MH_SubTitle_1"/>
          <p:cNvSpPr/>
          <p:nvPr>
            <p:custDataLst>
              <p:tags r:id="rId2"/>
            </p:custDataLst>
          </p:nvPr>
        </p:nvSpPr>
        <p:spPr>
          <a:xfrm>
            <a:off x="595239" y="931117"/>
            <a:ext cx="1684337" cy="1201738"/>
          </a:xfrm>
          <a:prstGeom prst="roundRect">
            <a:avLst/>
          </a:prstGeom>
          <a:solidFill>
            <a:schemeClr val="accent1">
              <a:lumMod val="60000"/>
              <a:lumOff val="40000"/>
            </a:schemeClr>
          </a:solidFill>
          <a:ln w="25400" cap="flat" cmpd="sng" algn="ctr">
            <a:noFill/>
            <a:prstDash val="solid"/>
          </a:ln>
          <a:effectLst/>
        </p:spPr>
        <p:txBody>
          <a:bodyPr lIns="144000" tIns="0" rIns="144000" bIns="468000" anchor="ctr">
            <a:normAutofit/>
          </a:bodyPr>
          <a:lstStyle/>
          <a:p>
            <a:pPr lvl="0"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5" name="MH_Other_1"/>
          <p:cNvSpPr/>
          <p:nvPr>
            <p:custDataLst>
              <p:tags r:id="rId3"/>
            </p:custDataLst>
          </p:nvPr>
        </p:nvSpPr>
        <p:spPr>
          <a:xfrm>
            <a:off x="966714" y="1683593"/>
            <a:ext cx="941387" cy="449263"/>
          </a:xfrm>
          <a:custGeom>
            <a:avLst/>
            <a:gdLst/>
            <a:ahLst/>
            <a:cxnLst/>
            <a:rect l="l" t="t" r="r" b="b"/>
            <a:pathLst>
              <a:path w="2568129" h="560586">
                <a:moveTo>
                  <a:pt x="282878" y="0"/>
                </a:moveTo>
                <a:lnTo>
                  <a:pt x="2285251" y="0"/>
                </a:lnTo>
                <a:cubicBezTo>
                  <a:pt x="2441480" y="0"/>
                  <a:pt x="2568129" y="126649"/>
                  <a:pt x="2568129" y="282878"/>
                </a:cubicBezTo>
                <a:lnTo>
                  <a:pt x="2568129" y="560586"/>
                </a:lnTo>
                <a:lnTo>
                  <a:pt x="0" y="560586"/>
                </a:lnTo>
                <a:lnTo>
                  <a:pt x="0" y="282878"/>
                </a:lnTo>
                <a:cubicBezTo>
                  <a:pt x="0" y="126649"/>
                  <a:pt x="126649" y="0"/>
                  <a:pt x="282878" y="0"/>
                </a:cubicBezTo>
                <a:close/>
              </a:path>
            </a:pathLst>
          </a:custGeom>
          <a:solidFill>
            <a:schemeClr val="accent1"/>
          </a:solidFill>
          <a:ln w="25400" cap="flat" cmpd="sng" algn="ctr">
            <a:noFill/>
            <a:prstDash val="solid"/>
          </a:ln>
          <a:effectLst/>
        </p:spPr>
        <p:txBody>
          <a:bodyPr anchor="ctr"/>
          <a:lstStyle/>
          <a:p>
            <a:pPr algn="ctr" eaLnBrk="1" fontAlgn="auto" hangingPunct="1">
              <a:spcBef>
                <a:spcPts val="0"/>
              </a:spcBef>
              <a:spcAft>
                <a:spcPts val="0"/>
              </a:spcAft>
              <a:defRPr/>
            </a:pPr>
            <a:r>
              <a:rPr lang="en-US" sz="320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01</a:t>
            </a:r>
          </a:p>
        </p:txBody>
      </p:sp>
      <p:sp>
        <p:nvSpPr>
          <p:cNvPr id="3" name="矩形 2"/>
          <p:cNvSpPr/>
          <p:nvPr/>
        </p:nvSpPr>
        <p:spPr>
          <a:xfrm>
            <a:off x="703873" y="1083428"/>
            <a:ext cx="1467068" cy="400110"/>
          </a:xfrm>
          <a:prstGeom prst="rect">
            <a:avLst/>
          </a:prstGeom>
        </p:spPr>
        <p:txBody>
          <a:bodyPr wrap="none">
            <a:spAutoFit/>
          </a:bodyPr>
          <a:lstStyle/>
          <a:p>
            <a:pPr lvl="0" algn="ctr"/>
            <a:r>
              <a:rPr lang="zh-CN" altLang="zh-CN" sz="2000" dirty="0">
                <a:latin typeface="微软雅黑" panose="020B0503020204020204" pitchFamily="34" charset="-122"/>
                <a:ea typeface="微软雅黑" panose="020B0503020204020204" pitchFamily="34" charset="-122"/>
              </a:rPr>
              <a:t>学生国际化</a:t>
            </a:r>
            <a:endParaRPr lang="zh-CN" altLang="en-US" sz="2000" dirty="0">
              <a:latin typeface="微软雅黑" panose="020B0503020204020204" pitchFamily="34" charset="-122"/>
              <a:ea typeface="微软雅黑" panose="020B0503020204020204" pitchFamily="34" charset="-122"/>
            </a:endParaRPr>
          </a:p>
        </p:txBody>
      </p:sp>
      <p:graphicFrame>
        <p:nvGraphicFramePr>
          <p:cNvPr id="48" name="图示 47"/>
          <p:cNvGraphicFramePr/>
          <p:nvPr/>
        </p:nvGraphicFramePr>
        <p:xfrm>
          <a:off x="2102646" y="1506762"/>
          <a:ext cx="8215338" cy="438906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9" name="矩形 5"/>
          <p:cNvSpPr/>
          <p:nvPr/>
        </p:nvSpPr>
        <p:spPr>
          <a:xfrm flipH="1">
            <a:off x="3661583" y="776065"/>
            <a:ext cx="227200" cy="613183"/>
          </a:xfrm>
          <a:custGeom>
            <a:avLst/>
            <a:gdLst>
              <a:gd name="connsiteX0" fmla="*/ 0 w 211801"/>
              <a:gd name="connsiteY0" fmla="*/ 0 h 613183"/>
              <a:gd name="connsiteX1" fmla="*/ 211801 w 211801"/>
              <a:gd name="connsiteY1" fmla="*/ 0 h 613183"/>
              <a:gd name="connsiteX2" fmla="*/ 211801 w 211801"/>
              <a:gd name="connsiteY2" fmla="*/ 613183 h 613183"/>
              <a:gd name="connsiteX3" fmla="*/ 0 w 211801"/>
              <a:gd name="connsiteY3" fmla="*/ 613183 h 613183"/>
              <a:gd name="connsiteX4" fmla="*/ 0 w 211801"/>
              <a:gd name="connsiteY4" fmla="*/ 0 h 613183"/>
              <a:gd name="connsiteX0-1" fmla="*/ 0 w 211801"/>
              <a:gd name="connsiteY0-2" fmla="*/ 0 h 613183"/>
              <a:gd name="connsiteX1-3" fmla="*/ 211801 w 211801"/>
              <a:gd name="connsiteY1-4" fmla="*/ 613183 h 613183"/>
              <a:gd name="connsiteX2-5" fmla="*/ 0 w 211801"/>
              <a:gd name="connsiteY2-6" fmla="*/ 613183 h 613183"/>
              <a:gd name="connsiteX3-7" fmla="*/ 0 w 211801"/>
              <a:gd name="connsiteY3-8" fmla="*/ 0 h 613183"/>
            </a:gdLst>
            <a:ahLst/>
            <a:cxnLst>
              <a:cxn ang="0">
                <a:pos x="connsiteX0-1" y="connsiteY0-2"/>
              </a:cxn>
              <a:cxn ang="0">
                <a:pos x="connsiteX1-3" y="connsiteY1-4"/>
              </a:cxn>
              <a:cxn ang="0">
                <a:pos x="connsiteX2-5" y="connsiteY2-6"/>
              </a:cxn>
              <a:cxn ang="0">
                <a:pos x="connsiteX3-7" y="connsiteY3-8"/>
              </a:cxn>
            </a:cxnLst>
            <a:rect l="l" t="t" r="r" b="b"/>
            <a:pathLst>
              <a:path w="211801" h="613183">
                <a:moveTo>
                  <a:pt x="0" y="0"/>
                </a:moveTo>
                <a:lnTo>
                  <a:pt x="211801" y="613183"/>
                </a:lnTo>
                <a:lnTo>
                  <a:pt x="0" y="613183"/>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5"/>
          <p:cNvSpPr/>
          <p:nvPr/>
        </p:nvSpPr>
        <p:spPr>
          <a:xfrm>
            <a:off x="7766039" y="771883"/>
            <a:ext cx="211801" cy="613183"/>
          </a:xfrm>
          <a:custGeom>
            <a:avLst/>
            <a:gdLst>
              <a:gd name="connsiteX0" fmla="*/ 0 w 211801"/>
              <a:gd name="connsiteY0" fmla="*/ 0 h 613183"/>
              <a:gd name="connsiteX1" fmla="*/ 211801 w 211801"/>
              <a:gd name="connsiteY1" fmla="*/ 0 h 613183"/>
              <a:gd name="connsiteX2" fmla="*/ 211801 w 211801"/>
              <a:gd name="connsiteY2" fmla="*/ 613183 h 613183"/>
              <a:gd name="connsiteX3" fmla="*/ 0 w 211801"/>
              <a:gd name="connsiteY3" fmla="*/ 613183 h 613183"/>
              <a:gd name="connsiteX4" fmla="*/ 0 w 211801"/>
              <a:gd name="connsiteY4" fmla="*/ 0 h 613183"/>
              <a:gd name="connsiteX0-1" fmla="*/ 0 w 211801"/>
              <a:gd name="connsiteY0-2" fmla="*/ 0 h 613183"/>
              <a:gd name="connsiteX1-3" fmla="*/ 211801 w 211801"/>
              <a:gd name="connsiteY1-4" fmla="*/ 613183 h 613183"/>
              <a:gd name="connsiteX2-5" fmla="*/ 0 w 211801"/>
              <a:gd name="connsiteY2-6" fmla="*/ 613183 h 613183"/>
              <a:gd name="connsiteX3-7" fmla="*/ 0 w 211801"/>
              <a:gd name="connsiteY3-8" fmla="*/ 0 h 613183"/>
            </a:gdLst>
            <a:ahLst/>
            <a:cxnLst>
              <a:cxn ang="0">
                <a:pos x="connsiteX0-1" y="connsiteY0-2"/>
              </a:cxn>
              <a:cxn ang="0">
                <a:pos x="connsiteX1-3" y="connsiteY1-4"/>
              </a:cxn>
              <a:cxn ang="0">
                <a:pos x="connsiteX2-5" y="connsiteY2-6"/>
              </a:cxn>
              <a:cxn ang="0">
                <a:pos x="connsiteX3-7" y="connsiteY3-8"/>
              </a:cxn>
            </a:cxnLst>
            <a:rect l="l" t="t" r="r" b="b"/>
            <a:pathLst>
              <a:path w="211801" h="613183">
                <a:moveTo>
                  <a:pt x="0" y="0"/>
                </a:moveTo>
                <a:lnTo>
                  <a:pt x="211801" y="613183"/>
                </a:lnTo>
                <a:lnTo>
                  <a:pt x="0" y="613183"/>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MH_SubTitle_1"/>
          <p:cNvSpPr>
            <a:spLocks noChangeArrowheads="1"/>
          </p:cNvSpPr>
          <p:nvPr>
            <p:custDataLst>
              <p:tags r:id="rId4"/>
            </p:custDataLst>
          </p:nvPr>
        </p:nvSpPr>
        <p:spPr bwMode="auto">
          <a:xfrm>
            <a:off x="3894559" y="764704"/>
            <a:ext cx="3857625" cy="617537"/>
          </a:xfrm>
          <a:prstGeom prst="rect">
            <a:avLst/>
          </a:prstGeom>
          <a:solidFill>
            <a:srgbClr val="F58B0D"/>
          </a:solidFill>
          <a:ln w="38100">
            <a:noFill/>
            <a:miter lim="800000"/>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da-DK" altLang="zh-CN" dirty="0">
              <a:solidFill>
                <a:srgbClr val="FFFFFF"/>
              </a:solidFill>
              <a:ea typeface="微软雅黑" panose="020B0503020204020204" pitchFamily="34" charset="-122"/>
            </a:endParaRPr>
          </a:p>
        </p:txBody>
      </p:sp>
      <p:sp>
        <p:nvSpPr>
          <p:cNvPr id="52" name="矩形 51"/>
          <p:cNvSpPr/>
          <p:nvPr/>
        </p:nvSpPr>
        <p:spPr>
          <a:xfrm>
            <a:off x="4929506" y="842913"/>
            <a:ext cx="1415772" cy="461665"/>
          </a:xfrm>
          <a:prstGeom prst="rect">
            <a:avLst/>
          </a:prstGeom>
        </p:spPr>
        <p:txBody>
          <a:bodyPr wrap="none">
            <a:spAutoFit/>
          </a:bodyPr>
          <a:lstStyle/>
          <a:p>
            <a:pPr algn="just">
              <a:spcAft>
                <a:spcPts val="0"/>
              </a:spcAft>
            </a:pPr>
            <a:r>
              <a:rPr lang="zh-CN" altLang="zh-CN" sz="2400" dirty="0" smtClean="0">
                <a:solidFill>
                  <a:schemeClr val="bg1"/>
                </a:solidFill>
                <a:latin typeface="微软雅黑" panose="020B0503020204020204" pitchFamily="34" charset="-122"/>
                <a:ea typeface="微软雅黑" panose="020B0503020204020204" pitchFamily="34" charset="-122"/>
              </a:rPr>
              <a:t>指标</a:t>
            </a:r>
            <a:r>
              <a:rPr lang="zh-CN" altLang="zh-CN" sz="2400" dirty="0">
                <a:solidFill>
                  <a:schemeClr val="bg1"/>
                </a:solidFill>
                <a:latin typeface="微软雅黑" panose="020B0503020204020204" pitchFamily="34" charset="-122"/>
                <a:ea typeface="微软雅黑" panose="020B0503020204020204" pitchFamily="34" charset="-122"/>
              </a:rPr>
              <a:t>体系</a:t>
            </a:r>
          </a:p>
        </p:txBody>
      </p:sp>
      <p:sp>
        <p:nvSpPr>
          <p:cNvPr id="26" name="MH_Entry_2">
            <a:hlinkClick r:id="rId15" action="ppaction://hlinksldjump"/>
          </p:cNvPr>
          <p:cNvSpPr/>
          <p:nvPr>
            <p:custDataLst>
              <p:tags r:id="rId5"/>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国际化</a:t>
            </a:r>
            <a:r>
              <a:rPr lang="zh-CN" altLang="en-US" kern="0" dirty="0">
                <a:solidFill>
                  <a:srgbClr val="FFFFFF"/>
                </a:solidFill>
                <a:latin typeface="微软雅黑" panose="020B0503020204020204" pitchFamily="34" charset="-122"/>
                <a:ea typeface="微软雅黑" panose="020B0503020204020204" pitchFamily="34" charset="-122"/>
              </a:rPr>
              <a:t>评价</a:t>
            </a:r>
            <a:r>
              <a:rPr lang="zh-CN" altLang="en-US" kern="0" dirty="0" smtClean="0">
                <a:solidFill>
                  <a:srgbClr val="FFFFFF"/>
                </a:solidFill>
                <a:latin typeface="微软雅黑" panose="020B0503020204020204" pitchFamily="34" charset="-122"/>
                <a:ea typeface="微软雅黑" panose="020B0503020204020204" pitchFamily="34" charset="-122"/>
              </a:rPr>
              <a:t>指标体系</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28" name="MH_Number_2">
            <a:hlinkClick r:id="rId15" action="ppaction://hlinksldjump"/>
          </p:cNvPr>
          <p:cNvSpPr/>
          <p:nvPr>
            <p:custDataLst>
              <p:tags r:id="rId6"/>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4</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
          <p:cNvSpPr/>
          <p:nvPr>
            <p:custDataLst>
              <p:tags r:id="rId1"/>
            </p:custDataLst>
          </p:nvPr>
        </p:nvSpPr>
        <p:spPr bwMode="gray">
          <a:xfrm>
            <a:off x="568004" y="5661248"/>
            <a:ext cx="10954752" cy="389980"/>
          </a:xfrm>
          <a:custGeom>
            <a:avLst/>
            <a:gdLst>
              <a:gd name="T0" fmla="*/ 20706948 w 1120"/>
              <a:gd name="T1" fmla="*/ 11 h 252"/>
              <a:gd name="T2" fmla="*/ 20629597 w 1120"/>
              <a:gd name="T3" fmla="*/ 11 h 252"/>
              <a:gd name="T4" fmla="*/ 20335316 w 1120"/>
              <a:gd name="T5" fmla="*/ 11 h 252"/>
              <a:gd name="T6" fmla="*/ 19858832 w 1120"/>
              <a:gd name="T7" fmla="*/ 11 h 252"/>
              <a:gd name="T8" fmla="*/ 19191786 w 1120"/>
              <a:gd name="T9" fmla="*/ 11 h 252"/>
              <a:gd name="T10" fmla="*/ 18336532 w 1120"/>
              <a:gd name="T11" fmla="*/ 10 h 252"/>
              <a:gd name="T12" fmla="*/ 17339847 w 1120"/>
              <a:gd name="T13" fmla="*/ 10 h 252"/>
              <a:gd name="T14" fmla="*/ 16196141 w 1120"/>
              <a:gd name="T15" fmla="*/ 10 h 252"/>
              <a:gd name="T16" fmla="*/ 14901486 w 1120"/>
              <a:gd name="T17" fmla="*/ 8 h 252"/>
              <a:gd name="T18" fmla="*/ 13494596 w 1120"/>
              <a:gd name="T19" fmla="*/ 8 h 252"/>
              <a:gd name="T20" fmla="*/ 11942220 w 1120"/>
              <a:gd name="T21" fmla="*/ 8 h 252"/>
              <a:gd name="T22" fmla="*/ 10275918 w 1120"/>
              <a:gd name="T23" fmla="*/ 8 h 252"/>
              <a:gd name="T24" fmla="*/ 8612140 w 1120"/>
              <a:gd name="T25" fmla="*/ 8 h 252"/>
              <a:gd name="T26" fmla="*/ 7098185 w 1120"/>
              <a:gd name="T27" fmla="*/ 8 h 252"/>
              <a:gd name="T28" fmla="*/ 5691769 w 1120"/>
              <a:gd name="T29" fmla="*/ 8 h 252"/>
              <a:gd name="T30" fmla="*/ 4395650 w 1120"/>
              <a:gd name="T31" fmla="*/ 10 h 252"/>
              <a:gd name="T32" fmla="*/ 3293330 w 1120"/>
              <a:gd name="T33" fmla="*/ 10 h 252"/>
              <a:gd name="T34" fmla="*/ 2329965 w 1120"/>
              <a:gd name="T35" fmla="*/ 10 h 252"/>
              <a:gd name="T36" fmla="*/ 1515458 w 1120"/>
              <a:gd name="T37" fmla="*/ 11 h 252"/>
              <a:gd name="T38" fmla="*/ 848370 w 1120"/>
              <a:gd name="T39" fmla="*/ 11 h 252"/>
              <a:gd name="T40" fmla="*/ 371720 w 1120"/>
              <a:gd name="T41" fmla="*/ 11 h 252"/>
              <a:gd name="T42" fmla="*/ 114130 w 1120"/>
              <a:gd name="T43" fmla="*/ 11 h 252"/>
              <a:gd name="T44" fmla="*/ 0 w 1120"/>
              <a:gd name="T45" fmla="*/ 11 h 252"/>
              <a:gd name="T46" fmla="*/ 0 w 1120"/>
              <a:gd name="T47" fmla="*/ 3 h 252"/>
              <a:gd name="T48" fmla="*/ 10353269 w 1120"/>
              <a:gd name="T49" fmla="*/ 0 h 252"/>
              <a:gd name="T50" fmla="*/ 20706948 w 1120"/>
              <a:gd name="T51" fmla="*/ 3 h 252"/>
              <a:gd name="T52" fmla="*/ 20706948 w 1120"/>
              <a:gd name="T53" fmla="*/ 11 h 252"/>
              <a:gd name="T54" fmla="*/ 20706948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75000"/>
            </a:schemeClr>
          </a:solidFill>
          <a:ln w="0">
            <a:noFill/>
            <a:round/>
          </a:ln>
        </p:spPr>
        <p:txBody>
          <a:bodyPr/>
          <a:lstStyle/>
          <a:p>
            <a:pPr>
              <a:defRPr/>
            </a:pPr>
            <a:endParaRPr lang="zh-CN" altLang="en-US">
              <a:solidFill>
                <a:prstClr val="black"/>
              </a:solidFill>
            </a:endParaRPr>
          </a:p>
        </p:txBody>
      </p:sp>
      <p:sp>
        <p:nvSpPr>
          <p:cNvPr id="47" name="TextBox 16"/>
          <p:cNvSpPr txBox="1"/>
          <p:nvPr/>
        </p:nvSpPr>
        <p:spPr>
          <a:xfrm>
            <a:off x="522285" y="1379047"/>
            <a:ext cx="11046323" cy="4531561"/>
          </a:xfrm>
          <a:prstGeom prst="rect">
            <a:avLst/>
          </a:prstGeom>
          <a:solidFill>
            <a:schemeClr val="bg1"/>
          </a:solid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just">
              <a:lnSpc>
                <a:spcPct val="150000"/>
              </a:lnSpc>
              <a:defRPr>
                <a:solidFill>
                  <a:srgbClr val="FF0000"/>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endParaRPr lang="zh-CN" altLang="en-US" sz="2400" dirty="0">
              <a:solidFill>
                <a:schemeClr val="tx1">
                  <a:lumMod val="65000"/>
                  <a:lumOff val="35000"/>
                </a:schemeClr>
              </a:solidFill>
            </a:endParaRPr>
          </a:p>
        </p:txBody>
      </p:sp>
      <p:pic>
        <p:nvPicPr>
          <p:cNvPr id="17" name="图片 16"/>
          <p:cNvPicPr>
            <a:picLocks noChangeAspect="1"/>
          </p:cNvPicPr>
          <p:nvPr/>
        </p:nvPicPr>
        <p:blipFill>
          <a:blip r:embed="rId9"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7" name="剪去对角的矩形 26"/>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28" name="MH_SubTitle_2"/>
          <p:cNvSpPr/>
          <p:nvPr>
            <p:custDataLst>
              <p:tags r:id="rId2"/>
            </p:custDataLst>
          </p:nvPr>
        </p:nvSpPr>
        <p:spPr>
          <a:xfrm>
            <a:off x="595238" y="937135"/>
            <a:ext cx="1684338" cy="1201738"/>
          </a:xfrm>
          <a:prstGeom prst="roundRect">
            <a:avLst/>
          </a:prstGeom>
          <a:solidFill>
            <a:schemeClr val="accent2">
              <a:lumMod val="60000"/>
              <a:lumOff val="40000"/>
            </a:schemeClr>
          </a:solidFill>
          <a:ln w="25400" cap="flat" cmpd="sng" algn="ctr">
            <a:noFill/>
            <a:prstDash val="solid"/>
          </a:ln>
          <a:effectLst/>
        </p:spPr>
        <p:txBody>
          <a:bodyPr lIns="144000" tIns="0" rIns="144000" bIns="468000" anchor="ctr">
            <a:normAutofit/>
          </a:bodyPr>
          <a:lstStyle/>
          <a:p>
            <a:pPr algn="ctr" eaLnBrk="1" fontAlgn="auto" hangingPunct="1">
              <a:lnSpc>
                <a:spcPct val="110000"/>
              </a:lnSpc>
              <a:spcBef>
                <a:spcPts val="0"/>
              </a:spcBef>
              <a:spcAft>
                <a:spcPts val="0"/>
              </a:spcAft>
              <a:defRPr/>
            </a:pPr>
            <a:endParaRPr lang="en-US" altLang="zh-CN" sz="1400" kern="0" dirty="0">
              <a:solidFill>
                <a:schemeClr val="accent2">
                  <a:lumMod val="75000"/>
                </a:schemeClr>
              </a:solidFill>
              <a:latin typeface="+mn-lt"/>
              <a:ea typeface="+mn-ea"/>
            </a:endParaRPr>
          </a:p>
        </p:txBody>
      </p:sp>
      <p:sp>
        <p:nvSpPr>
          <p:cNvPr id="29" name="MH_Other_3"/>
          <p:cNvSpPr/>
          <p:nvPr>
            <p:custDataLst>
              <p:tags r:id="rId3"/>
            </p:custDataLst>
          </p:nvPr>
        </p:nvSpPr>
        <p:spPr>
          <a:xfrm>
            <a:off x="966713" y="1689611"/>
            <a:ext cx="941388" cy="449263"/>
          </a:xfrm>
          <a:custGeom>
            <a:avLst/>
            <a:gdLst/>
            <a:ahLst/>
            <a:cxnLst/>
            <a:rect l="l" t="t" r="r" b="b"/>
            <a:pathLst>
              <a:path w="2568129" h="560586">
                <a:moveTo>
                  <a:pt x="282878" y="0"/>
                </a:moveTo>
                <a:lnTo>
                  <a:pt x="2285251" y="0"/>
                </a:lnTo>
                <a:cubicBezTo>
                  <a:pt x="2441480" y="0"/>
                  <a:pt x="2568129" y="126649"/>
                  <a:pt x="2568129" y="282878"/>
                </a:cubicBezTo>
                <a:lnTo>
                  <a:pt x="2568129" y="560586"/>
                </a:lnTo>
                <a:lnTo>
                  <a:pt x="0" y="560586"/>
                </a:lnTo>
                <a:lnTo>
                  <a:pt x="0" y="282878"/>
                </a:lnTo>
                <a:cubicBezTo>
                  <a:pt x="0" y="126649"/>
                  <a:pt x="126649" y="0"/>
                  <a:pt x="282878" y="0"/>
                </a:cubicBezTo>
                <a:close/>
              </a:path>
            </a:pathLst>
          </a:custGeom>
          <a:solidFill>
            <a:schemeClr val="accent2"/>
          </a:solidFill>
          <a:ln w="25400" cap="flat" cmpd="sng" algn="ctr">
            <a:noFill/>
            <a:prstDash val="solid"/>
          </a:ln>
          <a:effectLst/>
        </p:spPr>
        <p:txBody>
          <a:bodyPr anchor="ctr"/>
          <a:lstStyle/>
          <a:p>
            <a:pPr algn="ctr" eaLnBrk="1" fontAlgn="auto" hangingPunct="1">
              <a:spcBef>
                <a:spcPts val="0"/>
              </a:spcBef>
              <a:spcAft>
                <a:spcPts val="0"/>
              </a:spcAft>
              <a:defRPr/>
            </a:pPr>
            <a:r>
              <a:rPr lang="en-US" sz="320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02</a:t>
            </a:r>
          </a:p>
        </p:txBody>
      </p:sp>
      <p:sp>
        <p:nvSpPr>
          <p:cNvPr id="30" name="矩形 29"/>
          <p:cNvSpPr/>
          <p:nvPr/>
        </p:nvSpPr>
        <p:spPr>
          <a:xfrm>
            <a:off x="703873" y="1089446"/>
            <a:ext cx="1467068" cy="400110"/>
          </a:xfrm>
          <a:prstGeom prst="rect">
            <a:avLst/>
          </a:prstGeom>
        </p:spPr>
        <p:txBody>
          <a:bodyPr wrap="none">
            <a:spAutoFit/>
          </a:bodyPr>
          <a:lstStyle/>
          <a:p>
            <a:pPr lvl="0" algn="ctr"/>
            <a:r>
              <a:rPr lang="zh-CN" altLang="en-US" sz="2000" dirty="0">
                <a:latin typeface="微软雅黑" panose="020B0503020204020204" pitchFamily="34" charset="-122"/>
                <a:ea typeface="微软雅黑" panose="020B0503020204020204" pitchFamily="34" charset="-122"/>
              </a:rPr>
              <a:t>教师国际化</a:t>
            </a:r>
          </a:p>
        </p:txBody>
      </p:sp>
      <p:graphicFrame>
        <p:nvGraphicFramePr>
          <p:cNvPr id="31" name="图示 30"/>
          <p:cNvGraphicFramePr/>
          <p:nvPr/>
        </p:nvGraphicFramePr>
        <p:xfrm>
          <a:off x="1952596" y="1500174"/>
          <a:ext cx="8215338"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2" name="矩形 5"/>
          <p:cNvSpPr/>
          <p:nvPr/>
        </p:nvSpPr>
        <p:spPr>
          <a:xfrm flipH="1">
            <a:off x="3661583" y="776065"/>
            <a:ext cx="227200" cy="613183"/>
          </a:xfrm>
          <a:custGeom>
            <a:avLst/>
            <a:gdLst>
              <a:gd name="connsiteX0" fmla="*/ 0 w 211801"/>
              <a:gd name="connsiteY0" fmla="*/ 0 h 613183"/>
              <a:gd name="connsiteX1" fmla="*/ 211801 w 211801"/>
              <a:gd name="connsiteY1" fmla="*/ 0 h 613183"/>
              <a:gd name="connsiteX2" fmla="*/ 211801 w 211801"/>
              <a:gd name="connsiteY2" fmla="*/ 613183 h 613183"/>
              <a:gd name="connsiteX3" fmla="*/ 0 w 211801"/>
              <a:gd name="connsiteY3" fmla="*/ 613183 h 613183"/>
              <a:gd name="connsiteX4" fmla="*/ 0 w 211801"/>
              <a:gd name="connsiteY4" fmla="*/ 0 h 613183"/>
              <a:gd name="connsiteX0-1" fmla="*/ 0 w 211801"/>
              <a:gd name="connsiteY0-2" fmla="*/ 0 h 613183"/>
              <a:gd name="connsiteX1-3" fmla="*/ 211801 w 211801"/>
              <a:gd name="connsiteY1-4" fmla="*/ 613183 h 613183"/>
              <a:gd name="connsiteX2-5" fmla="*/ 0 w 211801"/>
              <a:gd name="connsiteY2-6" fmla="*/ 613183 h 613183"/>
              <a:gd name="connsiteX3-7" fmla="*/ 0 w 211801"/>
              <a:gd name="connsiteY3-8" fmla="*/ 0 h 613183"/>
            </a:gdLst>
            <a:ahLst/>
            <a:cxnLst>
              <a:cxn ang="0">
                <a:pos x="connsiteX0-1" y="connsiteY0-2"/>
              </a:cxn>
              <a:cxn ang="0">
                <a:pos x="connsiteX1-3" y="connsiteY1-4"/>
              </a:cxn>
              <a:cxn ang="0">
                <a:pos x="connsiteX2-5" y="connsiteY2-6"/>
              </a:cxn>
              <a:cxn ang="0">
                <a:pos x="connsiteX3-7" y="connsiteY3-8"/>
              </a:cxn>
            </a:cxnLst>
            <a:rect l="l" t="t" r="r" b="b"/>
            <a:pathLst>
              <a:path w="211801" h="613183">
                <a:moveTo>
                  <a:pt x="0" y="0"/>
                </a:moveTo>
                <a:lnTo>
                  <a:pt x="211801" y="613183"/>
                </a:lnTo>
                <a:lnTo>
                  <a:pt x="0" y="613183"/>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5"/>
          <p:cNvSpPr/>
          <p:nvPr/>
        </p:nvSpPr>
        <p:spPr>
          <a:xfrm>
            <a:off x="7766039" y="771883"/>
            <a:ext cx="211801" cy="613183"/>
          </a:xfrm>
          <a:custGeom>
            <a:avLst/>
            <a:gdLst>
              <a:gd name="connsiteX0" fmla="*/ 0 w 211801"/>
              <a:gd name="connsiteY0" fmla="*/ 0 h 613183"/>
              <a:gd name="connsiteX1" fmla="*/ 211801 w 211801"/>
              <a:gd name="connsiteY1" fmla="*/ 0 h 613183"/>
              <a:gd name="connsiteX2" fmla="*/ 211801 w 211801"/>
              <a:gd name="connsiteY2" fmla="*/ 613183 h 613183"/>
              <a:gd name="connsiteX3" fmla="*/ 0 w 211801"/>
              <a:gd name="connsiteY3" fmla="*/ 613183 h 613183"/>
              <a:gd name="connsiteX4" fmla="*/ 0 w 211801"/>
              <a:gd name="connsiteY4" fmla="*/ 0 h 613183"/>
              <a:gd name="connsiteX0-1" fmla="*/ 0 w 211801"/>
              <a:gd name="connsiteY0-2" fmla="*/ 0 h 613183"/>
              <a:gd name="connsiteX1-3" fmla="*/ 211801 w 211801"/>
              <a:gd name="connsiteY1-4" fmla="*/ 613183 h 613183"/>
              <a:gd name="connsiteX2-5" fmla="*/ 0 w 211801"/>
              <a:gd name="connsiteY2-6" fmla="*/ 613183 h 613183"/>
              <a:gd name="connsiteX3-7" fmla="*/ 0 w 211801"/>
              <a:gd name="connsiteY3-8" fmla="*/ 0 h 613183"/>
            </a:gdLst>
            <a:ahLst/>
            <a:cxnLst>
              <a:cxn ang="0">
                <a:pos x="connsiteX0-1" y="connsiteY0-2"/>
              </a:cxn>
              <a:cxn ang="0">
                <a:pos x="connsiteX1-3" y="connsiteY1-4"/>
              </a:cxn>
              <a:cxn ang="0">
                <a:pos x="connsiteX2-5" y="connsiteY2-6"/>
              </a:cxn>
              <a:cxn ang="0">
                <a:pos x="connsiteX3-7" y="connsiteY3-8"/>
              </a:cxn>
            </a:cxnLst>
            <a:rect l="l" t="t" r="r" b="b"/>
            <a:pathLst>
              <a:path w="211801" h="613183">
                <a:moveTo>
                  <a:pt x="0" y="0"/>
                </a:moveTo>
                <a:lnTo>
                  <a:pt x="211801" y="613183"/>
                </a:lnTo>
                <a:lnTo>
                  <a:pt x="0" y="613183"/>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MH_SubTitle_1"/>
          <p:cNvSpPr>
            <a:spLocks noChangeArrowheads="1"/>
          </p:cNvSpPr>
          <p:nvPr>
            <p:custDataLst>
              <p:tags r:id="rId4"/>
            </p:custDataLst>
          </p:nvPr>
        </p:nvSpPr>
        <p:spPr bwMode="auto">
          <a:xfrm>
            <a:off x="3894559" y="764704"/>
            <a:ext cx="3857625" cy="617537"/>
          </a:xfrm>
          <a:prstGeom prst="rect">
            <a:avLst/>
          </a:prstGeom>
          <a:solidFill>
            <a:srgbClr val="F58B0D"/>
          </a:solidFill>
          <a:ln w="38100">
            <a:noFill/>
            <a:miter lim="800000"/>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da-DK" altLang="zh-CN" dirty="0">
              <a:solidFill>
                <a:srgbClr val="FFFFFF"/>
              </a:solidFill>
              <a:ea typeface="微软雅黑" panose="020B0503020204020204" pitchFamily="34" charset="-122"/>
            </a:endParaRPr>
          </a:p>
        </p:txBody>
      </p:sp>
      <p:sp>
        <p:nvSpPr>
          <p:cNvPr id="35" name="矩形 34"/>
          <p:cNvSpPr/>
          <p:nvPr/>
        </p:nvSpPr>
        <p:spPr>
          <a:xfrm>
            <a:off x="4929506" y="842913"/>
            <a:ext cx="1415772" cy="461665"/>
          </a:xfrm>
          <a:prstGeom prst="rect">
            <a:avLst/>
          </a:prstGeom>
        </p:spPr>
        <p:txBody>
          <a:bodyPr wrap="none">
            <a:spAutoFit/>
          </a:bodyPr>
          <a:lstStyle/>
          <a:p>
            <a:pPr algn="just">
              <a:spcAft>
                <a:spcPts val="0"/>
              </a:spcAft>
            </a:pPr>
            <a:r>
              <a:rPr lang="zh-CN" altLang="zh-CN" sz="2400" dirty="0" smtClean="0">
                <a:solidFill>
                  <a:schemeClr val="bg1"/>
                </a:solidFill>
                <a:latin typeface="微软雅黑" panose="020B0503020204020204" pitchFamily="34" charset="-122"/>
                <a:ea typeface="微软雅黑" panose="020B0503020204020204" pitchFamily="34" charset="-122"/>
              </a:rPr>
              <a:t>指标</a:t>
            </a:r>
            <a:r>
              <a:rPr lang="zh-CN" altLang="zh-CN" sz="2400" dirty="0">
                <a:solidFill>
                  <a:schemeClr val="bg1"/>
                </a:solidFill>
                <a:latin typeface="微软雅黑" panose="020B0503020204020204" pitchFamily="34" charset="-122"/>
                <a:ea typeface="微软雅黑" panose="020B0503020204020204" pitchFamily="34" charset="-122"/>
              </a:rPr>
              <a:t>体系</a:t>
            </a:r>
          </a:p>
        </p:txBody>
      </p:sp>
      <p:sp>
        <p:nvSpPr>
          <p:cNvPr id="26" name="MH_Entry_2">
            <a:hlinkClick r:id="rId15" action="ppaction://hlinksldjump"/>
          </p:cNvPr>
          <p:cNvSpPr/>
          <p:nvPr>
            <p:custDataLst>
              <p:tags r:id="rId5"/>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国际化</a:t>
            </a:r>
            <a:r>
              <a:rPr lang="zh-CN" altLang="en-US" kern="0" dirty="0">
                <a:solidFill>
                  <a:srgbClr val="FFFFFF"/>
                </a:solidFill>
                <a:latin typeface="微软雅黑" panose="020B0503020204020204" pitchFamily="34" charset="-122"/>
                <a:ea typeface="微软雅黑" panose="020B0503020204020204" pitchFamily="34" charset="-122"/>
              </a:rPr>
              <a:t>评价</a:t>
            </a:r>
            <a:r>
              <a:rPr lang="zh-CN" altLang="en-US" kern="0" dirty="0" smtClean="0">
                <a:solidFill>
                  <a:srgbClr val="FFFFFF"/>
                </a:solidFill>
                <a:latin typeface="微软雅黑" panose="020B0503020204020204" pitchFamily="34" charset="-122"/>
                <a:ea typeface="微软雅黑" panose="020B0503020204020204" pitchFamily="34" charset="-122"/>
              </a:rPr>
              <a:t>指标体系</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36" name="MH_Number_2">
            <a:hlinkClick r:id="rId15" action="ppaction://hlinksldjump"/>
          </p:cNvPr>
          <p:cNvSpPr/>
          <p:nvPr>
            <p:custDataLst>
              <p:tags r:id="rId6"/>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4</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
          <p:cNvSpPr/>
          <p:nvPr>
            <p:custDataLst>
              <p:tags r:id="rId1"/>
            </p:custDataLst>
          </p:nvPr>
        </p:nvSpPr>
        <p:spPr bwMode="gray">
          <a:xfrm>
            <a:off x="568004" y="5661248"/>
            <a:ext cx="10954752" cy="389980"/>
          </a:xfrm>
          <a:custGeom>
            <a:avLst/>
            <a:gdLst>
              <a:gd name="T0" fmla="*/ 20706948 w 1120"/>
              <a:gd name="T1" fmla="*/ 11 h 252"/>
              <a:gd name="T2" fmla="*/ 20629597 w 1120"/>
              <a:gd name="T3" fmla="*/ 11 h 252"/>
              <a:gd name="T4" fmla="*/ 20335316 w 1120"/>
              <a:gd name="T5" fmla="*/ 11 h 252"/>
              <a:gd name="T6" fmla="*/ 19858832 w 1120"/>
              <a:gd name="T7" fmla="*/ 11 h 252"/>
              <a:gd name="T8" fmla="*/ 19191786 w 1120"/>
              <a:gd name="T9" fmla="*/ 11 h 252"/>
              <a:gd name="T10" fmla="*/ 18336532 w 1120"/>
              <a:gd name="T11" fmla="*/ 10 h 252"/>
              <a:gd name="T12" fmla="*/ 17339847 w 1120"/>
              <a:gd name="T13" fmla="*/ 10 h 252"/>
              <a:gd name="T14" fmla="*/ 16196141 w 1120"/>
              <a:gd name="T15" fmla="*/ 10 h 252"/>
              <a:gd name="T16" fmla="*/ 14901486 w 1120"/>
              <a:gd name="T17" fmla="*/ 8 h 252"/>
              <a:gd name="T18" fmla="*/ 13494596 w 1120"/>
              <a:gd name="T19" fmla="*/ 8 h 252"/>
              <a:gd name="T20" fmla="*/ 11942220 w 1120"/>
              <a:gd name="T21" fmla="*/ 8 h 252"/>
              <a:gd name="T22" fmla="*/ 10275918 w 1120"/>
              <a:gd name="T23" fmla="*/ 8 h 252"/>
              <a:gd name="T24" fmla="*/ 8612140 w 1120"/>
              <a:gd name="T25" fmla="*/ 8 h 252"/>
              <a:gd name="T26" fmla="*/ 7098185 w 1120"/>
              <a:gd name="T27" fmla="*/ 8 h 252"/>
              <a:gd name="T28" fmla="*/ 5691769 w 1120"/>
              <a:gd name="T29" fmla="*/ 8 h 252"/>
              <a:gd name="T30" fmla="*/ 4395650 w 1120"/>
              <a:gd name="T31" fmla="*/ 10 h 252"/>
              <a:gd name="T32" fmla="*/ 3293330 w 1120"/>
              <a:gd name="T33" fmla="*/ 10 h 252"/>
              <a:gd name="T34" fmla="*/ 2329965 w 1120"/>
              <a:gd name="T35" fmla="*/ 10 h 252"/>
              <a:gd name="T36" fmla="*/ 1515458 w 1120"/>
              <a:gd name="T37" fmla="*/ 11 h 252"/>
              <a:gd name="T38" fmla="*/ 848370 w 1120"/>
              <a:gd name="T39" fmla="*/ 11 h 252"/>
              <a:gd name="T40" fmla="*/ 371720 w 1120"/>
              <a:gd name="T41" fmla="*/ 11 h 252"/>
              <a:gd name="T42" fmla="*/ 114130 w 1120"/>
              <a:gd name="T43" fmla="*/ 11 h 252"/>
              <a:gd name="T44" fmla="*/ 0 w 1120"/>
              <a:gd name="T45" fmla="*/ 11 h 252"/>
              <a:gd name="T46" fmla="*/ 0 w 1120"/>
              <a:gd name="T47" fmla="*/ 3 h 252"/>
              <a:gd name="T48" fmla="*/ 10353269 w 1120"/>
              <a:gd name="T49" fmla="*/ 0 h 252"/>
              <a:gd name="T50" fmla="*/ 20706948 w 1120"/>
              <a:gd name="T51" fmla="*/ 3 h 252"/>
              <a:gd name="T52" fmla="*/ 20706948 w 1120"/>
              <a:gd name="T53" fmla="*/ 11 h 252"/>
              <a:gd name="T54" fmla="*/ 20706948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75000"/>
            </a:schemeClr>
          </a:solidFill>
          <a:ln w="0">
            <a:noFill/>
            <a:round/>
          </a:ln>
        </p:spPr>
        <p:txBody>
          <a:bodyPr/>
          <a:lstStyle/>
          <a:p>
            <a:pPr>
              <a:defRPr/>
            </a:pPr>
            <a:endParaRPr lang="zh-CN" altLang="en-US">
              <a:solidFill>
                <a:prstClr val="black"/>
              </a:solidFill>
            </a:endParaRPr>
          </a:p>
        </p:txBody>
      </p:sp>
      <p:sp>
        <p:nvSpPr>
          <p:cNvPr id="47" name="TextBox 16"/>
          <p:cNvSpPr txBox="1"/>
          <p:nvPr/>
        </p:nvSpPr>
        <p:spPr>
          <a:xfrm>
            <a:off x="522285" y="1379047"/>
            <a:ext cx="11046323" cy="4531561"/>
          </a:xfrm>
          <a:prstGeom prst="rect">
            <a:avLst/>
          </a:prstGeom>
          <a:solidFill>
            <a:schemeClr val="bg1"/>
          </a:solid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just">
              <a:lnSpc>
                <a:spcPct val="150000"/>
              </a:lnSpc>
              <a:defRPr>
                <a:solidFill>
                  <a:srgbClr val="FF0000"/>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endParaRPr lang="zh-CN" altLang="en-US" sz="2400" dirty="0">
              <a:solidFill>
                <a:schemeClr val="tx1">
                  <a:lumMod val="65000"/>
                  <a:lumOff val="35000"/>
                </a:schemeClr>
              </a:solidFill>
            </a:endParaRPr>
          </a:p>
        </p:txBody>
      </p:sp>
      <p:pic>
        <p:nvPicPr>
          <p:cNvPr id="17" name="图片 16"/>
          <p:cNvPicPr>
            <a:picLocks noChangeAspect="1"/>
          </p:cNvPicPr>
          <p:nvPr/>
        </p:nvPicPr>
        <p:blipFill>
          <a:blip r:embed="rId9"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7" name="剪去对角的矩形 26"/>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31" name="MH_SubTitle_3"/>
          <p:cNvSpPr/>
          <p:nvPr>
            <p:custDataLst>
              <p:tags r:id="rId2"/>
            </p:custDataLst>
          </p:nvPr>
        </p:nvSpPr>
        <p:spPr>
          <a:xfrm>
            <a:off x="586596" y="946442"/>
            <a:ext cx="1684337" cy="1201738"/>
          </a:xfrm>
          <a:prstGeom prst="roundRect">
            <a:avLst/>
          </a:prstGeom>
          <a:solidFill>
            <a:schemeClr val="accent1">
              <a:lumMod val="60000"/>
              <a:lumOff val="40000"/>
            </a:schemeClr>
          </a:solidFill>
          <a:ln w="25400" cap="flat" cmpd="sng" algn="ctr">
            <a:noFill/>
            <a:prstDash val="solid"/>
          </a:ln>
          <a:effectLst/>
        </p:spPr>
        <p:txBody>
          <a:bodyPr lIns="144000" tIns="0" rIns="144000" bIns="468000" anchor="ctr">
            <a:normAutofit/>
          </a:bodyPr>
          <a:lstStyle/>
          <a:p>
            <a:pPr algn="ctr" eaLnBrk="1" fontAlgn="auto" hangingPunct="1">
              <a:lnSpc>
                <a:spcPct val="110000"/>
              </a:lnSpc>
              <a:spcBef>
                <a:spcPts val="0"/>
              </a:spcBef>
              <a:spcAft>
                <a:spcPts val="0"/>
              </a:spcAft>
              <a:defRPr/>
            </a:pPr>
            <a:endParaRPr lang="en-US" altLang="zh-CN" sz="1400" kern="0" dirty="0">
              <a:solidFill>
                <a:schemeClr val="accent1">
                  <a:lumMod val="75000"/>
                </a:schemeClr>
              </a:solidFill>
              <a:latin typeface="+mn-lt"/>
              <a:ea typeface="+mn-ea"/>
            </a:endParaRPr>
          </a:p>
        </p:txBody>
      </p:sp>
      <p:sp>
        <p:nvSpPr>
          <p:cNvPr id="32" name="MH_Other_5"/>
          <p:cNvSpPr/>
          <p:nvPr>
            <p:custDataLst>
              <p:tags r:id="rId3"/>
            </p:custDataLst>
          </p:nvPr>
        </p:nvSpPr>
        <p:spPr>
          <a:xfrm>
            <a:off x="958071" y="1698918"/>
            <a:ext cx="941387" cy="449263"/>
          </a:xfrm>
          <a:custGeom>
            <a:avLst/>
            <a:gdLst/>
            <a:ahLst/>
            <a:cxnLst/>
            <a:rect l="l" t="t" r="r" b="b"/>
            <a:pathLst>
              <a:path w="2568129" h="560586">
                <a:moveTo>
                  <a:pt x="282878" y="0"/>
                </a:moveTo>
                <a:lnTo>
                  <a:pt x="2285251" y="0"/>
                </a:lnTo>
                <a:cubicBezTo>
                  <a:pt x="2441480" y="0"/>
                  <a:pt x="2568129" y="126649"/>
                  <a:pt x="2568129" y="282878"/>
                </a:cubicBezTo>
                <a:lnTo>
                  <a:pt x="2568129" y="560586"/>
                </a:lnTo>
                <a:lnTo>
                  <a:pt x="0" y="560586"/>
                </a:lnTo>
                <a:lnTo>
                  <a:pt x="0" y="282878"/>
                </a:lnTo>
                <a:cubicBezTo>
                  <a:pt x="0" y="126649"/>
                  <a:pt x="126649" y="0"/>
                  <a:pt x="282878" y="0"/>
                </a:cubicBezTo>
                <a:close/>
              </a:path>
            </a:pathLst>
          </a:custGeom>
          <a:solidFill>
            <a:schemeClr val="accent1"/>
          </a:solidFill>
          <a:ln w="25400" cap="flat" cmpd="sng" algn="ctr">
            <a:noFill/>
            <a:prstDash val="solid"/>
          </a:ln>
          <a:effectLst/>
        </p:spPr>
        <p:txBody>
          <a:bodyPr anchor="ctr"/>
          <a:lstStyle/>
          <a:p>
            <a:pPr algn="ctr" eaLnBrk="1" fontAlgn="auto" hangingPunct="1">
              <a:spcBef>
                <a:spcPts val="0"/>
              </a:spcBef>
              <a:spcAft>
                <a:spcPts val="0"/>
              </a:spcAft>
              <a:defRPr/>
            </a:pPr>
            <a:r>
              <a:rPr lang="en-US" sz="320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03</a:t>
            </a:r>
          </a:p>
        </p:txBody>
      </p:sp>
      <p:sp>
        <p:nvSpPr>
          <p:cNvPr id="33" name="矩形 32"/>
          <p:cNvSpPr/>
          <p:nvPr/>
        </p:nvSpPr>
        <p:spPr>
          <a:xfrm>
            <a:off x="708956" y="1098753"/>
            <a:ext cx="1467068" cy="400110"/>
          </a:xfrm>
          <a:prstGeom prst="rect">
            <a:avLst/>
          </a:prstGeom>
        </p:spPr>
        <p:txBody>
          <a:bodyPr wrap="none">
            <a:spAutoFit/>
          </a:bodyPr>
          <a:lstStyle/>
          <a:p>
            <a:pPr lvl="0" algn="ctr"/>
            <a:r>
              <a:rPr lang="zh-CN" altLang="en-US" sz="2000" dirty="0">
                <a:latin typeface="微软雅黑" panose="020B0503020204020204" pitchFamily="34" charset="-122"/>
                <a:ea typeface="微软雅黑" panose="020B0503020204020204" pitchFamily="34" charset="-122"/>
              </a:rPr>
              <a:t>教学国际化</a:t>
            </a:r>
          </a:p>
        </p:txBody>
      </p:sp>
      <p:graphicFrame>
        <p:nvGraphicFramePr>
          <p:cNvPr id="36" name="图示 35"/>
          <p:cNvGraphicFramePr/>
          <p:nvPr/>
        </p:nvGraphicFramePr>
        <p:xfrm>
          <a:off x="1952596" y="1500174"/>
          <a:ext cx="8215338"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7" name="矩形 5"/>
          <p:cNvSpPr/>
          <p:nvPr/>
        </p:nvSpPr>
        <p:spPr>
          <a:xfrm flipH="1">
            <a:off x="3661583" y="776065"/>
            <a:ext cx="227200" cy="613183"/>
          </a:xfrm>
          <a:custGeom>
            <a:avLst/>
            <a:gdLst>
              <a:gd name="connsiteX0" fmla="*/ 0 w 211801"/>
              <a:gd name="connsiteY0" fmla="*/ 0 h 613183"/>
              <a:gd name="connsiteX1" fmla="*/ 211801 w 211801"/>
              <a:gd name="connsiteY1" fmla="*/ 0 h 613183"/>
              <a:gd name="connsiteX2" fmla="*/ 211801 w 211801"/>
              <a:gd name="connsiteY2" fmla="*/ 613183 h 613183"/>
              <a:gd name="connsiteX3" fmla="*/ 0 w 211801"/>
              <a:gd name="connsiteY3" fmla="*/ 613183 h 613183"/>
              <a:gd name="connsiteX4" fmla="*/ 0 w 211801"/>
              <a:gd name="connsiteY4" fmla="*/ 0 h 613183"/>
              <a:gd name="connsiteX0-1" fmla="*/ 0 w 211801"/>
              <a:gd name="connsiteY0-2" fmla="*/ 0 h 613183"/>
              <a:gd name="connsiteX1-3" fmla="*/ 211801 w 211801"/>
              <a:gd name="connsiteY1-4" fmla="*/ 613183 h 613183"/>
              <a:gd name="connsiteX2-5" fmla="*/ 0 w 211801"/>
              <a:gd name="connsiteY2-6" fmla="*/ 613183 h 613183"/>
              <a:gd name="connsiteX3-7" fmla="*/ 0 w 211801"/>
              <a:gd name="connsiteY3-8" fmla="*/ 0 h 613183"/>
            </a:gdLst>
            <a:ahLst/>
            <a:cxnLst>
              <a:cxn ang="0">
                <a:pos x="connsiteX0-1" y="connsiteY0-2"/>
              </a:cxn>
              <a:cxn ang="0">
                <a:pos x="connsiteX1-3" y="connsiteY1-4"/>
              </a:cxn>
              <a:cxn ang="0">
                <a:pos x="connsiteX2-5" y="connsiteY2-6"/>
              </a:cxn>
              <a:cxn ang="0">
                <a:pos x="connsiteX3-7" y="connsiteY3-8"/>
              </a:cxn>
            </a:cxnLst>
            <a:rect l="l" t="t" r="r" b="b"/>
            <a:pathLst>
              <a:path w="211801" h="613183">
                <a:moveTo>
                  <a:pt x="0" y="0"/>
                </a:moveTo>
                <a:lnTo>
                  <a:pt x="211801" y="613183"/>
                </a:lnTo>
                <a:lnTo>
                  <a:pt x="0" y="613183"/>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5"/>
          <p:cNvSpPr/>
          <p:nvPr/>
        </p:nvSpPr>
        <p:spPr>
          <a:xfrm>
            <a:off x="7766039" y="771883"/>
            <a:ext cx="211801" cy="613183"/>
          </a:xfrm>
          <a:custGeom>
            <a:avLst/>
            <a:gdLst>
              <a:gd name="connsiteX0" fmla="*/ 0 w 211801"/>
              <a:gd name="connsiteY0" fmla="*/ 0 h 613183"/>
              <a:gd name="connsiteX1" fmla="*/ 211801 w 211801"/>
              <a:gd name="connsiteY1" fmla="*/ 0 h 613183"/>
              <a:gd name="connsiteX2" fmla="*/ 211801 w 211801"/>
              <a:gd name="connsiteY2" fmla="*/ 613183 h 613183"/>
              <a:gd name="connsiteX3" fmla="*/ 0 w 211801"/>
              <a:gd name="connsiteY3" fmla="*/ 613183 h 613183"/>
              <a:gd name="connsiteX4" fmla="*/ 0 w 211801"/>
              <a:gd name="connsiteY4" fmla="*/ 0 h 613183"/>
              <a:gd name="connsiteX0-1" fmla="*/ 0 w 211801"/>
              <a:gd name="connsiteY0-2" fmla="*/ 0 h 613183"/>
              <a:gd name="connsiteX1-3" fmla="*/ 211801 w 211801"/>
              <a:gd name="connsiteY1-4" fmla="*/ 613183 h 613183"/>
              <a:gd name="connsiteX2-5" fmla="*/ 0 w 211801"/>
              <a:gd name="connsiteY2-6" fmla="*/ 613183 h 613183"/>
              <a:gd name="connsiteX3-7" fmla="*/ 0 w 211801"/>
              <a:gd name="connsiteY3-8" fmla="*/ 0 h 613183"/>
            </a:gdLst>
            <a:ahLst/>
            <a:cxnLst>
              <a:cxn ang="0">
                <a:pos x="connsiteX0-1" y="connsiteY0-2"/>
              </a:cxn>
              <a:cxn ang="0">
                <a:pos x="connsiteX1-3" y="connsiteY1-4"/>
              </a:cxn>
              <a:cxn ang="0">
                <a:pos x="connsiteX2-5" y="connsiteY2-6"/>
              </a:cxn>
              <a:cxn ang="0">
                <a:pos x="connsiteX3-7" y="connsiteY3-8"/>
              </a:cxn>
            </a:cxnLst>
            <a:rect l="l" t="t" r="r" b="b"/>
            <a:pathLst>
              <a:path w="211801" h="613183">
                <a:moveTo>
                  <a:pt x="0" y="0"/>
                </a:moveTo>
                <a:lnTo>
                  <a:pt x="211801" y="613183"/>
                </a:lnTo>
                <a:lnTo>
                  <a:pt x="0" y="613183"/>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MH_SubTitle_1"/>
          <p:cNvSpPr>
            <a:spLocks noChangeArrowheads="1"/>
          </p:cNvSpPr>
          <p:nvPr>
            <p:custDataLst>
              <p:tags r:id="rId4"/>
            </p:custDataLst>
          </p:nvPr>
        </p:nvSpPr>
        <p:spPr bwMode="auto">
          <a:xfrm>
            <a:off x="3894559" y="764704"/>
            <a:ext cx="3857625" cy="617537"/>
          </a:xfrm>
          <a:prstGeom prst="rect">
            <a:avLst/>
          </a:prstGeom>
          <a:solidFill>
            <a:srgbClr val="F58B0D"/>
          </a:solidFill>
          <a:ln w="38100">
            <a:noFill/>
            <a:miter lim="800000"/>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da-DK" altLang="zh-CN" dirty="0">
              <a:solidFill>
                <a:srgbClr val="FFFFFF"/>
              </a:solidFill>
              <a:ea typeface="微软雅黑" panose="020B0503020204020204" pitchFamily="34" charset="-122"/>
            </a:endParaRPr>
          </a:p>
        </p:txBody>
      </p:sp>
      <p:sp>
        <p:nvSpPr>
          <p:cNvPr id="40" name="矩形 39"/>
          <p:cNvSpPr/>
          <p:nvPr/>
        </p:nvSpPr>
        <p:spPr>
          <a:xfrm>
            <a:off x="4929506" y="842913"/>
            <a:ext cx="1415772" cy="461665"/>
          </a:xfrm>
          <a:prstGeom prst="rect">
            <a:avLst/>
          </a:prstGeom>
        </p:spPr>
        <p:txBody>
          <a:bodyPr wrap="none">
            <a:spAutoFit/>
          </a:bodyPr>
          <a:lstStyle/>
          <a:p>
            <a:pPr algn="just">
              <a:spcAft>
                <a:spcPts val="0"/>
              </a:spcAft>
            </a:pPr>
            <a:r>
              <a:rPr lang="zh-CN" altLang="zh-CN" sz="2400" dirty="0" smtClean="0">
                <a:solidFill>
                  <a:schemeClr val="bg1"/>
                </a:solidFill>
                <a:latin typeface="微软雅黑" panose="020B0503020204020204" pitchFamily="34" charset="-122"/>
                <a:ea typeface="微软雅黑" panose="020B0503020204020204" pitchFamily="34" charset="-122"/>
              </a:rPr>
              <a:t>指标</a:t>
            </a:r>
            <a:r>
              <a:rPr lang="zh-CN" altLang="zh-CN" sz="2400" dirty="0">
                <a:solidFill>
                  <a:schemeClr val="bg1"/>
                </a:solidFill>
                <a:latin typeface="微软雅黑" panose="020B0503020204020204" pitchFamily="34" charset="-122"/>
                <a:ea typeface="微软雅黑" panose="020B0503020204020204" pitchFamily="34" charset="-122"/>
              </a:rPr>
              <a:t>体系</a:t>
            </a:r>
          </a:p>
        </p:txBody>
      </p:sp>
      <p:sp>
        <p:nvSpPr>
          <p:cNvPr id="26" name="MH_Entry_2">
            <a:hlinkClick r:id="rId15" action="ppaction://hlinksldjump"/>
          </p:cNvPr>
          <p:cNvSpPr/>
          <p:nvPr>
            <p:custDataLst>
              <p:tags r:id="rId5"/>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国际化</a:t>
            </a:r>
            <a:r>
              <a:rPr lang="zh-CN" altLang="en-US" kern="0" dirty="0">
                <a:solidFill>
                  <a:srgbClr val="FFFFFF"/>
                </a:solidFill>
                <a:latin typeface="微软雅黑" panose="020B0503020204020204" pitchFamily="34" charset="-122"/>
                <a:ea typeface="微软雅黑" panose="020B0503020204020204" pitchFamily="34" charset="-122"/>
              </a:rPr>
              <a:t>评价指标</a:t>
            </a:r>
          </a:p>
        </p:txBody>
      </p:sp>
      <p:sp>
        <p:nvSpPr>
          <p:cNvPr id="28" name="MH_Number_2">
            <a:hlinkClick r:id="rId15" action="ppaction://hlinksldjump"/>
          </p:cNvPr>
          <p:cNvSpPr/>
          <p:nvPr>
            <p:custDataLst>
              <p:tags r:id="rId6"/>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4</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
          <p:cNvSpPr/>
          <p:nvPr>
            <p:custDataLst>
              <p:tags r:id="rId1"/>
            </p:custDataLst>
          </p:nvPr>
        </p:nvSpPr>
        <p:spPr bwMode="gray">
          <a:xfrm>
            <a:off x="568004" y="5661248"/>
            <a:ext cx="10954752" cy="389980"/>
          </a:xfrm>
          <a:custGeom>
            <a:avLst/>
            <a:gdLst>
              <a:gd name="T0" fmla="*/ 20706948 w 1120"/>
              <a:gd name="T1" fmla="*/ 11 h 252"/>
              <a:gd name="T2" fmla="*/ 20629597 w 1120"/>
              <a:gd name="T3" fmla="*/ 11 h 252"/>
              <a:gd name="T4" fmla="*/ 20335316 w 1120"/>
              <a:gd name="T5" fmla="*/ 11 h 252"/>
              <a:gd name="T6" fmla="*/ 19858832 w 1120"/>
              <a:gd name="T7" fmla="*/ 11 h 252"/>
              <a:gd name="T8" fmla="*/ 19191786 w 1120"/>
              <a:gd name="T9" fmla="*/ 11 h 252"/>
              <a:gd name="T10" fmla="*/ 18336532 w 1120"/>
              <a:gd name="T11" fmla="*/ 10 h 252"/>
              <a:gd name="T12" fmla="*/ 17339847 w 1120"/>
              <a:gd name="T13" fmla="*/ 10 h 252"/>
              <a:gd name="T14" fmla="*/ 16196141 w 1120"/>
              <a:gd name="T15" fmla="*/ 10 h 252"/>
              <a:gd name="T16" fmla="*/ 14901486 w 1120"/>
              <a:gd name="T17" fmla="*/ 8 h 252"/>
              <a:gd name="T18" fmla="*/ 13494596 w 1120"/>
              <a:gd name="T19" fmla="*/ 8 h 252"/>
              <a:gd name="T20" fmla="*/ 11942220 w 1120"/>
              <a:gd name="T21" fmla="*/ 8 h 252"/>
              <a:gd name="T22" fmla="*/ 10275918 w 1120"/>
              <a:gd name="T23" fmla="*/ 8 h 252"/>
              <a:gd name="T24" fmla="*/ 8612140 w 1120"/>
              <a:gd name="T25" fmla="*/ 8 h 252"/>
              <a:gd name="T26" fmla="*/ 7098185 w 1120"/>
              <a:gd name="T27" fmla="*/ 8 h 252"/>
              <a:gd name="T28" fmla="*/ 5691769 w 1120"/>
              <a:gd name="T29" fmla="*/ 8 h 252"/>
              <a:gd name="T30" fmla="*/ 4395650 w 1120"/>
              <a:gd name="T31" fmla="*/ 10 h 252"/>
              <a:gd name="T32" fmla="*/ 3293330 w 1120"/>
              <a:gd name="T33" fmla="*/ 10 h 252"/>
              <a:gd name="T34" fmla="*/ 2329965 w 1120"/>
              <a:gd name="T35" fmla="*/ 10 h 252"/>
              <a:gd name="T36" fmla="*/ 1515458 w 1120"/>
              <a:gd name="T37" fmla="*/ 11 h 252"/>
              <a:gd name="T38" fmla="*/ 848370 w 1120"/>
              <a:gd name="T39" fmla="*/ 11 h 252"/>
              <a:gd name="T40" fmla="*/ 371720 w 1120"/>
              <a:gd name="T41" fmla="*/ 11 h 252"/>
              <a:gd name="T42" fmla="*/ 114130 w 1120"/>
              <a:gd name="T43" fmla="*/ 11 h 252"/>
              <a:gd name="T44" fmla="*/ 0 w 1120"/>
              <a:gd name="T45" fmla="*/ 11 h 252"/>
              <a:gd name="T46" fmla="*/ 0 w 1120"/>
              <a:gd name="T47" fmla="*/ 3 h 252"/>
              <a:gd name="T48" fmla="*/ 10353269 w 1120"/>
              <a:gd name="T49" fmla="*/ 0 h 252"/>
              <a:gd name="T50" fmla="*/ 20706948 w 1120"/>
              <a:gd name="T51" fmla="*/ 3 h 252"/>
              <a:gd name="T52" fmla="*/ 20706948 w 1120"/>
              <a:gd name="T53" fmla="*/ 11 h 252"/>
              <a:gd name="T54" fmla="*/ 20706948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75000"/>
            </a:schemeClr>
          </a:solidFill>
          <a:ln w="0">
            <a:noFill/>
            <a:round/>
          </a:ln>
        </p:spPr>
        <p:txBody>
          <a:bodyPr/>
          <a:lstStyle/>
          <a:p>
            <a:pPr>
              <a:defRPr/>
            </a:pPr>
            <a:endParaRPr lang="zh-CN" altLang="en-US">
              <a:solidFill>
                <a:prstClr val="black"/>
              </a:solidFill>
            </a:endParaRPr>
          </a:p>
        </p:txBody>
      </p:sp>
      <p:sp>
        <p:nvSpPr>
          <p:cNvPr id="47" name="TextBox 16"/>
          <p:cNvSpPr txBox="1"/>
          <p:nvPr/>
        </p:nvSpPr>
        <p:spPr>
          <a:xfrm>
            <a:off x="522285" y="1379047"/>
            <a:ext cx="11046323" cy="4531561"/>
          </a:xfrm>
          <a:prstGeom prst="rect">
            <a:avLst/>
          </a:prstGeom>
          <a:solidFill>
            <a:schemeClr val="bg1"/>
          </a:solid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just">
              <a:lnSpc>
                <a:spcPct val="150000"/>
              </a:lnSpc>
              <a:defRPr>
                <a:solidFill>
                  <a:srgbClr val="FF0000"/>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endParaRPr lang="zh-CN" altLang="en-US" sz="2400" dirty="0">
              <a:solidFill>
                <a:schemeClr val="tx1">
                  <a:lumMod val="65000"/>
                  <a:lumOff val="35000"/>
                </a:schemeClr>
              </a:solidFill>
            </a:endParaRPr>
          </a:p>
        </p:txBody>
      </p:sp>
      <p:pic>
        <p:nvPicPr>
          <p:cNvPr id="17" name="图片 16"/>
          <p:cNvPicPr>
            <a:picLocks noChangeAspect="1"/>
          </p:cNvPicPr>
          <p:nvPr/>
        </p:nvPicPr>
        <p:blipFill>
          <a:blip r:embed="rId9"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7" name="剪去对角的矩形 26"/>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26" name="MH_SubTitle_4"/>
          <p:cNvSpPr/>
          <p:nvPr>
            <p:custDataLst>
              <p:tags r:id="rId2"/>
            </p:custDataLst>
          </p:nvPr>
        </p:nvSpPr>
        <p:spPr>
          <a:xfrm>
            <a:off x="595238" y="931117"/>
            <a:ext cx="1684338" cy="1201738"/>
          </a:xfrm>
          <a:prstGeom prst="roundRect">
            <a:avLst/>
          </a:prstGeom>
          <a:solidFill>
            <a:schemeClr val="accent2">
              <a:lumMod val="60000"/>
              <a:lumOff val="40000"/>
            </a:schemeClr>
          </a:solidFill>
          <a:ln w="25400" cap="flat" cmpd="sng" algn="ctr">
            <a:noFill/>
            <a:prstDash val="solid"/>
          </a:ln>
          <a:effectLst/>
        </p:spPr>
        <p:txBody>
          <a:bodyPr lIns="144000" tIns="0" rIns="144000" bIns="468000" anchor="ctr">
            <a:normAutofit/>
          </a:bodyPr>
          <a:lstStyle/>
          <a:p>
            <a:pPr algn="ctr" eaLnBrk="1" fontAlgn="auto" hangingPunct="1">
              <a:lnSpc>
                <a:spcPct val="110000"/>
              </a:lnSpc>
              <a:spcBef>
                <a:spcPts val="0"/>
              </a:spcBef>
              <a:spcAft>
                <a:spcPts val="0"/>
              </a:spcAft>
              <a:defRPr/>
            </a:pPr>
            <a:endParaRPr lang="en-US" altLang="zh-CN" sz="1400" kern="0" dirty="0">
              <a:solidFill>
                <a:schemeClr val="accent2">
                  <a:lumMod val="75000"/>
                </a:schemeClr>
              </a:solidFill>
              <a:latin typeface="+mn-lt"/>
              <a:ea typeface="+mn-ea"/>
            </a:endParaRPr>
          </a:p>
        </p:txBody>
      </p:sp>
      <p:sp>
        <p:nvSpPr>
          <p:cNvPr id="28" name="MH_Other_7"/>
          <p:cNvSpPr/>
          <p:nvPr>
            <p:custDataLst>
              <p:tags r:id="rId3"/>
            </p:custDataLst>
          </p:nvPr>
        </p:nvSpPr>
        <p:spPr>
          <a:xfrm>
            <a:off x="966713" y="1683593"/>
            <a:ext cx="941388" cy="449263"/>
          </a:xfrm>
          <a:custGeom>
            <a:avLst/>
            <a:gdLst/>
            <a:ahLst/>
            <a:cxnLst/>
            <a:rect l="l" t="t" r="r" b="b"/>
            <a:pathLst>
              <a:path w="2568129" h="560586">
                <a:moveTo>
                  <a:pt x="282878" y="0"/>
                </a:moveTo>
                <a:lnTo>
                  <a:pt x="2285251" y="0"/>
                </a:lnTo>
                <a:cubicBezTo>
                  <a:pt x="2441480" y="0"/>
                  <a:pt x="2568129" y="126649"/>
                  <a:pt x="2568129" y="282878"/>
                </a:cubicBezTo>
                <a:lnTo>
                  <a:pt x="2568129" y="560586"/>
                </a:lnTo>
                <a:lnTo>
                  <a:pt x="0" y="560586"/>
                </a:lnTo>
                <a:lnTo>
                  <a:pt x="0" y="282878"/>
                </a:lnTo>
                <a:cubicBezTo>
                  <a:pt x="0" y="126649"/>
                  <a:pt x="126649" y="0"/>
                  <a:pt x="282878" y="0"/>
                </a:cubicBezTo>
                <a:close/>
              </a:path>
            </a:pathLst>
          </a:custGeom>
          <a:solidFill>
            <a:schemeClr val="accent2"/>
          </a:solidFill>
          <a:ln w="25400" cap="flat" cmpd="sng" algn="ctr">
            <a:noFill/>
            <a:prstDash val="solid"/>
          </a:ln>
          <a:effectLst/>
        </p:spPr>
        <p:txBody>
          <a:bodyPr anchor="ctr"/>
          <a:lstStyle/>
          <a:p>
            <a:pPr algn="ctr" eaLnBrk="1" fontAlgn="auto" hangingPunct="1">
              <a:spcBef>
                <a:spcPts val="0"/>
              </a:spcBef>
              <a:spcAft>
                <a:spcPts val="0"/>
              </a:spcAft>
              <a:defRPr/>
            </a:pPr>
            <a:r>
              <a:rPr lang="en-US" sz="320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04</a:t>
            </a:r>
          </a:p>
        </p:txBody>
      </p:sp>
      <p:sp>
        <p:nvSpPr>
          <p:cNvPr id="29" name="矩形 28"/>
          <p:cNvSpPr/>
          <p:nvPr/>
        </p:nvSpPr>
        <p:spPr>
          <a:xfrm>
            <a:off x="717599" y="1083428"/>
            <a:ext cx="1467068" cy="400110"/>
          </a:xfrm>
          <a:prstGeom prst="rect">
            <a:avLst/>
          </a:prstGeom>
        </p:spPr>
        <p:txBody>
          <a:bodyPr wrap="none">
            <a:spAutoFit/>
          </a:bodyPr>
          <a:lstStyle/>
          <a:p>
            <a:pPr lvl="0" algn="ctr"/>
            <a:r>
              <a:rPr lang="zh-CN" altLang="en-US" sz="2000" dirty="0">
                <a:latin typeface="微软雅黑" panose="020B0503020204020204" pitchFamily="34" charset="-122"/>
                <a:ea typeface="微软雅黑" panose="020B0503020204020204" pitchFamily="34" charset="-122"/>
              </a:rPr>
              <a:t>科研国际化</a:t>
            </a:r>
          </a:p>
        </p:txBody>
      </p:sp>
      <p:graphicFrame>
        <p:nvGraphicFramePr>
          <p:cNvPr id="30" name="图示 29"/>
          <p:cNvGraphicFramePr/>
          <p:nvPr/>
        </p:nvGraphicFramePr>
        <p:xfrm>
          <a:off x="2119395" y="2253835"/>
          <a:ext cx="7552639" cy="319545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5" name="矩形 5"/>
          <p:cNvSpPr/>
          <p:nvPr/>
        </p:nvSpPr>
        <p:spPr>
          <a:xfrm flipH="1">
            <a:off x="3661583" y="776065"/>
            <a:ext cx="227200" cy="613183"/>
          </a:xfrm>
          <a:custGeom>
            <a:avLst/>
            <a:gdLst>
              <a:gd name="connsiteX0" fmla="*/ 0 w 211801"/>
              <a:gd name="connsiteY0" fmla="*/ 0 h 613183"/>
              <a:gd name="connsiteX1" fmla="*/ 211801 w 211801"/>
              <a:gd name="connsiteY1" fmla="*/ 0 h 613183"/>
              <a:gd name="connsiteX2" fmla="*/ 211801 w 211801"/>
              <a:gd name="connsiteY2" fmla="*/ 613183 h 613183"/>
              <a:gd name="connsiteX3" fmla="*/ 0 w 211801"/>
              <a:gd name="connsiteY3" fmla="*/ 613183 h 613183"/>
              <a:gd name="connsiteX4" fmla="*/ 0 w 211801"/>
              <a:gd name="connsiteY4" fmla="*/ 0 h 613183"/>
              <a:gd name="connsiteX0-1" fmla="*/ 0 w 211801"/>
              <a:gd name="connsiteY0-2" fmla="*/ 0 h 613183"/>
              <a:gd name="connsiteX1-3" fmla="*/ 211801 w 211801"/>
              <a:gd name="connsiteY1-4" fmla="*/ 613183 h 613183"/>
              <a:gd name="connsiteX2-5" fmla="*/ 0 w 211801"/>
              <a:gd name="connsiteY2-6" fmla="*/ 613183 h 613183"/>
              <a:gd name="connsiteX3-7" fmla="*/ 0 w 211801"/>
              <a:gd name="connsiteY3-8" fmla="*/ 0 h 613183"/>
            </a:gdLst>
            <a:ahLst/>
            <a:cxnLst>
              <a:cxn ang="0">
                <a:pos x="connsiteX0-1" y="connsiteY0-2"/>
              </a:cxn>
              <a:cxn ang="0">
                <a:pos x="connsiteX1-3" y="connsiteY1-4"/>
              </a:cxn>
              <a:cxn ang="0">
                <a:pos x="connsiteX2-5" y="connsiteY2-6"/>
              </a:cxn>
              <a:cxn ang="0">
                <a:pos x="connsiteX3-7" y="connsiteY3-8"/>
              </a:cxn>
            </a:cxnLst>
            <a:rect l="l" t="t" r="r" b="b"/>
            <a:pathLst>
              <a:path w="211801" h="613183">
                <a:moveTo>
                  <a:pt x="0" y="0"/>
                </a:moveTo>
                <a:lnTo>
                  <a:pt x="211801" y="613183"/>
                </a:lnTo>
                <a:lnTo>
                  <a:pt x="0" y="613183"/>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5"/>
          <p:cNvSpPr/>
          <p:nvPr/>
        </p:nvSpPr>
        <p:spPr>
          <a:xfrm>
            <a:off x="7766039" y="771883"/>
            <a:ext cx="211801" cy="613183"/>
          </a:xfrm>
          <a:custGeom>
            <a:avLst/>
            <a:gdLst>
              <a:gd name="connsiteX0" fmla="*/ 0 w 211801"/>
              <a:gd name="connsiteY0" fmla="*/ 0 h 613183"/>
              <a:gd name="connsiteX1" fmla="*/ 211801 w 211801"/>
              <a:gd name="connsiteY1" fmla="*/ 0 h 613183"/>
              <a:gd name="connsiteX2" fmla="*/ 211801 w 211801"/>
              <a:gd name="connsiteY2" fmla="*/ 613183 h 613183"/>
              <a:gd name="connsiteX3" fmla="*/ 0 w 211801"/>
              <a:gd name="connsiteY3" fmla="*/ 613183 h 613183"/>
              <a:gd name="connsiteX4" fmla="*/ 0 w 211801"/>
              <a:gd name="connsiteY4" fmla="*/ 0 h 613183"/>
              <a:gd name="connsiteX0-1" fmla="*/ 0 w 211801"/>
              <a:gd name="connsiteY0-2" fmla="*/ 0 h 613183"/>
              <a:gd name="connsiteX1-3" fmla="*/ 211801 w 211801"/>
              <a:gd name="connsiteY1-4" fmla="*/ 613183 h 613183"/>
              <a:gd name="connsiteX2-5" fmla="*/ 0 w 211801"/>
              <a:gd name="connsiteY2-6" fmla="*/ 613183 h 613183"/>
              <a:gd name="connsiteX3-7" fmla="*/ 0 w 211801"/>
              <a:gd name="connsiteY3-8" fmla="*/ 0 h 613183"/>
            </a:gdLst>
            <a:ahLst/>
            <a:cxnLst>
              <a:cxn ang="0">
                <a:pos x="connsiteX0-1" y="connsiteY0-2"/>
              </a:cxn>
              <a:cxn ang="0">
                <a:pos x="connsiteX1-3" y="connsiteY1-4"/>
              </a:cxn>
              <a:cxn ang="0">
                <a:pos x="connsiteX2-5" y="connsiteY2-6"/>
              </a:cxn>
              <a:cxn ang="0">
                <a:pos x="connsiteX3-7" y="connsiteY3-8"/>
              </a:cxn>
            </a:cxnLst>
            <a:rect l="l" t="t" r="r" b="b"/>
            <a:pathLst>
              <a:path w="211801" h="613183">
                <a:moveTo>
                  <a:pt x="0" y="0"/>
                </a:moveTo>
                <a:lnTo>
                  <a:pt x="211801" y="613183"/>
                </a:lnTo>
                <a:lnTo>
                  <a:pt x="0" y="613183"/>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MH_SubTitle_1"/>
          <p:cNvSpPr>
            <a:spLocks noChangeArrowheads="1"/>
          </p:cNvSpPr>
          <p:nvPr>
            <p:custDataLst>
              <p:tags r:id="rId4"/>
            </p:custDataLst>
          </p:nvPr>
        </p:nvSpPr>
        <p:spPr bwMode="auto">
          <a:xfrm>
            <a:off x="3894559" y="764704"/>
            <a:ext cx="3857625" cy="617537"/>
          </a:xfrm>
          <a:prstGeom prst="rect">
            <a:avLst/>
          </a:prstGeom>
          <a:solidFill>
            <a:srgbClr val="F58B0D"/>
          </a:solidFill>
          <a:ln w="38100">
            <a:noFill/>
            <a:miter lim="800000"/>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da-DK" altLang="zh-CN" dirty="0">
              <a:solidFill>
                <a:srgbClr val="FFFFFF"/>
              </a:solidFill>
              <a:ea typeface="微软雅黑" panose="020B0503020204020204" pitchFamily="34" charset="-122"/>
            </a:endParaRPr>
          </a:p>
        </p:txBody>
      </p:sp>
      <p:sp>
        <p:nvSpPr>
          <p:cNvPr id="38" name="矩形 37"/>
          <p:cNvSpPr/>
          <p:nvPr/>
        </p:nvSpPr>
        <p:spPr>
          <a:xfrm>
            <a:off x="4929506" y="842913"/>
            <a:ext cx="1415772" cy="461665"/>
          </a:xfrm>
          <a:prstGeom prst="rect">
            <a:avLst/>
          </a:prstGeom>
        </p:spPr>
        <p:txBody>
          <a:bodyPr wrap="none">
            <a:spAutoFit/>
          </a:bodyPr>
          <a:lstStyle/>
          <a:p>
            <a:pPr algn="just">
              <a:spcAft>
                <a:spcPts val="0"/>
              </a:spcAft>
            </a:pPr>
            <a:r>
              <a:rPr lang="zh-CN" altLang="zh-CN" sz="2400" dirty="0" smtClean="0">
                <a:solidFill>
                  <a:schemeClr val="bg1"/>
                </a:solidFill>
                <a:latin typeface="微软雅黑" panose="020B0503020204020204" pitchFamily="34" charset="-122"/>
                <a:ea typeface="微软雅黑" panose="020B0503020204020204" pitchFamily="34" charset="-122"/>
              </a:rPr>
              <a:t>指标</a:t>
            </a:r>
            <a:r>
              <a:rPr lang="zh-CN" altLang="zh-CN" sz="2400" dirty="0">
                <a:solidFill>
                  <a:schemeClr val="bg1"/>
                </a:solidFill>
                <a:latin typeface="微软雅黑" panose="020B0503020204020204" pitchFamily="34" charset="-122"/>
                <a:ea typeface="微软雅黑" panose="020B0503020204020204" pitchFamily="34" charset="-122"/>
              </a:rPr>
              <a:t>体系</a:t>
            </a:r>
          </a:p>
        </p:txBody>
      </p:sp>
      <p:sp>
        <p:nvSpPr>
          <p:cNvPr id="31" name="MH_Entry_2">
            <a:hlinkClick r:id="rId15" action="ppaction://hlinksldjump"/>
          </p:cNvPr>
          <p:cNvSpPr/>
          <p:nvPr>
            <p:custDataLst>
              <p:tags r:id="rId5"/>
            </p:custDataLst>
          </p:nvPr>
        </p:nvSpPr>
        <p:spPr>
          <a:xfrm>
            <a:off x="1286588" y="163897"/>
            <a:ext cx="5731464"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国际化</a:t>
            </a:r>
            <a:r>
              <a:rPr lang="zh-CN" altLang="en-US" kern="0" dirty="0">
                <a:solidFill>
                  <a:srgbClr val="FFFFFF"/>
                </a:solidFill>
                <a:latin typeface="微软雅黑" panose="020B0503020204020204" pitchFamily="34" charset="-122"/>
                <a:ea typeface="微软雅黑" panose="020B0503020204020204" pitchFamily="34" charset="-122"/>
              </a:rPr>
              <a:t>评价</a:t>
            </a:r>
            <a:r>
              <a:rPr lang="zh-CN" altLang="en-US" kern="0" dirty="0" smtClean="0">
                <a:solidFill>
                  <a:srgbClr val="FFFFFF"/>
                </a:solidFill>
                <a:latin typeface="微软雅黑" panose="020B0503020204020204" pitchFamily="34" charset="-122"/>
                <a:ea typeface="微软雅黑" panose="020B0503020204020204" pitchFamily="34" charset="-122"/>
              </a:rPr>
              <a:t>指标体系</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32" name="MH_Number_2">
            <a:hlinkClick r:id="rId15" action="ppaction://hlinksldjump"/>
          </p:cNvPr>
          <p:cNvSpPr/>
          <p:nvPr>
            <p:custDataLst>
              <p:tags r:id="rId6"/>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4</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6" name="MH_Entry_1">
            <a:hlinkClick r:id="rId5" action="ppaction://hlinksldjump"/>
          </p:cNvPr>
          <p:cNvSpPr/>
          <p:nvPr>
            <p:custDataLst>
              <p:tags r:id="rId1"/>
            </p:custDataLst>
          </p:nvPr>
        </p:nvSpPr>
        <p:spPr>
          <a:xfrm>
            <a:off x="1055440" y="216924"/>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大学国际化评价内涵</a:t>
            </a:r>
          </a:p>
        </p:txBody>
      </p:sp>
      <p:sp>
        <p:nvSpPr>
          <p:cNvPr id="27" name="MH_Number_1">
            <a:hlinkClick r:id="rId5" action="ppaction://hlinksldjump"/>
          </p:cNvPr>
          <p:cNvSpPr/>
          <p:nvPr>
            <p:custDataLst>
              <p:tags r:id="rId2"/>
            </p:custDataLst>
          </p:nvPr>
        </p:nvSpPr>
        <p:spPr>
          <a:xfrm>
            <a:off x="819394" y="216924"/>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1</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50" name="矩形 49"/>
          <p:cNvSpPr/>
          <p:nvPr/>
        </p:nvSpPr>
        <p:spPr>
          <a:xfrm>
            <a:off x="1284532" y="1113772"/>
            <a:ext cx="9996043" cy="4619484"/>
          </a:xfrm>
          <a:prstGeom prst="rect">
            <a:avLst/>
          </a:prstGeom>
          <a:solidFill>
            <a:srgbClr val="02548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51" name="直接连接符 50"/>
          <p:cNvCxnSpPr/>
          <p:nvPr/>
        </p:nvCxnSpPr>
        <p:spPr>
          <a:xfrm flipV="1">
            <a:off x="1385430" y="1006529"/>
            <a:ext cx="9616244" cy="3"/>
          </a:xfrm>
          <a:prstGeom prst="line">
            <a:avLst/>
          </a:prstGeom>
          <a:ln w="19050">
            <a:solidFill>
              <a:srgbClr val="025483"/>
            </a:solidFill>
          </a:ln>
        </p:spPr>
        <p:style>
          <a:lnRef idx="1">
            <a:schemeClr val="accent1"/>
          </a:lnRef>
          <a:fillRef idx="0">
            <a:schemeClr val="accent1"/>
          </a:fillRef>
          <a:effectRef idx="0">
            <a:schemeClr val="accent1"/>
          </a:effectRef>
          <a:fontRef idx="minor">
            <a:schemeClr val="tx1"/>
          </a:fontRef>
        </p:style>
      </p:cxnSp>
      <p:sp>
        <p:nvSpPr>
          <p:cNvPr id="22" name="内容占位符 2"/>
          <p:cNvSpPr txBox="1"/>
          <p:nvPr/>
        </p:nvSpPr>
        <p:spPr bwMode="auto">
          <a:xfrm>
            <a:off x="1415480" y="1268760"/>
            <a:ext cx="9730209" cy="4248472"/>
          </a:xfrm>
          <a:prstGeom prst="rect">
            <a:avLst/>
          </a:prstGeom>
          <a:solidFill>
            <a:schemeClr val="bg1"/>
          </a:solid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just">
              <a:lnSpc>
                <a:spcPct val="150000"/>
              </a:lnSpc>
              <a:buNone/>
            </a:pPr>
            <a:r>
              <a:rPr lang="zh-CN" altLang="en-US" b="1" kern="0" dirty="0" smtClean="0">
                <a:latin typeface="微软雅黑" panose="020B0503020204020204" pitchFamily="34" charset="-122"/>
                <a:ea typeface="微软雅黑" panose="020B0503020204020204" pitchFamily="34" charset="-122"/>
              </a:rPr>
              <a:t>教育评价</a:t>
            </a:r>
            <a:r>
              <a:rPr lang="en-US" altLang="zh-CN" b="1" kern="0" dirty="0" smtClean="0">
                <a:latin typeface="微软雅黑" panose="020B0503020204020204" pitchFamily="34" charset="-122"/>
                <a:ea typeface="微软雅黑" panose="020B0503020204020204" pitchFamily="34" charset="-122"/>
              </a:rPr>
              <a:t>:</a:t>
            </a:r>
          </a:p>
          <a:p>
            <a:pPr marL="0" indent="0" algn="just">
              <a:lnSpc>
                <a:spcPct val="150000"/>
              </a:lnSpc>
              <a:buNone/>
            </a:pPr>
            <a:r>
              <a:rPr lang="en-US" altLang="zh-CN" kern="0" dirty="0">
                <a:latin typeface="微软雅黑" panose="020B0503020204020204" pitchFamily="34" charset="-122"/>
                <a:ea typeface="微软雅黑" panose="020B0503020204020204" pitchFamily="34" charset="-122"/>
              </a:rPr>
              <a:t>	</a:t>
            </a:r>
            <a:r>
              <a:rPr lang="zh-CN" altLang="en-US" b="1" kern="0" dirty="0" smtClean="0">
                <a:latin typeface="微软雅黑" panose="020B0503020204020204" pitchFamily="34" charset="-122"/>
                <a:ea typeface="微软雅黑" panose="020B0503020204020204" pitchFamily="34" charset="-122"/>
              </a:rPr>
              <a:t>是根据一定的教育价值观或教育目标，运用可行的科学手段，通过系统的收集信息资料和分析整理，对教育活动、教育过程和教育结果进行价值判断，为提高教育质量和教育决策提供依据的过程。</a:t>
            </a:r>
            <a:endParaRPr lang="zh-CN" altLang="en-US" b="1" kern="0" dirty="0">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
          <p:cNvSpPr/>
          <p:nvPr>
            <p:custDataLst>
              <p:tags r:id="rId1"/>
            </p:custDataLst>
          </p:nvPr>
        </p:nvSpPr>
        <p:spPr bwMode="gray">
          <a:xfrm>
            <a:off x="568004" y="5661248"/>
            <a:ext cx="10954752" cy="389980"/>
          </a:xfrm>
          <a:custGeom>
            <a:avLst/>
            <a:gdLst>
              <a:gd name="T0" fmla="*/ 20706948 w 1120"/>
              <a:gd name="T1" fmla="*/ 11 h 252"/>
              <a:gd name="T2" fmla="*/ 20629597 w 1120"/>
              <a:gd name="T3" fmla="*/ 11 h 252"/>
              <a:gd name="T4" fmla="*/ 20335316 w 1120"/>
              <a:gd name="T5" fmla="*/ 11 h 252"/>
              <a:gd name="T6" fmla="*/ 19858832 w 1120"/>
              <a:gd name="T7" fmla="*/ 11 h 252"/>
              <a:gd name="T8" fmla="*/ 19191786 w 1120"/>
              <a:gd name="T9" fmla="*/ 11 h 252"/>
              <a:gd name="T10" fmla="*/ 18336532 w 1120"/>
              <a:gd name="T11" fmla="*/ 10 h 252"/>
              <a:gd name="T12" fmla="*/ 17339847 w 1120"/>
              <a:gd name="T13" fmla="*/ 10 h 252"/>
              <a:gd name="T14" fmla="*/ 16196141 w 1120"/>
              <a:gd name="T15" fmla="*/ 10 h 252"/>
              <a:gd name="T16" fmla="*/ 14901486 w 1120"/>
              <a:gd name="T17" fmla="*/ 8 h 252"/>
              <a:gd name="T18" fmla="*/ 13494596 w 1120"/>
              <a:gd name="T19" fmla="*/ 8 h 252"/>
              <a:gd name="T20" fmla="*/ 11942220 w 1120"/>
              <a:gd name="T21" fmla="*/ 8 h 252"/>
              <a:gd name="T22" fmla="*/ 10275918 w 1120"/>
              <a:gd name="T23" fmla="*/ 8 h 252"/>
              <a:gd name="T24" fmla="*/ 8612140 w 1120"/>
              <a:gd name="T25" fmla="*/ 8 h 252"/>
              <a:gd name="T26" fmla="*/ 7098185 w 1120"/>
              <a:gd name="T27" fmla="*/ 8 h 252"/>
              <a:gd name="T28" fmla="*/ 5691769 w 1120"/>
              <a:gd name="T29" fmla="*/ 8 h 252"/>
              <a:gd name="T30" fmla="*/ 4395650 w 1120"/>
              <a:gd name="T31" fmla="*/ 10 h 252"/>
              <a:gd name="T32" fmla="*/ 3293330 w 1120"/>
              <a:gd name="T33" fmla="*/ 10 h 252"/>
              <a:gd name="T34" fmla="*/ 2329965 w 1120"/>
              <a:gd name="T35" fmla="*/ 10 h 252"/>
              <a:gd name="T36" fmla="*/ 1515458 w 1120"/>
              <a:gd name="T37" fmla="*/ 11 h 252"/>
              <a:gd name="T38" fmla="*/ 848370 w 1120"/>
              <a:gd name="T39" fmla="*/ 11 h 252"/>
              <a:gd name="T40" fmla="*/ 371720 w 1120"/>
              <a:gd name="T41" fmla="*/ 11 h 252"/>
              <a:gd name="T42" fmla="*/ 114130 w 1120"/>
              <a:gd name="T43" fmla="*/ 11 h 252"/>
              <a:gd name="T44" fmla="*/ 0 w 1120"/>
              <a:gd name="T45" fmla="*/ 11 h 252"/>
              <a:gd name="T46" fmla="*/ 0 w 1120"/>
              <a:gd name="T47" fmla="*/ 3 h 252"/>
              <a:gd name="T48" fmla="*/ 10353269 w 1120"/>
              <a:gd name="T49" fmla="*/ 0 h 252"/>
              <a:gd name="T50" fmla="*/ 20706948 w 1120"/>
              <a:gd name="T51" fmla="*/ 3 h 252"/>
              <a:gd name="T52" fmla="*/ 20706948 w 1120"/>
              <a:gd name="T53" fmla="*/ 11 h 252"/>
              <a:gd name="T54" fmla="*/ 20706948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75000"/>
            </a:schemeClr>
          </a:solidFill>
          <a:ln w="0">
            <a:noFill/>
            <a:round/>
          </a:ln>
        </p:spPr>
        <p:txBody>
          <a:bodyPr/>
          <a:lstStyle/>
          <a:p>
            <a:pPr>
              <a:defRPr/>
            </a:pPr>
            <a:endParaRPr lang="zh-CN" altLang="en-US">
              <a:solidFill>
                <a:prstClr val="black"/>
              </a:solidFill>
            </a:endParaRPr>
          </a:p>
        </p:txBody>
      </p:sp>
      <p:sp>
        <p:nvSpPr>
          <p:cNvPr id="47" name="TextBox 16"/>
          <p:cNvSpPr txBox="1"/>
          <p:nvPr/>
        </p:nvSpPr>
        <p:spPr>
          <a:xfrm>
            <a:off x="522285" y="1379047"/>
            <a:ext cx="11046323" cy="4531561"/>
          </a:xfrm>
          <a:prstGeom prst="rect">
            <a:avLst/>
          </a:prstGeom>
          <a:solidFill>
            <a:schemeClr val="bg1"/>
          </a:solid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just">
              <a:lnSpc>
                <a:spcPct val="150000"/>
              </a:lnSpc>
              <a:defRPr>
                <a:solidFill>
                  <a:srgbClr val="FF0000"/>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endParaRPr lang="zh-CN" altLang="en-US" sz="2400" dirty="0">
              <a:solidFill>
                <a:schemeClr val="tx1">
                  <a:lumMod val="65000"/>
                  <a:lumOff val="35000"/>
                </a:schemeClr>
              </a:solidFill>
            </a:endParaRPr>
          </a:p>
        </p:txBody>
      </p:sp>
      <p:pic>
        <p:nvPicPr>
          <p:cNvPr id="17" name="图片 16"/>
          <p:cNvPicPr>
            <a:picLocks noChangeAspect="1"/>
          </p:cNvPicPr>
          <p:nvPr/>
        </p:nvPicPr>
        <p:blipFill>
          <a:blip r:embed="rId9"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7" name="剪去对角的矩形 26"/>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graphicFrame>
        <p:nvGraphicFramePr>
          <p:cNvPr id="34" name="图示 33"/>
          <p:cNvGraphicFramePr/>
          <p:nvPr>
            <p:extLst>
              <p:ext uri="{D42A27DB-BD31-4B8C-83A1-F6EECF244321}">
                <p14:modId xmlns:p14="http://schemas.microsoft.com/office/powerpoint/2010/main" val="1495633132"/>
              </p:ext>
            </p:extLst>
          </p:nvPr>
        </p:nvGraphicFramePr>
        <p:xfrm>
          <a:off x="2156733" y="2183195"/>
          <a:ext cx="8072494" cy="250033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5" name="矩形 5"/>
          <p:cNvSpPr/>
          <p:nvPr/>
        </p:nvSpPr>
        <p:spPr>
          <a:xfrm flipH="1">
            <a:off x="3661583" y="776065"/>
            <a:ext cx="227200" cy="613183"/>
          </a:xfrm>
          <a:custGeom>
            <a:avLst/>
            <a:gdLst>
              <a:gd name="connsiteX0" fmla="*/ 0 w 211801"/>
              <a:gd name="connsiteY0" fmla="*/ 0 h 613183"/>
              <a:gd name="connsiteX1" fmla="*/ 211801 w 211801"/>
              <a:gd name="connsiteY1" fmla="*/ 0 h 613183"/>
              <a:gd name="connsiteX2" fmla="*/ 211801 w 211801"/>
              <a:gd name="connsiteY2" fmla="*/ 613183 h 613183"/>
              <a:gd name="connsiteX3" fmla="*/ 0 w 211801"/>
              <a:gd name="connsiteY3" fmla="*/ 613183 h 613183"/>
              <a:gd name="connsiteX4" fmla="*/ 0 w 211801"/>
              <a:gd name="connsiteY4" fmla="*/ 0 h 613183"/>
              <a:gd name="connsiteX0-1" fmla="*/ 0 w 211801"/>
              <a:gd name="connsiteY0-2" fmla="*/ 0 h 613183"/>
              <a:gd name="connsiteX1-3" fmla="*/ 211801 w 211801"/>
              <a:gd name="connsiteY1-4" fmla="*/ 613183 h 613183"/>
              <a:gd name="connsiteX2-5" fmla="*/ 0 w 211801"/>
              <a:gd name="connsiteY2-6" fmla="*/ 613183 h 613183"/>
              <a:gd name="connsiteX3-7" fmla="*/ 0 w 211801"/>
              <a:gd name="connsiteY3-8" fmla="*/ 0 h 613183"/>
            </a:gdLst>
            <a:ahLst/>
            <a:cxnLst>
              <a:cxn ang="0">
                <a:pos x="connsiteX0-1" y="connsiteY0-2"/>
              </a:cxn>
              <a:cxn ang="0">
                <a:pos x="connsiteX1-3" y="connsiteY1-4"/>
              </a:cxn>
              <a:cxn ang="0">
                <a:pos x="connsiteX2-5" y="connsiteY2-6"/>
              </a:cxn>
              <a:cxn ang="0">
                <a:pos x="connsiteX3-7" y="connsiteY3-8"/>
              </a:cxn>
            </a:cxnLst>
            <a:rect l="l" t="t" r="r" b="b"/>
            <a:pathLst>
              <a:path w="211801" h="613183">
                <a:moveTo>
                  <a:pt x="0" y="0"/>
                </a:moveTo>
                <a:lnTo>
                  <a:pt x="211801" y="613183"/>
                </a:lnTo>
                <a:lnTo>
                  <a:pt x="0" y="613183"/>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5"/>
          <p:cNvSpPr/>
          <p:nvPr/>
        </p:nvSpPr>
        <p:spPr>
          <a:xfrm>
            <a:off x="7766039" y="771883"/>
            <a:ext cx="211801" cy="613183"/>
          </a:xfrm>
          <a:custGeom>
            <a:avLst/>
            <a:gdLst>
              <a:gd name="connsiteX0" fmla="*/ 0 w 211801"/>
              <a:gd name="connsiteY0" fmla="*/ 0 h 613183"/>
              <a:gd name="connsiteX1" fmla="*/ 211801 w 211801"/>
              <a:gd name="connsiteY1" fmla="*/ 0 h 613183"/>
              <a:gd name="connsiteX2" fmla="*/ 211801 w 211801"/>
              <a:gd name="connsiteY2" fmla="*/ 613183 h 613183"/>
              <a:gd name="connsiteX3" fmla="*/ 0 w 211801"/>
              <a:gd name="connsiteY3" fmla="*/ 613183 h 613183"/>
              <a:gd name="connsiteX4" fmla="*/ 0 w 211801"/>
              <a:gd name="connsiteY4" fmla="*/ 0 h 613183"/>
              <a:gd name="connsiteX0-1" fmla="*/ 0 w 211801"/>
              <a:gd name="connsiteY0-2" fmla="*/ 0 h 613183"/>
              <a:gd name="connsiteX1-3" fmla="*/ 211801 w 211801"/>
              <a:gd name="connsiteY1-4" fmla="*/ 613183 h 613183"/>
              <a:gd name="connsiteX2-5" fmla="*/ 0 w 211801"/>
              <a:gd name="connsiteY2-6" fmla="*/ 613183 h 613183"/>
              <a:gd name="connsiteX3-7" fmla="*/ 0 w 211801"/>
              <a:gd name="connsiteY3-8" fmla="*/ 0 h 613183"/>
            </a:gdLst>
            <a:ahLst/>
            <a:cxnLst>
              <a:cxn ang="0">
                <a:pos x="connsiteX0-1" y="connsiteY0-2"/>
              </a:cxn>
              <a:cxn ang="0">
                <a:pos x="connsiteX1-3" y="connsiteY1-4"/>
              </a:cxn>
              <a:cxn ang="0">
                <a:pos x="connsiteX2-5" y="connsiteY2-6"/>
              </a:cxn>
              <a:cxn ang="0">
                <a:pos x="connsiteX3-7" y="connsiteY3-8"/>
              </a:cxn>
            </a:cxnLst>
            <a:rect l="l" t="t" r="r" b="b"/>
            <a:pathLst>
              <a:path w="211801" h="613183">
                <a:moveTo>
                  <a:pt x="0" y="0"/>
                </a:moveTo>
                <a:lnTo>
                  <a:pt x="211801" y="613183"/>
                </a:lnTo>
                <a:lnTo>
                  <a:pt x="0" y="613183"/>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MH_SubTitle_1"/>
          <p:cNvSpPr>
            <a:spLocks noChangeArrowheads="1"/>
          </p:cNvSpPr>
          <p:nvPr>
            <p:custDataLst>
              <p:tags r:id="rId2"/>
            </p:custDataLst>
          </p:nvPr>
        </p:nvSpPr>
        <p:spPr bwMode="auto">
          <a:xfrm>
            <a:off x="3894559" y="764704"/>
            <a:ext cx="3857625" cy="617537"/>
          </a:xfrm>
          <a:prstGeom prst="rect">
            <a:avLst/>
          </a:prstGeom>
          <a:solidFill>
            <a:srgbClr val="F58B0D"/>
          </a:solidFill>
          <a:ln w="38100">
            <a:noFill/>
            <a:miter lim="800000"/>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da-DK" altLang="zh-CN" dirty="0">
              <a:solidFill>
                <a:srgbClr val="FFFFFF"/>
              </a:solidFill>
              <a:ea typeface="微软雅黑" panose="020B0503020204020204" pitchFamily="34" charset="-122"/>
            </a:endParaRPr>
          </a:p>
        </p:txBody>
      </p:sp>
      <p:sp>
        <p:nvSpPr>
          <p:cNvPr id="38" name="矩形 37"/>
          <p:cNvSpPr/>
          <p:nvPr/>
        </p:nvSpPr>
        <p:spPr>
          <a:xfrm>
            <a:off x="4929506" y="842913"/>
            <a:ext cx="1415772" cy="461665"/>
          </a:xfrm>
          <a:prstGeom prst="rect">
            <a:avLst/>
          </a:prstGeom>
        </p:spPr>
        <p:txBody>
          <a:bodyPr wrap="none">
            <a:spAutoFit/>
          </a:bodyPr>
          <a:lstStyle/>
          <a:p>
            <a:pPr algn="just">
              <a:spcAft>
                <a:spcPts val="0"/>
              </a:spcAft>
            </a:pPr>
            <a:r>
              <a:rPr lang="zh-CN" altLang="zh-CN" sz="2400" dirty="0" smtClean="0">
                <a:solidFill>
                  <a:schemeClr val="bg1"/>
                </a:solidFill>
                <a:latin typeface="微软雅黑" panose="020B0503020204020204" pitchFamily="34" charset="-122"/>
                <a:ea typeface="微软雅黑" panose="020B0503020204020204" pitchFamily="34" charset="-122"/>
              </a:rPr>
              <a:t>指标</a:t>
            </a:r>
            <a:r>
              <a:rPr lang="zh-CN" altLang="zh-CN" sz="2400" dirty="0">
                <a:solidFill>
                  <a:schemeClr val="bg1"/>
                </a:solidFill>
                <a:latin typeface="微软雅黑" panose="020B0503020204020204" pitchFamily="34" charset="-122"/>
                <a:ea typeface="微软雅黑" panose="020B0503020204020204" pitchFamily="34" charset="-122"/>
              </a:rPr>
              <a:t>体系</a:t>
            </a:r>
          </a:p>
        </p:txBody>
      </p:sp>
      <p:sp>
        <p:nvSpPr>
          <p:cNvPr id="30" name="MH_Entry_2">
            <a:hlinkClick r:id="rId15" action="ppaction://hlinksldjump"/>
          </p:cNvPr>
          <p:cNvSpPr/>
          <p:nvPr>
            <p:custDataLst>
              <p:tags r:id="rId3"/>
            </p:custDataLst>
          </p:nvPr>
        </p:nvSpPr>
        <p:spPr>
          <a:xfrm>
            <a:off x="1057495" y="227559"/>
            <a:ext cx="6406657"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国际化</a:t>
            </a:r>
            <a:r>
              <a:rPr lang="zh-CN" altLang="en-US" kern="0" dirty="0">
                <a:solidFill>
                  <a:srgbClr val="FFFFFF"/>
                </a:solidFill>
                <a:latin typeface="微软雅黑" panose="020B0503020204020204" pitchFamily="34" charset="-122"/>
                <a:ea typeface="微软雅黑" panose="020B0503020204020204" pitchFamily="34" charset="-122"/>
              </a:rPr>
              <a:t>评价指标</a:t>
            </a:r>
          </a:p>
        </p:txBody>
      </p:sp>
      <p:sp>
        <p:nvSpPr>
          <p:cNvPr id="31" name="MH_Number_2">
            <a:hlinkClick r:id="rId15" action="ppaction://hlinksldjump"/>
          </p:cNvPr>
          <p:cNvSpPr/>
          <p:nvPr>
            <p:custDataLst>
              <p:tags r:id="rId4"/>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4</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22" name="MH_SubTitle_3"/>
          <p:cNvSpPr/>
          <p:nvPr>
            <p:custDataLst>
              <p:tags r:id="rId5"/>
            </p:custDataLst>
          </p:nvPr>
        </p:nvSpPr>
        <p:spPr>
          <a:xfrm>
            <a:off x="586596" y="946442"/>
            <a:ext cx="1684337" cy="1201738"/>
          </a:xfrm>
          <a:prstGeom prst="roundRect">
            <a:avLst/>
          </a:prstGeom>
          <a:solidFill>
            <a:schemeClr val="accent1">
              <a:lumMod val="60000"/>
              <a:lumOff val="40000"/>
            </a:schemeClr>
          </a:solidFill>
          <a:ln w="25400" cap="flat" cmpd="sng" algn="ctr">
            <a:noFill/>
            <a:prstDash val="solid"/>
          </a:ln>
          <a:effectLst/>
        </p:spPr>
        <p:txBody>
          <a:bodyPr lIns="144000" tIns="0" rIns="144000" bIns="468000" anchor="ctr">
            <a:normAutofit/>
          </a:bodyPr>
          <a:lstStyle/>
          <a:p>
            <a:pPr algn="ctr" eaLnBrk="1" fontAlgn="auto" hangingPunct="1">
              <a:lnSpc>
                <a:spcPct val="110000"/>
              </a:lnSpc>
              <a:spcBef>
                <a:spcPts val="0"/>
              </a:spcBef>
              <a:spcAft>
                <a:spcPts val="0"/>
              </a:spcAft>
              <a:defRPr/>
            </a:pPr>
            <a:endParaRPr lang="en-US" altLang="zh-CN" sz="1400" kern="0" dirty="0">
              <a:solidFill>
                <a:schemeClr val="accent1">
                  <a:lumMod val="75000"/>
                </a:schemeClr>
              </a:solidFill>
              <a:latin typeface="+mn-lt"/>
              <a:ea typeface="+mn-ea"/>
            </a:endParaRPr>
          </a:p>
        </p:txBody>
      </p:sp>
      <p:sp>
        <p:nvSpPr>
          <p:cNvPr id="32" name="MH_Other_5"/>
          <p:cNvSpPr/>
          <p:nvPr>
            <p:custDataLst>
              <p:tags r:id="rId6"/>
            </p:custDataLst>
          </p:nvPr>
        </p:nvSpPr>
        <p:spPr>
          <a:xfrm>
            <a:off x="958071" y="1698918"/>
            <a:ext cx="941387" cy="449263"/>
          </a:xfrm>
          <a:custGeom>
            <a:avLst/>
            <a:gdLst/>
            <a:ahLst/>
            <a:cxnLst/>
            <a:rect l="l" t="t" r="r" b="b"/>
            <a:pathLst>
              <a:path w="2568129" h="560586">
                <a:moveTo>
                  <a:pt x="282878" y="0"/>
                </a:moveTo>
                <a:lnTo>
                  <a:pt x="2285251" y="0"/>
                </a:lnTo>
                <a:cubicBezTo>
                  <a:pt x="2441480" y="0"/>
                  <a:pt x="2568129" y="126649"/>
                  <a:pt x="2568129" y="282878"/>
                </a:cubicBezTo>
                <a:lnTo>
                  <a:pt x="2568129" y="560586"/>
                </a:lnTo>
                <a:lnTo>
                  <a:pt x="0" y="560586"/>
                </a:lnTo>
                <a:lnTo>
                  <a:pt x="0" y="282878"/>
                </a:lnTo>
                <a:cubicBezTo>
                  <a:pt x="0" y="126649"/>
                  <a:pt x="126649" y="0"/>
                  <a:pt x="282878" y="0"/>
                </a:cubicBezTo>
                <a:close/>
              </a:path>
            </a:pathLst>
          </a:custGeom>
          <a:solidFill>
            <a:schemeClr val="accent1"/>
          </a:solidFill>
          <a:ln w="25400" cap="flat" cmpd="sng" algn="ctr">
            <a:noFill/>
            <a:prstDash val="solid"/>
          </a:ln>
          <a:effectLst/>
        </p:spPr>
        <p:txBody>
          <a:bodyPr anchor="ctr"/>
          <a:lstStyle/>
          <a:p>
            <a:pPr algn="ctr" eaLnBrk="1" fontAlgn="auto" hangingPunct="1">
              <a:spcBef>
                <a:spcPts val="0"/>
              </a:spcBef>
              <a:spcAft>
                <a:spcPts val="0"/>
              </a:spcAft>
              <a:defRPr/>
            </a:pPr>
            <a:r>
              <a:rPr lang="en-US" sz="3200" kern="0" dirty="0" smtClean="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05</a:t>
            </a:r>
            <a:endParaRPr lang="en-US" sz="320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33" name="矩形 32"/>
          <p:cNvSpPr/>
          <p:nvPr/>
        </p:nvSpPr>
        <p:spPr>
          <a:xfrm>
            <a:off x="837195" y="1098753"/>
            <a:ext cx="1210588" cy="400110"/>
          </a:xfrm>
          <a:prstGeom prst="rect">
            <a:avLst/>
          </a:prstGeom>
        </p:spPr>
        <p:txBody>
          <a:bodyPr wrap="none">
            <a:spAutoFit/>
          </a:bodyPr>
          <a:lstStyle/>
          <a:p>
            <a:pPr lvl="0" algn="ctr"/>
            <a:r>
              <a:rPr lang="zh-CN" altLang="en-US" sz="2000" dirty="0" smtClean="0">
                <a:latin typeface="微软雅黑" panose="020B0503020204020204" pitchFamily="34" charset="-122"/>
                <a:ea typeface="微软雅黑" panose="020B0503020204020204" pitchFamily="34" charset="-122"/>
              </a:rPr>
              <a:t>文化交流</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
          <p:cNvSpPr/>
          <p:nvPr>
            <p:custDataLst>
              <p:tags r:id="rId1"/>
            </p:custDataLst>
          </p:nvPr>
        </p:nvSpPr>
        <p:spPr bwMode="gray">
          <a:xfrm>
            <a:off x="568004" y="5661248"/>
            <a:ext cx="10954752" cy="389980"/>
          </a:xfrm>
          <a:custGeom>
            <a:avLst/>
            <a:gdLst>
              <a:gd name="T0" fmla="*/ 20706948 w 1120"/>
              <a:gd name="T1" fmla="*/ 11 h 252"/>
              <a:gd name="T2" fmla="*/ 20629597 w 1120"/>
              <a:gd name="T3" fmla="*/ 11 h 252"/>
              <a:gd name="T4" fmla="*/ 20335316 w 1120"/>
              <a:gd name="T5" fmla="*/ 11 h 252"/>
              <a:gd name="T6" fmla="*/ 19858832 w 1120"/>
              <a:gd name="T7" fmla="*/ 11 h 252"/>
              <a:gd name="T8" fmla="*/ 19191786 w 1120"/>
              <a:gd name="T9" fmla="*/ 11 h 252"/>
              <a:gd name="T10" fmla="*/ 18336532 w 1120"/>
              <a:gd name="T11" fmla="*/ 10 h 252"/>
              <a:gd name="T12" fmla="*/ 17339847 w 1120"/>
              <a:gd name="T13" fmla="*/ 10 h 252"/>
              <a:gd name="T14" fmla="*/ 16196141 w 1120"/>
              <a:gd name="T15" fmla="*/ 10 h 252"/>
              <a:gd name="T16" fmla="*/ 14901486 w 1120"/>
              <a:gd name="T17" fmla="*/ 8 h 252"/>
              <a:gd name="T18" fmla="*/ 13494596 w 1120"/>
              <a:gd name="T19" fmla="*/ 8 h 252"/>
              <a:gd name="T20" fmla="*/ 11942220 w 1120"/>
              <a:gd name="T21" fmla="*/ 8 h 252"/>
              <a:gd name="T22" fmla="*/ 10275918 w 1120"/>
              <a:gd name="T23" fmla="*/ 8 h 252"/>
              <a:gd name="T24" fmla="*/ 8612140 w 1120"/>
              <a:gd name="T25" fmla="*/ 8 h 252"/>
              <a:gd name="T26" fmla="*/ 7098185 w 1120"/>
              <a:gd name="T27" fmla="*/ 8 h 252"/>
              <a:gd name="T28" fmla="*/ 5691769 w 1120"/>
              <a:gd name="T29" fmla="*/ 8 h 252"/>
              <a:gd name="T30" fmla="*/ 4395650 w 1120"/>
              <a:gd name="T31" fmla="*/ 10 h 252"/>
              <a:gd name="T32" fmla="*/ 3293330 w 1120"/>
              <a:gd name="T33" fmla="*/ 10 h 252"/>
              <a:gd name="T34" fmla="*/ 2329965 w 1120"/>
              <a:gd name="T35" fmla="*/ 10 h 252"/>
              <a:gd name="T36" fmla="*/ 1515458 w 1120"/>
              <a:gd name="T37" fmla="*/ 11 h 252"/>
              <a:gd name="T38" fmla="*/ 848370 w 1120"/>
              <a:gd name="T39" fmla="*/ 11 h 252"/>
              <a:gd name="T40" fmla="*/ 371720 w 1120"/>
              <a:gd name="T41" fmla="*/ 11 h 252"/>
              <a:gd name="T42" fmla="*/ 114130 w 1120"/>
              <a:gd name="T43" fmla="*/ 11 h 252"/>
              <a:gd name="T44" fmla="*/ 0 w 1120"/>
              <a:gd name="T45" fmla="*/ 11 h 252"/>
              <a:gd name="T46" fmla="*/ 0 w 1120"/>
              <a:gd name="T47" fmla="*/ 3 h 252"/>
              <a:gd name="T48" fmla="*/ 10353269 w 1120"/>
              <a:gd name="T49" fmla="*/ 0 h 252"/>
              <a:gd name="T50" fmla="*/ 20706948 w 1120"/>
              <a:gd name="T51" fmla="*/ 3 h 252"/>
              <a:gd name="T52" fmla="*/ 20706948 w 1120"/>
              <a:gd name="T53" fmla="*/ 11 h 252"/>
              <a:gd name="T54" fmla="*/ 20706948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75000"/>
            </a:schemeClr>
          </a:solidFill>
          <a:ln w="0">
            <a:noFill/>
            <a:round/>
          </a:ln>
        </p:spPr>
        <p:txBody>
          <a:bodyPr/>
          <a:lstStyle/>
          <a:p>
            <a:pPr>
              <a:defRPr/>
            </a:pPr>
            <a:endParaRPr lang="zh-CN" altLang="en-US">
              <a:solidFill>
                <a:prstClr val="black"/>
              </a:solidFill>
            </a:endParaRPr>
          </a:p>
        </p:txBody>
      </p:sp>
      <p:sp>
        <p:nvSpPr>
          <p:cNvPr id="47" name="TextBox 16"/>
          <p:cNvSpPr txBox="1"/>
          <p:nvPr/>
        </p:nvSpPr>
        <p:spPr>
          <a:xfrm>
            <a:off x="522285" y="1379047"/>
            <a:ext cx="11046323" cy="4531561"/>
          </a:xfrm>
          <a:prstGeom prst="rect">
            <a:avLst/>
          </a:prstGeom>
          <a:solidFill>
            <a:schemeClr val="bg1"/>
          </a:solid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just">
              <a:lnSpc>
                <a:spcPct val="150000"/>
              </a:lnSpc>
              <a:defRPr>
                <a:solidFill>
                  <a:srgbClr val="FF0000"/>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endParaRPr lang="zh-CN" altLang="en-US" sz="2400" dirty="0">
              <a:solidFill>
                <a:schemeClr val="tx1">
                  <a:lumMod val="65000"/>
                  <a:lumOff val="35000"/>
                </a:schemeClr>
              </a:solidFill>
            </a:endParaRPr>
          </a:p>
        </p:txBody>
      </p:sp>
      <p:pic>
        <p:nvPicPr>
          <p:cNvPr id="17" name="图片 16"/>
          <p:cNvPicPr>
            <a:picLocks noChangeAspect="1"/>
          </p:cNvPicPr>
          <p:nvPr/>
        </p:nvPicPr>
        <p:blipFill>
          <a:blip r:embed="rId9"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7" name="剪去对角的矩形 26"/>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26" name="MH_SubTitle_4"/>
          <p:cNvSpPr/>
          <p:nvPr>
            <p:custDataLst>
              <p:tags r:id="rId2"/>
            </p:custDataLst>
          </p:nvPr>
        </p:nvSpPr>
        <p:spPr>
          <a:xfrm>
            <a:off x="600943" y="931117"/>
            <a:ext cx="1684338" cy="1201738"/>
          </a:xfrm>
          <a:prstGeom prst="roundRect">
            <a:avLst/>
          </a:prstGeom>
          <a:solidFill>
            <a:schemeClr val="accent2">
              <a:lumMod val="60000"/>
              <a:lumOff val="40000"/>
            </a:schemeClr>
          </a:solidFill>
          <a:ln w="25400" cap="flat" cmpd="sng" algn="ctr">
            <a:noFill/>
            <a:prstDash val="solid"/>
          </a:ln>
          <a:effectLst/>
        </p:spPr>
        <p:txBody>
          <a:bodyPr lIns="144000" tIns="0" rIns="144000" bIns="468000" anchor="ctr">
            <a:normAutofit/>
          </a:bodyPr>
          <a:lstStyle/>
          <a:p>
            <a:pPr algn="ctr" eaLnBrk="1" fontAlgn="auto" hangingPunct="1">
              <a:lnSpc>
                <a:spcPct val="110000"/>
              </a:lnSpc>
              <a:spcBef>
                <a:spcPts val="0"/>
              </a:spcBef>
              <a:spcAft>
                <a:spcPts val="0"/>
              </a:spcAft>
              <a:defRPr/>
            </a:pPr>
            <a:endParaRPr lang="en-US" altLang="zh-CN" sz="1400" kern="0" dirty="0">
              <a:solidFill>
                <a:schemeClr val="accent2">
                  <a:lumMod val="75000"/>
                </a:schemeClr>
              </a:solidFill>
              <a:latin typeface="+mn-lt"/>
              <a:ea typeface="+mn-ea"/>
            </a:endParaRPr>
          </a:p>
        </p:txBody>
      </p:sp>
      <p:sp>
        <p:nvSpPr>
          <p:cNvPr id="28" name="MH_Other_7"/>
          <p:cNvSpPr/>
          <p:nvPr>
            <p:custDataLst>
              <p:tags r:id="rId3"/>
            </p:custDataLst>
          </p:nvPr>
        </p:nvSpPr>
        <p:spPr>
          <a:xfrm>
            <a:off x="972418" y="1683593"/>
            <a:ext cx="941388" cy="449263"/>
          </a:xfrm>
          <a:custGeom>
            <a:avLst/>
            <a:gdLst/>
            <a:ahLst/>
            <a:cxnLst/>
            <a:rect l="l" t="t" r="r" b="b"/>
            <a:pathLst>
              <a:path w="2568129" h="560586">
                <a:moveTo>
                  <a:pt x="282878" y="0"/>
                </a:moveTo>
                <a:lnTo>
                  <a:pt x="2285251" y="0"/>
                </a:lnTo>
                <a:cubicBezTo>
                  <a:pt x="2441480" y="0"/>
                  <a:pt x="2568129" y="126649"/>
                  <a:pt x="2568129" y="282878"/>
                </a:cubicBezTo>
                <a:lnTo>
                  <a:pt x="2568129" y="560586"/>
                </a:lnTo>
                <a:lnTo>
                  <a:pt x="0" y="560586"/>
                </a:lnTo>
                <a:lnTo>
                  <a:pt x="0" y="282878"/>
                </a:lnTo>
                <a:cubicBezTo>
                  <a:pt x="0" y="126649"/>
                  <a:pt x="126649" y="0"/>
                  <a:pt x="282878" y="0"/>
                </a:cubicBezTo>
                <a:close/>
              </a:path>
            </a:pathLst>
          </a:custGeom>
          <a:solidFill>
            <a:schemeClr val="accent2"/>
          </a:solidFill>
          <a:ln w="25400" cap="flat" cmpd="sng" algn="ctr">
            <a:noFill/>
            <a:prstDash val="solid"/>
          </a:ln>
          <a:effectLst/>
        </p:spPr>
        <p:txBody>
          <a:bodyPr anchor="ctr"/>
          <a:lstStyle/>
          <a:p>
            <a:pPr algn="ctr" eaLnBrk="1" fontAlgn="auto" hangingPunct="1">
              <a:spcBef>
                <a:spcPts val="0"/>
              </a:spcBef>
              <a:spcAft>
                <a:spcPts val="0"/>
              </a:spcAft>
              <a:defRPr/>
            </a:pPr>
            <a:r>
              <a:rPr lang="en-US" sz="3200" kern="0" dirty="0" smtClean="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06</a:t>
            </a:r>
            <a:endParaRPr lang="en-US" sz="320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29" name="矩形 28"/>
          <p:cNvSpPr/>
          <p:nvPr/>
        </p:nvSpPr>
        <p:spPr>
          <a:xfrm>
            <a:off x="723303" y="1083428"/>
            <a:ext cx="1467068" cy="400110"/>
          </a:xfrm>
          <a:prstGeom prst="rect">
            <a:avLst/>
          </a:prstGeom>
        </p:spPr>
        <p:txBody>
          <a:bodyPr wrap="none">
            <a:spAutoFit/>
          </a:bodyPr>
          <a:lstStyle/>
          <a:p>
            <a:pPr lvl="0" algn="ctr"/>
            <a:r>
              <a:rPr lang="zh-CN" altLang="zh-CN" sz="2000" dirty="0">
                <a:latin typeface="微软雅黑" panose="020B0503020204020204" pitchFamily="34" charset="-122"/>
                <a:ea typeface="微软雅黑" panose="020B0503020204020204" pitchFamily="34" charset="-122"/>
              </a:rPr>
              <a:t>国际显示度</a:t>
            </a:r>
          </a:p>
        </p:txBody>
      </p:sp>
      <p:graphicFrame>
        <p:nvGraphicFramePr>
          <p:cNvPr id="30" name="图示 29"/>
          <p:cNvGraphicFramePr/>
          <p:nvPr/>
        </p:nvGraphicFramePr>
        <p:xfrm>
          <a:off x="2358866" y="2955565"/>
          <a:ext cx="8001056" cy="107157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1" name="矩形 5"/>
          <p:cNvSpPr/>
          <p:nvPr/>
        </p:nvSpPr>
        <p:spPr>
          <a:xfrm flipH="1">
            <a:off x="3661583" y="776065"/>
            <a:ext cx="227200" cy="613183"/>
          </a:xfrm>
          <a:custGeom>
            <a:avLst/>
            <a:gdLst>
              <a:gd name="connsiteX0" fmla="*/ 0 w 211801"/>
              <a:gd name="connsiteY0" fmla="*/ 0 h 613183"/>
              <a:gd name="connsiteX1" fmla="*/ 211801 w 211801"/>
              <a:gd name="connsiteY1" fmla="*/ 0 h 613183"/>
              <a:gd name="connsiteX2" fmla="*/ 211801 w 211801"/>
              <a:gd name="connsiteY2" fmla="*/ 613183 h 613183"/>
              <a:gd name="connsiteX3" fmla="*/ 0 w 211801"/>
              <a:gd name="connsiteY3" fmla="*/ 613183 h 613183"/>
              <a:gd name="connsiteX4" fmla="*/ 0 w 211801"/>
              <a:gd name="connsiteY4" fmla="*/ 0 h 613183"/>
              <a:gd name="connsiteX0-1" fmla="*/ 0 w 211801"/>
              <a:gd name="connsiteY0-2" fmla="*/ 0 h 613183"/>
              <a:gd name="connsiteX1-3" fmla="*/ 211801 w 211801"/>
              <a:gd name="connsiteY1-4" fmla="*/ 613183 h 613183"/>
              <a:gd name="connsiteX2-5" fmla="*/ 0 w 211801"/>
              <a:gd name="connsiteY2-6" fmla="*/ 613183 h 613183"/>
              <a:gd name="connsiteX3-7" fmla="*/ 0 w 211801"/>
              <a:gd name="connsiteY3-8" fmla="*/ 0 h 613183"/>
            </a:gdLst>
            <a:ahLst/>
            <a:cxnLst>
              <a:cxn ang="0">
                <a:pos x="connsiteX0-1" y="connsiteY0-2"/>
              </a:cxn>
              <a:cxn ang="0">
                <a:pos x="connsiteX1-3" y="connsiteY1-4"/>
              </a:cxn>
              <a:cxn ang="0">
                <a:pos x="connsiteX2-5" y="connsiteY2-6"/>
              </a:cxn>
              <a:cxn ang="0">
                <a:pos x="connsiteX3-7" y="connsiteY3-8"/>
              </a:cxn>
            </a:cxnLst>
            <a:rect l="l" t="t" r="r" b="b"/>
            <a:pathLst>
              <a:path w="211801" h="613183">
                <a:moveTo>
                  <a:pt x="0" y="0"/>
                </a:moveTo>
                <a:lnTo>
                  <a:pt x="211801" y="613183"/>
                </a:lnTo>
                <a:lnTo>
                  <a:pt x="0" y="613183"/>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5"/>
          <p:cNvSpPr/>
          <p:nvPr/>
        </p:nvSpPr>
        <p:spPr>
          <a:xfrm>
            <a:off x="7766039" y="771883"/>
            <a:ext cx="211801" cy="613183"/>
          </a:xfrm>
          <a:custGeom>
            <a:avLst/>
            <a:gdLst>
              <a:gd name="connsiteX0" fmla="*/ 0 w 211801"/>
              <a:gd name="connsiteY0" fmla="*/ 0 h 613183"/>
              <a:gd name="connsiteX1" fmla="*/ 211801 w 211801"/>
              <a:gd name="connsiteY1" fmla="*/ 0 h 613183"/>
              <a:gd name="connsiteX2" fmla="*/ 211801 w 211801"/>
              <a:gd name="connsiteY2" fmla="*/ 613183 h 613183"/>
              <a:gd name="connsiteX3" fmla="*/ 0 w 211801"/>
              <a:gd name="connsiteY3" fmla="*/ 613183 h 613183"/>
              <a:gd name="connsiteX4" fmla="*/ 0 w 211801"/>
              <a:gd name="connsiteY4" fmla="*/ 0 h 613183"/>
              <a:gd name="connsiteX0-1" fmla="*/ 0 w 211801"/>
              <a:gd name="connsiteY0-2" fmla="*/ 0 h 613183"/>
              <a:gd name="connsiteX1-3" fmla="*/ 211801 w 211801"/>
              <a:gd name="connsiteY1-4" fmla="*/ 613183 h 613183"/>
              <a:gd name="connsiteX2-5" fmla="*/ 0 w 211801"/>
              <a:gd name="connsiteY2-6" fmla="*/ 613183 h 613183"/>
              <a:gd name="connsiteX3-7" fmla="*/ 0 w 211801"/>
              <a:gd name="connsiteY3-8" fmla="*/ 0 h 613183"/>
            </a:gdLst>
            <a:ahLst/>
            <a:cxnLst>
              <a:cxn ang="0">
                <a:pos x="connsiteX0-1" y="connsiteY0-2"/>
              </a:cxn>
              <a:cxn ang="0">
                <a:pos x="connsiteX1-3" y="connsiteY1-4"/>
              </a:cxn>
              <a:cxn ang="0">
                <a:pos x="connsiteX2-5" y="connsiteY2-6"/>
              </a:cxn>
              <a:cxn ang="0">
                <a:pos x="connsiteX3-7" y="connsiteY3-8"/>
              </a:cxn>
            </a:cxnLst>
            <a:rect l="l" t="t" r="r" b="b"/>
            <a:pathLst>
              <a:path w="211801" h="613183">
                <a:moveTo>
                  <a:pt x="0" y="0"/>
                </a:moveTo>
                <a:lnTo>
                  <a:pt x="211801" y="613183"/>
                </a:lnTo>
                <a:lnTo>
                  <a:pt x="0" y="613183"/>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MH_SubTitle_1"/>
          <p:cNvSpPr>
            <a:spLocks noChangeArrowheads="1"/>
          </p:cNvSpPr>
          <p:nvPr>
            <p:custDataLst>
              <p:tags r:id="rId4"/>
            </p:custDataLst>
          </p:nvPr>
        </p:nvSpPr>
        <p:spPr bwMode="auto">
          <a:xfrm>
            <a:off x="3894559" y="764704"/>
            <a:ext cx="3857625" cy="617537"/>
          </a:xfrm>
          <a:prstGeom prst="rect">
            <a:avLst/>
          </a:prstGeom>
          <a:solidFill>
            <a:srgbClr val="F58B0D"/>
          </a:solidFill>
          <a:ln w="38100">
            <a:noFill/>
            <a:miter lim="800000"/>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da-DK" altLang="zh-CN" dirty="0">
              <a:solidFill>
                <a:srgbClr val="FFFFFF"/>
              </a:solidFill>
              <a:ea typeface="微软雅黑" panose="020B0503020204020204" pitchFamily="34" charset="-122"/>
            </a:endParaRPr>
          </a:p>
        </p:txBody>
      </p:sp>
      <p:sp>
        <p:nvSpPr>
          <p:cNvPr id="35" name="矩形 34"/>
          <p:cNvSpPr/>
          <p:nvPr/>
        </p:nvSpPr>
        <p:spPr>
          <a:xfrm>
            <a:off x="4929506" y="842913"/>
            <a:ext cx="1415772" cy="461665"/>
          </a:xfrm>
          <a:prstGeom prst="rect">
            <a:avLst/>
          </a:prstGeom>
        </p:spPr>
        <p:txBody>
          <a:bodyPr wrap="none">
            <a:spAutoFit/>
          </a:bodyPr>
          <a:lstStyle/>
          <a:p>
            <a:pPr algn="just">
              <a:spcAft>
                <a:spcPts val="0"/>
              </a:spcAft>
            </a:pPr>
            <a:r>
              <a:rPr lang="zh-CN" altLang="zh-CN" sz="2400" dirty="0" smtClean="0">
                <a:solidFill>
                  <a:schemeClr val="bg1"/>
                </a:solidFill>
                <a:latin typeface="微软雅黑" panose="020B0503020204020204" pitchFamily="34" charset="-122"/>
                <a:ea typeface="微软雅黑" panose="020B0503020204020204" pitchFamily="34" charset="-122"/>
              </a:rPr>
              <a:t>指标</a:t>
            </a:r>
            <a:r>
              <a:rPr lang="zh-CN" altLang="zh-CN" sz="2400" dirty="0">
                <a:solidFill>
                  <a:schemeClr val="bg1"/>
                </a:solidFill>
                <a:latin typeface="微软雅黑" panose="020B0503020204020204" pitchFamily="34" charset="-122"/>
                <a:ea typeface="微软雅黑" panose="020B0503020204020204" pitchFamily="34" charset="-122"/>
              </a:rPr>
              <a:t>体系</a:t>
            </a:r>
          </a:p>
        </p:txBody>
      </p:sp>
      <p:sp>
        <p:nvSpPr>
          <p:cNvPr id="34" name="MH_Entry_2">
            <a:hlinkClick r:id="rId15" action="ppaction://hlinksldjump"/>
          </p:cNvPr>
          <p:cNvSpPr/>
          <p:nvPr>
            <p:custDataLst>
              <p:tags r:id="rId5"/>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国际化</a:t>
            </a:r>
            <a:r>
              <a:rPr lang="zh-CN" altLang="en-US" kern="0" dirty="0">
                <a:solidFill>
                  <a:srgbClr val="FFFFFF"/>
                </a:solidFill>
                <a:latin typeface="微软雅黑" panose="020B0503020204020204" pitchFamily="34" charset="-122"/>
                <a:ea typeface="微软雅黑" panose="020B0503020204020204" pitchFamily="34" charset="-122"/>
              </a:rPr>
              <a:t>评价指标</a:t>
            </a:r>
          </a:p>
        </p:txBody>
      </p:sp>
      <p:sp>
        <p:nvSpPr>
          <p:cNvPr id="36" name="MH_Number_2">
            <a:hlinkClick r:id="rId15" action="ppaction://hlinksldjump"/>
          </p:cNvPr>
          <p:cNvSpPr/>
          <p:nvPr>
            <p:custDataLst>
              <p:tags r:id="rId6"/>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4</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
          <p:cNvSpPr/>
          <p:nvPr>
            <p:custDataLst>
              <p:tags r:id="rId1"/>
            </p:custDataLst>
          </p:nvPr>
        </p:nvSpPr>
        <p:spPr bwMode="gray">
          <a:xfrm>
            <a:off x="568004" y="5661248"/>
            <a:ext cx="10954752" cy="389980"/>
          </a:xfrm>
          <a:custGeom>
            <a:avLst/>
            <a:gdLst>
              <a:gd name="T0" fmla="*/ 20706948 w 1120"/>
              <a:gd name="T1" fmla="*/ 11 h 252"/>
              <a:gd name="T2" fmla="*/ 20629597 w 1120"/>
              <a:gd name="T3" fmla="*/ 11 h 252"/>
              <a:gd name="T4" fmla="*/ 20335316 w 1120"/>
              <a:gd name="T5" fmla="*/ 11 h 252"/>
              <a:gd name="T6" fmla="*/ 19858832 w 1120"/>
              <a:gd name="T7" fmla="*/ 11 h 252"/>
              <a:gd name="T8" fmla="*/ 19191786 w 1120"/>
              <a:gd name="T9" fmla="*/ 11 h 252"/>
              <a:gd name="T10" fmla="*/ 18336532 w 1120"/>
              <a:gd name="T11" fmla="*/ 10 h 252"/>
              <a:gd name="T12" fmla="*/ 17339847 w 1120"/>
              <a:gd name="T13" fmla="*/ 10 h 252"/>
              <a:gd name="T14" fmla="*/ 16196141 w 1120"/>
              <a:gd name="T15" fmla="*/ 10 h 252"/>
              <a:gd name="T16" fmla="*/ 14901486 w 1120"/>
              <a:gd name="T17" fmla="*/ 8 h 252"/>
              <a:gd name="T18" fmla="*/ 13494596 w 1120"/>
              <a:gd name="T19" fmla="*/ 8 h 252"/>
              <a:gd name="T20" fmla="*/ 11942220 w 1120"/>
              <a:gd name="T21" fmla="*/ 8 h 252"/>
              <a:gd name="T22" fmla="*/ 10275918 w 1120"/>
              <a:gd name="T23" fmla="*/ 8 h 252"/>
              <a:gd name="T24" fmla="*/ 8612140 w 1120"/>
              <a:gd name="T25" fmla="*/ 8 h 252"/>
              <a:gd name="T26" fmla="*/ 7098185 w 1120"/>
              <a:gd name="T27" fmla="*/ 8 h 252"/>
              <a:gd name="T28" fmla="*/ 5691769 w 1120"/>
              <a:gd name="T29" fmla="*/ 8 h 252"/>
              <a:gd name="T30" fmla="*/ 4395650 w 1120"/>
              <a:gd name="T31" fmla="*/ 10 h 252"/>
              <a:gd name="T32" fmla="*/ 3293330 w 1120"/>
              <a:gd name="T33" fmla="*/ 10 h 252"/>
              <a:gd name="T34" fmla="*/ 2329965 w 1120"/>
              <a:gd name="T35" fmla="*/ 10 h 252"/>
              <a:gd name="T36" fmla="*/ 1515458 w 1120"/>
              <a:gd name="T37" fmla="*/ 11 h 252"/>
              <a:gd name="T38" fmla="*/ 848370 w 1120"/>
              <a:gd name="T39" fmla="*/ 11 h 252"/>
              <a:gd name="T40" fmla="*/ 371720 w 1120"/>
              <a:gd name="T41" fmla="*/ 11 h 252"/>
              <a:gd name="T42" fmla="*/ 114130 w 1120"/>
              <a:gd name="T43" fmla="*/ 11 h 252"/>
              <a:gd name="T44" fmla="*/ 0 w 1120"/>
              <a:gd name="T45" fmla="*/ 11 h 252"/>
              <a:gd name="T46" fmla="*/ 0 w 1120"/>
              <a:gd name="T47" fmla="*/ 3 h 252"/>
              <a:gd name="T48" fmla="*/ 10353269 w 1120"/>
              <a:gd name="T49" fmla="*/ 0 h 252"/>
              <a:gd name="T50" fmla="*/ 20706948 w 1120"/>
              <a:gd name="T51" fmla="*/ 3 h 252"/>
              <a:gd name="T52" fmla="*/ 20706948 w 1120"/>
              <a:gd name="T53" fmla="*/ 11 h 252"/>
              <a:gd name="T54" fmla="*/ 20706948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75000"/>
            </a:schemeClr>
          </a:solidFill>
          <a:ln w="0">
            <a:noFill/>
            <a:round/>
          </a:ln>
        </p:spPr>
        <p:txBody>
          <a:bodyPr/>
          <a:lstStyle/>
          <a:p>
            <a:pPr>
              <a:defRPr/>
            </a:pPr>
            <a:endParaRPr lang="zh-CN" altLang="en-US">
              <a:solidFill>
                <a:prstClr val="black"/>
              </a:solidFill>
            </a:endParaRPr>
          </a:p>
        </p:txBody>
      </p:sp>
      <p:sp>
        <p:nvSpPr>
          <p:cNvPr id="47" name="TextBox 16"/>
          <p:cNvSpPr txBox="1"/>
          <p:nvPr/>
        </p:nvSpPr>
        <p:spPr>
          <a:xfrm>
            <a:off x="522285" y="1379047"/>
            <a:ext cx="11046323" cy="4531561"/>
          </a:xfrm>
          <a:prstGeom prst="rect">
            <a:avLst/>
          </a:prstGeom>
          <a:solidFill>
            <a:schemeClr val="bg1"/>
          </a:solid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just">
              <a:lnSpc>
                <a:spcPct val="150000"/>
              </a:lnSpc>
              <a:defRPr>
                <a:solidFill>
                  <a:srgbClr val="FF0000"/>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endParaRPr lang="zh-CN" altLang="en-US" sz="2400" dirty="0">
              <a:solidFill>
                <a:schemeClr val="tx1">
                  <a:lumMod val="65000"/>
                  <a:lumOff val="35000"/>
                </a:schemeClr>
              </a:solidFill>
            </a:endParaRPr>
          </a:p>
        </p:txBody>
      </p:sp>
      <p:pic>
        <p:nvPicPr>
          <p:cNvPr id="17" name="图片 16"/>
          <p:cNvPicPr>
            <a:picLocks noChangeAspect="1"/>
          </p:cNvPicPr>
          <p:nvPr/>
        </p:nvPicPr>
        <p:blipFill>
          <a:blip r:embed="rId9"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7" name="剪去对角的矩形 26"/>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graphicFrame>
        <p:nvGraphicFramePr>
          <p:cNvPr id="31" name="图示 30"/>
          <p:cNvGraphicFramePr/>
          <p:nvPr>
            <p:extLst>
              <p:ext uri="{D42A27DB-BD31-4B8C-83A1-F6EECF244321}">
                <p14:modId xmlns:p14="http://schemas.microsoft.com/office/powerpoint/2010/main" val="78476644"/>
              </p:ext>
            </p:extLst>
          </p:nvPr>
        </p:nvGraphicFramePr>
        <p:xfrm>
          <a:off x="1929222" y="1469621"/>
          <a:ext cx="8572560" cy="435771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2" name="矩形 5"/>
          <p:cNvSpPr/>
          <p:nvPr/>
        </p:nvSpPr>
        <p:spPr>
          <a:xfrm flipH="1">
            <a:off x="3661583" y="776065"/>
            <a:ext cx="227200" cy="613183"/>
          </a:xfrm>
          <a:custGeom>
            <a:avLst/>
            <a:gdLst>
              <a:gd name="connsiteX0" fmla="*/ 0 w 211801"/>
              <a:gd name="connsiteY0" fmla="*/ 0 h 613183"/>
              <a:gd name="connsiteX1" fmla="*/ 211801 w 211801"/>
              <a:gd name="connsiteY1" fmla="*/ 0 h 613183"/>
              <a:gd name="connsiteX2" fmla="*/ 211801 w 211801"/>
              <a:gd name="connsiteY2" fmla="*/ 613183 h 613183"/>
              <a:gd name="connsiteX3" fmla="*/ 0 w 211801"/>
              <a:gd name="connsiteY3" fmla="*/ 613183 h 613183"/>
              <a:gd name="connsiteX4" fmla="*/ 0 w 211801"/>
              <a:gd name="connsiteY4" fmla="*/ 0 h 613183"/>
              <a:gd name="connsiteX0-1" fmla="*/ 0 w 211801"/>
              <a:gd name="connsiteY0-2" fmla="*/ 0 h 613183"/>
              <a:gd name="connsiteX1-3" fmla="*/ 211801 w 211801"/>
              <a:gd name="connsiteY1-4" fmla="*/ 613183 h 613183"/>
              <a:gd name="connsiteX2-5" fmla="*/ 0 w 211801"/>
              <a:gd name="connsiteY2-6" fmla="*/ 613183 h 613183"/>
              <a:gd name="connsiteX3-7" fmla="*/ 0 w 211801"/>
              <a:gd name="connsiteY3-8" fmla="*/ 0 h 613183"/>
            </a:gdLst>
            <a:ahLst/>
            <a:cxnLst>
              <a:cxn ang="0">
                <a:pos x="connsiteX0-1" y="connsiteY0-2"/>
              </a:cxn>
              <a:cxn ang="0">
                <a:pos x="connsiteX1-3" y="connsiteY1-4"/>
              </a:cxn>
              <a:cxn ang="0">
                <a:pos x="connsiteX2-5" y="connsiteY2-6"/>
              </a:cxn>
              <a:cxn ang="0">
                <a:pos x="connsiteX3-7" y="connsiteY3-8"/>
              </a:cxn>
            </a:cxnLst>
            <a:rect l="l" t="t" r="r" b="b"/>
            <a:pathLst>
              <a:path w="211801" h="613183">
                <a:moveTo>
                  <a:pt x="0" y="0"/>
                </a:moveTo>
                <a:lnTo>
                  <a:pt x="211801" y="613183"/>
                </a:lnTo>
                <a:lnTo>
                  <a:pt x="0" y="613183"/>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5"/>
          <p:cNvSpPr/>
          <p:nvPr/>
        </p:nvSpPr>
        <p:spPr>
          <a:xfrm>
            <a:off x="7766039" y="771883"/>
            <a:ext cx="211801" cy="613183"/>
          </a:xfrm>
          <a:custGeom>
            <a:avLst/>
            <a:gdLst>
              <a:gd name="connsiteX0" fmla="*/ 0 w 211801"/>
              <a:gd name="connsiteY0" fmla="*/ 0 h 613183"/>
              <a:gd name="connsiteX1" fmla="*/ 211801 w 211801"/>
              <a:gd name="connsiteY1" fmla="*/ 0 h 613183"/>
              <a:gd name="connsiteX2" fmla="*/ 211801 w 211801"/>
              <a:gd name="connsiteY2" fmla="*/ 613183 h 613183"/>
              <a:gd name="connsiteX3" fmla="*/ 0 w 211801"/>
              <a:gd name="connsiteY3" fmla="*/ 613183 h 613183"/>
              <a:gd name="connsiteX4" fmla="*/ 0 w 211801"/>
              <a:gd name="connsiteY4" fmla="*/ 0 h 613183"/>
              <a:gd name="connsiteX0-1" fmla="*/ 0 w 211801"/>
              <a:gd name="connsiteY0-2" fmla="*/ 0 h 613183"/>
              <a:gd name="connsiteX1-3" fmla="*/ 211801 w 211801"/>
              <a:gd name="connsiteY1-4" fmla="*/ 613183 h 613183"/>
              <a:gd name="connsiteX2-5" fmla="*/ 0 w 211801"/>
              <a:gd name="connsiteY2-6" fmla="*/ 613183 h 613183"/>
              <a:gd name="connsiteX3-7" fmla="*/ 0 w 211801"/>
              <a:gd name="connsiteY3-8" fmla="*/ 0 h 613183"/>
            </a:gdLst>
            <a:ahLst/>
            <a:cxnLst>
              <a:cxn ang="0">
                <a:pos x="connsiteX0-1" y="connsiteY0-2"/>
              </a:cxn>
              <a:cxn ang="0">
                <a:pos x="connsiteX1-3" y="connsiteY1-4"/>
              </a:cxn>
              <a:cxn ang="0">
                <a:pos x="connsiteX2-5" y="connsiteY2-6"/>
              </a:cxn>
              <a:cxn ang="0">
                <a:pos x="connsiteX3-7" y="connsiteY3-8"/>
              </a:cxn>
            </a:cxnLst>
            <a:rect l="l" t="t" r="r" b="b"/>
            <a:pathLst>
              <a:path w="211801" h="613183">
                <a:moveTo>
                  <a:pt x="0" y="0"/>
                </a:moveTo>
                <a:lnTo>
                  <a:pt x="211801" y="613183"/>
                </a:lnTo>
                <a:lnTo>
                  <a:pt x="0" y="613183"/>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MH_SubTitle_1"/>
          <p:cNvSpPr>
            <a:spLocks noChangeArrowheads="1"/>
          </p:cNvSpPr>
          <p:nvPr>
            <p:custDataLst>
              <p:tags r:id="rId2"/>
            </p:custDataLst>
          </p:nvPr>
        </p:nvSpPr>
        <p:spPr bwMode="auto">
          <a:xfrm>
            <a:off x="3894559" y="764704"/>
            <a:ext cx="3857625" cy="617537"/>
          </a:xfrm>
          <a:prstGeom prst="rect">
            <a:avLst/>
          </a:prstGeom>
          <a:solidFill>
            <a:srgbClr val="F58B0D"/>
          </a:solidFill>
          <a:ln w="38100">
            <a:noFill/>
            <a:miter lim="800000"/>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da-DK" altLang="zh-CN" dirty="0">
              <a:solidFill>
                <a:srgbClr val="FFFFFF"/>
              </a:solidFill>
              <a:ea typeface="微软雅黑" panose="020B0503020204020204" pitchFamily="34" charset="-122"/>
            </a:endParaRPr>
          </a:p>
        </p:txBody>
      </p:sp>
      <p:sp>
        <p:nvSpPr>
          <p:cNvPr id="35" name="矩形 34"/>
          <p:cNvSpPr/>
          <p:nvPr/>
        </p:nvSpPr>
        <p:spPr>
          <a:xfrm>
            <a:off x="4929506" y="842913"/>
            <a:ext cx="1415772" cy="461665"/>
          </a:xfrm>
          <a:prstGeom prst="rect">
            <a:avLst/>
          </a:prstGeom>
        </p:spPr>
        <p:txBody>
          <a:bodyPr wrap="none">
            <a:spAutoFit/>
          </a:bodyPr>
          <a:lstStyle/>
          <a:p>
            <a:pPr algn="just">
              <a:spcAft>
                <a:spcPts val="0"/>
              </a:spcAft>
            </a:pPr>
            <a:r>
              <a:rPr lang="zh-CN" altLang="zh-CN" sz="2400" dirty="0" smtClean="0">
                <a:solidFill>
                  <a:schemeClr val="bg1"/>
                </a:solidFill>
                <a:latin typeface="微软雅黑" panose="020B0503020204020204" pitchFamily="34" charset="-122"/>
                <a:ea typeface="微软雅黑" panose="020B0503020204020204" pitchFamily="34" charset="-122"/>
              </a:rPr>
              <a:t>指标</a:t>
            </a:r>
            <a:r>
              <a:rPr lang="zh-CN" altLang="zh-CN" sz="2400" dirty="0">
                <a:solidFill>
                  <a:schemeClr val="bg1"/>
                </a:solidFill>
                <a:latin typeface="微软雅黑" panose="020B0503020204020204" pitchFamily="34" charset="-122"/>
                <a:ea typeface="微软雅黑" panose="020B0503020204020204" pitchFamily="34" charset="-122"/>
              </a:rPr>
              <a:t>体系</a:t>
            </a:r>
          </a:p>
        </p:txBody>
      </p:sp>
      <p:sp>
        <p:nvSpPr>
          <p:cNvPr id="30" name="MH_Entry_2">
            <a:hlinkClick r:id="rId15" action="ppaction://hlinksldjump"/>
          </p:cNvPr>
          <p:cNvSpPr/>
          <p:nvPr>
            <p:custDataLst>
              <p:tags r:id="rId3"/>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国际化</a:t>
            </a:r>
            <a:r>
              <a:rPr lang="zh-CN" altLang="en-US" kern="0" dirty="0">
                <a:solidFill>
                  <a:srgbClr val="FFFFFF"/>
                </a:solidFill>
                <a:latin typeface="微软雅黑" panose="020B0503020204020204" pitchFamily="34" charset="-122"/>
                <a:ea typeface="微软雅黑" panose="020B0503020204020204" pitchFamily="34" charset="-122"/>
              </a:rPr>
              <a:t>评价指标</a:t>
            </a:r>
          </a:p>
        </p:txBody>
      </p:sp>
      <p:sp>
        <p:nvSpPr>
          <p:cNvPr id="36" name="MH_Number_2">
            <a:hlinkClick r:id="rId15" action="ppaction://hlinksldjump"/>
          </p:cNvPr>
          <p:cNvSpPr/>
          <p:nvPr>
            <p:custDataLst>
              <p:tags r:id="rId4"/>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4</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22" name="MH_SubTitle_3"/>
          <p:cNvSpPr/>
          <p:nvPr>
            <p:custDataLst>
              <p:tags r:id="rId5"/>
            </p:custDataLst>
          </p:nvPr>
        </p:nvSpPr>
        <p:spPr>
          <a:xfrm>
            <a:off x="586596" y="946442"/>
            <a:ext cx="1684337" cy="1201738"/>
          </a:xfrm>
          <a:prstGeom prst="roundRect">
            <a:avLst/>
          </a:prstGeom>
          <a:solidFill>
            <a:schemeClr val="accent1">
              <a:lumMod val="60000"/>
              <a:lumOff val="40000"/>
            </a:schemeClr>
          </a:solidFill>
          <a:ln w="25400" cap="flat" cmpd="sng" algn="ctr">
            <a:noFill/>
            <a:prstDash val="solid"/>
          </a:ln>
          <a:effectLst/>
        </p:spPr>
        <p:txBody>
          <a:bodyPr lIns="144000" tIns="0" rIns="144000" bIns="468000" anchor="ctr">
            <a:normAutofit/>
          </a:bodyPr>
          <a:lstStyle/>
          <a:p>
            <a:pPr algn="ctr" eaLnBrk="1" fontAlgn="auto" hangingPunct="1">
              <a:lnSpc>
                <a:spcPct val="110000"/>
              </a:lnSpc>
              <a:spcBef>
                <a:spcPts val="0"/>
              </a:spcBef>
              <a:spcAft>
                <a:spcPts val="0"/>
              </a:spcAft>
              <a:defRPr/>
            </a:pPr>
            <a:endParaRPr lang="en-US" altLang="zh-CN" sz="1400" kern="0" dirty="0">
              <a:solidFill>
                <a:schemeClr val="accent1">
                  <a:lumMod val="75000"/>
                </a:schemeClr>
              </a:solidFill>
              <a:latin typeface="+mn-lt"/>
              <a:ea typeface="+mn-ea"/>
            </a:endParaRPr>
          </a:p>
        </p:txBody>
      </p:sp>
      <p:sp>
        <p:nvSpPr>
          <p:cNvPr id="37" name="MH_Other_5"/>
          <p:cNvSpPr/>
          <p:nvPr>
            <p:custDataLst>
              <p:tags r:id="rId6"/>
            </p:custDataLst>
          </p:nvPr>
        </p:nvSpPr>
        <p:spPr>
          <a:xfrm>
            <a:off x="958071" y="1698918"/>
            <a:ext cx="941387" cy="449263"/>
          </a:xfrm>
          <a:custGeom>
            <a:avLst/>
            <a:gdLst/>
            <a:ahLst/>
            <a:cxnLst/>
            <a:rect l="l" t="t" r="r" b="b"/>
            <a:pathLst>
              <a:path w="2568129" h="560586">
                <a:moveTo>
                  <a:pt x="282878" y="0"/>
                </a:moveTo>
                <a:lnTo>
                  <a:pt x="2285251" y="0"/>
                </a:lnTo>
                <a:cubicBezTo>
                  <a:pt x="2441480" y="0"/>
                  <a:pt x="2568129" y="126649"/>
                  <a:pt x="2568129" y="282878"/>
                </a:cubicBezTo>
                <a:lnTo>
                  <a:pt x="2568129" y="560586"/>
                </a:lnTo>
                <a:lnTo>
                  <a:pt x="0" y="560586"/>
                </a:lnTo>
                <a:lnTo>
                  <a:pt x="0" y="282878"/>
                </a:lnTo>
                <a:cubicBezTo>
                  <a:pt x="0" y="126649"/>
                  <a:pt x="126649" y="0"/>
                  <a:pt x="282878" y="0"/>
                </a:cubicBezTo>
                <a:close/>
              </a:path>
            </a:pathLst>
          </a:custGeom>
          <a:solidFill>
            <a:schemeClr val="accent1"/>
          </a:solidFill>
          <a:ln w="25400" cap="flat" cmpd="sng" algn="ctr">
            <a:noFill/>
            <a:prstDash val="solid"/>
          </a:ln>
          <a:effectLst/>
        </p:spPr>
        <p:txBody>
          <a:bodyPr anchor="ctr"/>
          <a:lstStyle/>
          <a:p>
            <a:pPr algn="ctr" eaLnBrk="1" fontAlgn="auto" hangingPunct="1">
              <a:spcBef>
                <a:spcPts val="0"/>
              </a:spcBef>
              <a:spcAft>
                <a:spcPts val="0"/>
              </a:spcAft>
              <a:defRPr/>
            </a:pPr>
            <a:r>
              <a:rPr lang="en-US" sz="3200" kern="0" dirty="0" smtClean="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rPr>
              <a:t>07</a:t>
            </a:r>
            <a:endParaRPr lang="en-US" sz="320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38" name="矩形 37"/>
          <p:cNvSpPr/>
          <p:nvPr/>
        </p:nvSpPr>
        <p:spPr>
          <a:xfrm>
            <a:off x="708955" y="1098753"/>
            <a:ext cx="1467069" cy="400110"/>
          </a:xfrm>
          <a:prstGeom prst="rect">
            <a:avLst/>
          </a:prstGeom>
        </p:spPr>
        <p:txBody>
          <a:bodyPr wrap="none">
            <a:spAutoFit/>
          </a:bodyPr>
          <a:lstStyle/>
          <a:p>
            <a:pPr lvl="0" algn="ctr"/>
            <a:r>
              <a:rPr lang="zh-CN" altLang="en-US" sz="2000" dirty="0" smtClean="0">
                <a:latin typeface="微软雅黑" panose="020B0503020204020204" pitchFamily="34" charset="-122"/>
                <a:ea typeface="微软雅黑" panose="020B0503020204020204" pitchFamily="34" charset="-122"/>
              </a:rPr>
              <a:t>国际化保障</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
          <p:cNvSpPr/>
          <p:nvPr>
            <p:custDataLst>
              <p:tags r:id="rId1"/>
            </p:custDataLst>
          </p:nvPr>
        </p:nvSpPr>
        <p:spPr bwMode="gray">
          <a:xfrm>
            <a:off x="568004" y="5661248"/>
            <a:ext cx="10954752" cy="389980"/>
          </a:xfrm>
          <a:custGeom>
            <a:avLst/>
            <a:gdLst>
              <a:gd name="T0" fmla="*/ 20706948 w 1120"/>
              <a:gd name="T1" fmla="*/ 11 h 252"/>
              <a:gd name="T2" fmla="*/ 20629597 w 1120"/>
              <a:gd name="T3" fmla="*/ 11 h 252"/>
              <a:gd name="T4" fmla="*/ 20335316 w 1120"/>
              <a:gd name="T5" fmla="*/ 11 h 252"/>
              <a:gd name="T6" fmla="*/ 19858832 w 1120"/>
              <a:gd name="T7" fmla="*/ 11 h 252"/>
              <a:gd name="T8" fmla="*/ 19191786 w 1120"/>
              <a:gd name="T9" fmla="*/ 11 h 252"/>
              <a:gd name="T10" fmla="*/ 18336532 w 1120"/>
              <a:gd name="T11" fmla="*/ 10 h 252"/>
              <a:gd name="T12" fmla="*/ 17339847 w 1120"/>
              <a:gd name="T13" fmla="*/ 10 h 252"/>
              <a:gd name="T14" fmla="*/ 16196141 w 1120"/>
              <a:gd name="T15" fmla="*/ 10 h 252"/>
              <a:gd name="T16" fmla="*/ 14901486 w 1120"/>
              <a:gd name="T17" fmla="*/ 8 h 252"/>
              <a:gd name="T18" fmla="*/ 13494596 w 1120"/>
              <a:gd name="T19" fmla="*/ 8 h 252"/>
              <a:gd name="T20" fmla="*/ 11942220 w 1120"/>
              <a:gd name="T21" fmla="*/ 8 h 252"/>
              <a:gd name="T22" fmla="*/ 10275918 w 1120"/>
              <a:gd name="T23" fmla="*/ 8 h 252"/>
              <a:gd name="T24" fmla="*/ 8612140 w 1120"/>
              <a:gd name="T25" fmla="*/ 8 h 252"/>
              <a:gd name="T26" fmla="*/ 7098185 w 1120"/>
              <a:gd name="T27" fmla="*/ 8 h 252"/>
              <a:gd name="T28" fmla="*/ 5691769 w 1120"/>
              <a:gd name="T29" fmla="*/ 8 h 252"/>
              <a:gd name="T30" fmla="*/ 4395650 w 1120"/>
              <a:gd name="T31" fmla="*/ 10 h 252"/>
              <a:gd name="T32" fmla="*/ 3293330 w 1120"/>
              <a:gd name="T33" fmla="*/ 10 h 252"/>
              <a:gd name="T34" fmla="*/ 2329965 w 1120"/>
              <a:gd name="T35" fmla="*/ 10 h 252"/>
              <a:gd name="T36" fmla="*/ 1515458 w 1120"/>
              <a:gd name="T37" fmla="*/ 11 h 252"/>
              <a:gd name="T38" fmla="*/ 848370 w 1120"/>
              <a:gd name="T39" fmla="*/ 11 h 252"/>
              <a:gd name="T40" fmla="*/ 371720 w 1120"/>
              <a:gd name="T41" fmla="*/ 11 h 252"/>
              <a:gd name="T42" fmla="*/ 114130 w 1120"/>
              <a:gd name="T43" fmla="*/ 11 h 252"/>
              <a:gd name="T44" fmla="*/ 0 w 1120"/>
              <a:gd name="T45" fmla="*/ 11 h 252"/>
              <a:gd name="T46" fmla="*/ 0 w 1120"/>
              <a:gd name="T47" fmla="*/ 3 h 252"/>
              <a:gd name="T48" fmla="*/ 10353269 w 1120"/>
              <a:gd name="T49" fmla="*/ 0 h 252"/>
              <a:gd name="T50" fmla="*/ 20706948 w 1120"/>
              <a:gd name="T51" fmla="*/ 3 h 252"/>
              <a:gd name="T52" fmla="*/ 20706948 w 1120"/>
              <a:gd name="T53" fmla="*/ 11 h 252"/>
              <a:gd name="T54" fmla="*/ 20706948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75000"/>
            </a:schemeClr>
          </a:solidFill>
          <a:ln w="0">
            <a:noFill/>
            <a:round/>
          </a:ln>
        </p:spPr>
        <p:txBody>
          <a:bodyPr/>
          <a:lstStyle/>
          <a:p>
            <a:pPr>
              <a:defRPr/>
            </a:pPr>
            <a:endParaRPr lang="zh-CN" altLang="en-US">
              <a:solidFill>
                <a:prstClr val="black"/>
              </a:solidFill>
            </a:endParaRPr>
          </a:p>
        </p:txBody>
      </p:sp>
      <p:sp>
        <p:nvSpPr>
          <p:cNvPr id="47" name="TextBox 16"/>
          <p:cNvSpPr txBox="1"/>
          <p:nvPr/>
        </p:nvSpPr>
        <p:spPr>
          <a:xfrm>
            <a:off x="522285" y="1379047"/>
            <a:ext cx="11046323" cy="4531561"/>
          </a:xfrm>
          <a:prstGeom prst="rect">
            <a:avLst/>
          </a:prstGeom>
          <a:solidFill>
            <a:schemeClr val="bg1"/>
          </a:solid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just">
              <a:lnSpc>
                <a:spcPct val="150000"/>
              </a:lnSpc>
              <a:defRPr>
                <a:solidFill>
                  <a:srgbClr val="FF0000"/>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endParaRPr lang="zh-CN" altLang="en-US" sz="2400" dirty="0">
              <a:solidFill>
                <a:schemeClr val="tx1">
                  <a:lumMod val="65000"/>
                  <a:lumOff val="35000"/>
                </a:schemeClr>
              </a:solidFill>
            </a:endParaRPr>
          </a:p>
        </p:txBody>
      </p:sp>
      <p:pic>
        <p:nvPicPr>
          <p:cNvPr id="17" name="图片 16"/>
          <p:cNvPicPr>
            <a:picLocks noChangeAspect="1"/>
          </p:cNvPicPr>
          <p:nvPr/>
        </p:nvPicPr>
        <p:blipFill>
          <a:blip r:embed="rId9"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7" name="剪去对角的矩形 26"/>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2" name="矩形 1"/>
          <p:cNvSpPr/>
          <p:nvPr/>
        </p:nvSpPr>
        <p:spPr>
          <a:xfrm>
            <a:off x="1968272" y="2819936"/>
            <a:ext cx="8736240" cy="1135054"/>
          </a:xfrm>
          <a:prstGeom prst="rect">
            <a:avLst/>
          </a:prstGeom>
        </p:spPr>
        <p:txBody>
          <a:bodyPr wrap="square">
            <a:spAutoFit/>
          </a:bodyPr>
          <a:lstStyle/>
          <a:p>
            <a:pPr indent="624205" algn="just">
              <a:lnSpc>
                <a:spcPct val="150000"/>
              </a:lnSpc>
              <a:spcAft>
                <a:spcPts val="0"/>
              </a:spcAft>
            </a:pPr>
            <a:r>
              <a:rPr lang="en-US" altLang="zh-CN" sz="2400" dirty="0">
                <a:solidFill>
                  <a:srgbClr val="025483"/>
                </a:solidFill>
                <a:latin typeface="微软雅黑" panose="020B0503020204020204" pitchFamily="34" charset="-122"/>
                <a:ea typeface="微软雅黑" panose="020B0503020204020204" pitchFamily="34" charset="-122"/>
              </a:rPr>
              <a:t>2016</a:t>
            </a:r>
            <a:r>
              <a:rPr lang="zh-CN" altLang="zh-CN" sz="2400" dirty="0">
                <a:solidFill>
                  <a:srgbClr val="025483"/>
                </a:solidFill>
                <a:latin typeface="微软雅黑" panose="020B0503020204020204" pitchFamily="34" charset="-122"/>
                <a:ea typeface="微软雅黑" panose="020B0503020204020204" pitchFamily="34" charset="-122"/>
              </a:rPr>
              <a:t>年，应专家与各个高校的要求增加了“特色项目”，旨在鼓励大学国际化优质特色发展</a:t>
            </a:r>
          </a:p>
        </p:txBody>
      </p:sp>
      <p:sp>
        <p:nvSpPr>
          <p:cNvPr id="30" name="矩形 5"/>
          <p:cNvSpPr/>
          <p:nvPr/>
        </p:nvSpPr>
        <p:spPr>
          <a:xfrm flipH="1">
            <a:off x="3661583" y="776065"/>
            <a:ext cx="227200" cy="613183"/>
          </a:xfrm>
          <a:custGeom>
            <a:avLst/>
            <a:gdLst>
              <a:gd name="connsiteX0" fmla="*/ 0 w 211801"/>
              <a:gd name="connsiteY0" fmla="*/ 0 h 613183"/>
              <a:gd name="connsiteX1" fmla="*/ 211801 w 211801"/>
              <a:gd name="connsiteY1" fmla="*/ 0 h 613183"/>
              <a:gd name="connsiteX2" fmla="*/ 211801 w 211801"/>
              <a:gd name="connsiteY2" fmla="*/ 613183 h 613183"/>
              <a:gd name="connsiteX3" fmla="*/ 0 w 211801"/>
              <a:gd name="connsiteY3" fmla="*/ 613183 h 613183"/>
              <a:gd name="connsiteX4" fmla="*/ 0 w 211801"/>
              <a:gd name="connsiteY4" fmla="*/ 0 h 613183"/>
              <a:gd name="connsiteX0-1" fmla="*/ 0 w 211801"/>
              <a:gd name="connsiteY0-2" fmla="*/ 0 h 613183"/>
              <a:gd name="connsiteX1-3" fmla="*/ 211801 w 211801"/>
              <a:gd name="connsiteY1-4" fmla="*/ 613183 h 613183"/>
              <a:gd name="connsiteX2-5" fmla="*/ 0 w 211801"/>
              <a:gd name="connsiteY2-6" fmla="*/ 613183 h 613183"/>
              <a:gd name="connsiteX3-7" fmla="*/ 0 w 211801"/>
              <a:gd name="connsiteY3-8" fmla="*/ 0 h 613183"/>
            </a:gdLst>
            <a:ahLst/>
            <a:cxnLst>
              <a:cxn ang="0">
                <a:pos x="connsiteX0-1" y="connsiteY0-2"/>
              </a:cxn>
              <a:cxn ang="0">
                <a:pos x="connsiteX1-3" y="connsiteY1-4"/>
              </a:cxn>
              <a:cxn ang="0">
                <a:pos x="connsiteX2-5" y="connsiteY2-6"/>
              </a:cxn>
              <a:cxn ang="0">
                <a:pos x="connsiteX3-7" y="connsiteY3-8"/>
              </a:cxn>
            </a:cxnLst>
            <a:rect l="l" t="t" r="r" b="b"/>
            <a:pathLst>
              <a:path w="211801" h="613183">
                <a:moveTo>
                  <a:pt x="0" y="0"/>
                </a:moveTo>
                <a:lnTo>
                  <a:pt x="211801" y="613183"/>
                </a:lnTo>
                <a:lnTo>
                  <a:pt x="0" y="613183"/>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5"/>
          <p:cNvSpPr/>
          <p:nvPr/>
        </p:nvSpPr>
        <p:spPr>
          <a:xfrm>
            <a:off x="7766039" y="771883"/>
            <a:ext cx="211801" cy="613183"/>
          </a:xfrm>
          <a:custGeom>
            <a:avLst/>
            <a:gdLst>
              <a:gd name="connsiteX0" fmla="*/ 0 w 211801"/>
              <a:gd name="connsiteY0" fmla="*/ 0 h 613183"/>
              <a:gd name="connsiteX1" fmla="*/ 211801 w 211801"/>
              <a:gd name="connsiteY1" fmla="*/ 0 h 613183"/>
              <a:gd name="connsiteX2" fmla="*/ 211801 w 211801"/>
              <a:gd name="connsiteY2" fmla="*/ 613183 h 613183"/>
              <a:gd name="connsiteX3" fmla="*/ 0 w 211801"/>
              <a:gd name="connsiteY3" fmla="*/ 613183 h 613183"/>
              <a:gd name="connsiteX4" fmla="*/ 0 w 211801"/>
              <a:gd name="connsiteY4" fmla="*/ 0 h 613183"/>
              <a:gd name="connsiteX0-1" fmla="*/ 0 w 211801"/>
              <a:gd name="connsiteY0-2" fmla="*/ 0 h 613183"/>
              <a:gd name="connsiteX1-3" fmla="*/ 211801 w 211801"/>
              <a:gd name="connsiteY1-4" fmla="*/ 613183 h 613183"/>
              <a:gd name="connsiteX2-5" fmla="*/ 0 w 211801"/>
              <a:gd name="connsiteY2-6" fmla="*/ 613183 h 613183"/>
              <a:gd name="connsiteX3-7" fmla="*/ 0 w 211801"/>
              <a:gd name="connsiteY3-8" fmla="*/ 0 h 613183"/>
            </a:gdLst>
            <a:ahLst/>
            <a:cxnLst>
              <a:cxn ang="0">
                <a:pos x="connsiteX0-1" y="connsiteY0-2"/>
              </a:cxn>
              <a:cxn ang="0">
                <a:pos x="connsiteX1-3" y="connsiteY1-4"/>
              </a:cxn>
              <a:cxn ang="0">
                <a:pos x="connsiteX2-5" y="connsiteY2-6"/>
              </a:cxn>
              <a:cxn ang="0">
                <a:pos x="connsiteX3-7" y="connsiteY3-8"/>
              </a:cxn>
            </a:cxnLst>
            <a:rect l="l" t="t" r="r" b="b"/>
            <a:pathLst>
              <a:path w="211801" h="613183">
                <a:moveTo>
                  <a:pt x="0" y="0"/>
                </a:moveTo>
                <a:lnTo>
                  <a:pt x="211801" y="613183"/>
                </a:lnTo>
                <a:lnTo>
                  <a:pt x="0" y="613183"/>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MH_SubTitle_1"/>
          <p:cNvSpPr>
            <a:spLocks noChangeArrowheads="1"/>
          </p:cNvSpPr>
          <p:nvPr>
            <p:custDataLst>
              <p:tags r:id="rId2"/>
            </p:custDataLst>
          </p:nvPr>
        </p:nvSpPr>
        <p:spPr bwMode="auto">
          <a:xfrm>
            <a:off x="3894559" y="764704"/>
            <a:ext cx="3857625" cy="617537"/>
          </a:xfrm>
          <a:prstGeom prst="rect">
            <a:avLst/>
          </a:prstGeom>
          <a:solidFill>
            <a:srgbClr val="F58B0D"/>
          </a:solidFill>
          <a:ln w="38100">
            <a:noFill/>
            <a:miter lim="800000"/>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da-DK" altLang="zh-CN" dirty="0">
              <a:solidFill>
                <a:srgbClr val="FFFFFF"/>
              </a:solidFill>
              <a:ea typeface="微软雅黑" panose="020B0503020204020204" pitchFamily="34" charset="-122"/>
            </a:endParaRPr>
          </a:p>
        </p:txBody>
      </p:sp>
      <p:sp>
        <p:nvSpPr>
          <p:cNvPr id="33" name="矩形 32"/>
          <p:cNvSpPr/>
          <p:nvPr/>
        </p:nvSpPr>
        <p:spPr>
          <a:xfrm>
            <a:off x="5024884" y="842913"/>
            <a:ext cx="1225015" cy="523220"/>
          </a:xfrm>
          <a:prstGeom prst="rect">
            <a:avLst/>
          </a:prstGeom>
        </p:spPr>
        <p:txBody>
          <a:bodyPr wrap="none">
            <a:spAutoFit/>
          </a:bodyPr>
          <a:lstStyle/>
          <a:p>
            <a:pPr algn="just">
              <a:spcAft>
                <a:spcPts val="0"/>
              </a:spcAft>
            </a:pPr>
            <a:r>
              <a:rPr lang="zh-CN" altLang="en-US" dirty="0" smtClean="0">
                <a:solidFill>
                  <a:schemeClr val="bg1"/>
                </a:solidFill>
                <a:latin typeface="微软雅黑" panose="020B0503020204020204" pitchFamily="34" charset="-122"/>
                <a:ea typeface="微软雅黑" panose="020B0503020204020204" pitchFamily="34" charset="-122"/>
              </a:rPr>
              <a:t>变   化</a:t>
            </a:r>
            <a:endParaRPr lang="zh-CN" altLang="zh-CN" dirty="0">
              <a:solidFill>
                <a:schemeClr val="bg1"/>
              </a:solidFill>
              <a:latin typeface="微软雅黑" panose="020B0503020204020204" pitchFamily="34" charset="-122"/>
              <a:ea typeface="微软雅黑" panose="020B0503020204020204" pitchFamily="34" charset="-122"/>
            </a:endParaRPr>
          </a:p>
        </p:txBody>
      </p:sp>
      <p:sp>
        <p:nvSpPr>
          <p:cNvPr id="26" name="MH_Entry_2">
            <a:hlinkClick r:id="rId10" action="ppaction://hlinksldjump"/>
          </p:cNvPr>
          <p:cNvSpPr/>
          <p:nvPr>
            <p:custDataLst>
              <p:tags r:id="rId3"/>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国际化</a:t>
            </a:r>
            <a:r>
              <a:rPr lang="zh-CN" altLang="en-US" kern="0" dirty="0">
                <a:solidFill>
                  <a:srgbClr val="FFFFFF"/>
                </a:solidFill>
                <a:latin typeface="微软雅黑" panose="020B0503020204020204" pitchFamily="34" charset="-122"/>
                <a:ea typeface="微软雅黑" panose="020B0503020204020204" pitchFamily="34" charset="-122"/>
              </a:rPr>
              <a:t>评价指标</a:t>
            </a:r>
          </a:p>
        </p:txBody>
      </p:sp>
      <p:sp>
        <p:nvSpPr>
          <p:cNvPr id="28" name="MH_Number_2">
            <a:hlinkClick r:id="rId10" action="ppaction://hlinksldjump"/>
          </p:cNvPr>
          <p:cNvSpPr/>
          <p:nvPr>
            <p:custDataLst>
              <p:tags r:id="rId4"/>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4</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21" name="MH_SubTitle_4"/>
          <p:cNvSpPr/>
          <p:nvPr>
            <p:custDataLst>
              <p:tags r:id="rId5"/>
            </p:custDataLst>
          </p:nvPr>
        </p:nvSpPr>
        <p:spPr>
          <a:xfrm>
            <a:off x="600943" y="931117"/>
            <a:ext cx="1684338" cy="1201738"/>
          </a:xfrm>
          <a:prstGeom prst="roundRect">
            <a:avLst/>
          </a:prstGeom>
          <a:solidFill>
            <a:schemeClr val="accent2">
              <a:lumMod val="60000"/>
              <a:lumOff val="40000"/>
            </a:schemeClr>
          </a:solidFill>
          <a:ln w="25400" cap="flat" cmpd="sng" algn="ctr">
            <a:noFill/>
            <a:prstDash val="solid"/>
          </a:ln>
          <a:effectLst/>
        </p:spPr>
        <p:txBody>
          <a:bodyPr lIns="144000" tIns="0" rIns="144000" bIns="468000" anchor="ctr">
            <a:normAutofit/>
          </a:bodyPr>
          <a:lstStyle/>
          <a:p>
            <a:pPr algn="ctr" eaLnBrk="1" fontAlgn="auto" hangingPunct="1">
              <a:lnSpc>
                <a:spcPct val="110000"/>
              </a:lnSpc>
              <a:spcBef>
                <a:spcPts val="0"/>
              </a:spcBef>
              <a:spcAft>
                <a:spcPts val="0"/>
              </a:spcAft>
              <a:defRPr/>
            </a:pPr>
            <a:endParaRPr lang="en-US" altLang="zh-CN" sz="1400" kern="0" dirty="0">
              <a:solidFill>
                <a:schemeClr val="accent2">
                  <a:lumMod val="75000"/>
                </a:schemeClr>
              </a:solidFill>
              <a:latin typeface="+mn-lt"/>
              <a:ea typeface="+mn-ea"/>
            </a:endParaRPr>
          </a:p>
        </p:txBody>
      </p:sp>
      <p:sp>
        <p:nvSpPr>
          <p:cNvPr id="22" name="MH_Other_7"/>
          <p:cNvSpPr/>
          <p:nvPr>
            <p:custDataLst>
              <p:tags r:id="rId6"/>
            </p:custDataLst>
          </p:nvPr>
        </p:nvSpPr>
        <p:spPr>
          <a:xfrm>
            <a:off x="972418" y="1683593"/>
            <a:ext cx="941388" cy="449263"/>
          </a:xfrm>
          <a:custGeom>
            <a:avLst/>
            <a:gdLst/>
            <a:ahLst/>
            <a:cxnLst/>
            <a:rect l="l" t="t" r="r" b="b"/>
            <a:pathLst>
              <a:path w="2568129" h="560586">
                <a:moveTo>
                  <a:pt x="282878" y="0"/>
                </a:moveTo>
                <a:lnTo>
                  <a:pt x="2285251" y="0"/>
                </a:lnTo>
                <a:cubicBezTo>
                  <a:pt x="2441480" y="0"/>
                  <a:pt x="2568129" y="126649"/>
                  <a:pt x="2568129" y="282878"/>
                </a:cubicBezTo>
                <a:lnTo>
                  <a:pt x="2568129" y="560586"/>
                </a:lnTo>
                <a:lnTo>
                  <a:pt x="0" y="560586"/>
                </a:lnTo>
                <a:lnTo>
                  <a:pt x="0" y="282878"/>
                </a:lnTo>
                <a:cubicBezTo>
                  <a:pt x="0" y="126649"/>
                  <a:pt x="126649" y="0"/>
                  <a:pt x="282878" y="0"/>
                </a:cubicBezTo>
                <a:close/>
              </a:path>
            </a:pathLst>
          </a:custGeom>
          <a:solidFill>
            <a:schemeClr val="accent2"/>
          </a:solidFill>
          <a:ln w="25400" cap="flat" cmpd="sng" algn="ctr">
            <a:noFill/>
            <a:prstDash val="solid"/>
          </a:ln>
          <a:effectLst/>
        </p:spPr>
        <p:txBody>
          <a:bodyPr anchor="ctr"/>
          <a:lstStyle/>
          <a:p>
            <a:pPr algn="ctr" eaLnBrk="1" fontAlgn="auto" hangingPunct="1">
              <a:spcBef>
                <a:spcPts val="0"/>
              </a:spcBef>
              <a:spcAft>
                <a:spcPts val="0"/>
              </a:spcAft>
              <a:defRPr/>
            </a:pPr>
            <a:endParaRPr lang="en-US" sz="320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29" name="矩形 28"/>
          <p:cNvSpPr/>
          <p:nvPr/>
        </p:nvSpPr>
        <p:spPr>
          <a:xfrm>
            <a:off x="851543" y="1083428"/>
            <a:ext cx="1210588" cy="400110"/>
          </a:xfrm>
          <a:prstGeom prst="rect">
            <a:avLst/>
          </a:prstGeom>
        </p:spPr>
        <p:txBody>
          <a:bodyPr wrap="none">
            <a:spAutoFit/>
          </a:bodyPr>
          <a:lstStyle/>
          <a:p>
            <a:pPr lvl="0" algn="ctr"/>
            <a:r>
              <a:rPr lang="zh-CN" altLang="en-US" sz="2000" dirty="0" smtClean="0">
                <a:latin typeface="微软雅黑" panose="020B0503020204020204" pitchFamily="34" charset="-122"/>
                <a:ea typeface="微软雅黑" panose="020B0503020204020204" pitchFamily="34" charset="-122"/>
              </a:rPr>
              <a:t>特色项目</a:t>
            </a:r>
            <a:endParaRPr lang="zh-CN" altLang="zh-CN" sz="2000" dirty="0">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ED00465-D374-4F2E-AC45-E0562814E941}" type="slidenum">
              <a:rPr lang="zh-CN" altLang="en-US" smtClean="0"/>
              <a:pPr/>
              <a:t>34</a:t>
            </a:fld>
            <a:endParaRPr lang="zh-CN" altLang="en-US"/>
          </a:p>
        </p:txBody>
      </p:sp>
      <p:sp>
        <p:nvSpPr>
          <p:cNvPr id="5" name="TextBox 16"/>
          <p:cNvSpPr txBox="1"/>
          <p:nvPr/>
        </p:nvSpPr>
        <p:spPr>
          <a:xfrm>
            <a:off x="522285" y="1379047"/>
            <a:ext cx="11046323" cy="4531561"/>
          </a:xfrm>
          <a:prstGeom prst="rect">
            <a:avLst/>
          </a:prstGeom>
          <a:solidFill>
            <a:schemeClr val="bg1"/>
          </a:solid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just">
              <a:lnSpc>
                <a:spcPct val="150000"/>
              </a:lnSpc>
              <a:defRPr>
                <a:solidFill>
                  <a:srgbClr val="FF0000"/>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endParaRPr lang="zh-CN" altLang="en-US" sz="2400" dirty="0">
              <a:solidFill>
                <a:schemeClr val="tx1">
                  <a:lumMod val="65000"/>
                  <a:lumOff val="35000"/>
                </a:schemeClr>
              </a:solidFill>
            </a:endParaRPr>
          </a:p>
        </p:txBody>
      </p:sp>
      <p:sp>
        <p:nvSpPr>
          <p:cNvPr id="7" name="矩形 6"/>
          <p:cNvSpPr/>
          <p:nvPr/>
        </p:nvSpPr>
        <p:spPr>
          <a:xfrm>
            <a:off x="1127448" y="1962607"/>
            <a:ext cx="9577064" cy="3698641"/>
          </a:xfrm>
          <a:prstGeom prst="rect">
            <a:avLst/>
          </a:prstGeom>
        </p:spPr>
        <p:txBody>
          <a:bodyPr wrap="square">
            <a:spAutoFit/>
          </a:bodyPr>
          <a:lstStyle/>
          <a:p>
            <a:pPr indent="624205" algn="just">
              <a:lnSpc>
                <a:spcPct val="150000"/>
              </a:lnSpc>
              <a:spcAft>
                <a:spcPts val="0"/>
              </a:spcAft>
            </a:pPr>
            <a:r>
              <a:rPr lang="en-US" altLang="zh-CN" sz="3200" dirty="0" smtClean="0">
                <a:solidFill>
                  <a:srgbClr val="025483"/>
                </a:solidFill>
                <a:latin typeface="微软雅黑" panose="020B0503020204020204" pitchFamily="34" charset="-122"/>
                <a:ea typeface="微软雅黑" panose="020B0503020204020204" pitchFamily="34" charset="-122"/>
              </a:rPr>
              <a:t>2018</a:t>
            </a:r>
            <a:r>
              <a:rPr lang="zh-CN" altLang="zh-CN" sz="3200" dirty="0" smtClean="0">
                <a:solidFill>
                  <a:srgbClr val="025483"/>
                </a:solidFill>
                <a:latin typeface="微软雅黑" panose="020B0503020204020204" pitchFamily="34" charset="-122"/>
                <a:ea typeface="微软雅黑" panose="020B0503020204020204" pitchFamily="34" charset="-122"/>
              </a:rPr>
              <a:t>年，</a:t>
            </a:r>
            <a:r>
              <a:rPr lang="zh-CN" altLang="en-US" sz="3200" dirty="0" smtClean="0">
                <a:solidFill>
                  <a:srgbClr val="025483"/>
                </a:solidFill>
                <a:latin typeface="微软雅黑" panose="020B0503020204020204" pitchFamily="34" charset="-122"/>
                <a:ea typeface="微软雅黑" panose="020B0503020204020204" pitchFamily="34" charset="-122"/>
              </a:rPr>
              <a:t>经多方征求</a:t>
            </a:r>
            <a:r>
              <a:rPr lang="zh-CN" altLang="zh-CN" sz="3200" dirty="0" smtClean="0">
                <a:solidFill>
                  <a:srgbClr val="025483"/>
                </a:solidFill>
                <a:latin typeface="微软雅黑" panose="020B0503020204020204" pitchFamily="34" charset="-122"/>
                <a:ea typeface="微软雅黑" panose="020B0503020204020204" pitchFamily="34" charset="-122"/>
              </a:rPr>
              <a:t>专家</a:t>
            </a:r>
            <a:r>
              <a:rPr lang="zh-CN" altLang="zh-CN" sz="3200" dirty="0">
                <a:solidFill>
                  <a:srgbClr val="025483"/>
                </a:solidFill>
                <a:latin typeface="微软雅黑" panose="020B0503020204020204" pitchFamily="34" charset="-122"/>
                <a:ea typeface="微软雅黑" panose="020B0503020204020204" pitchFamily="34" charset="-122"/>
              </a:rPr>
              <a:t>与各个</a:t>
            </a:r>
            <a:r>
              <a:rPr lang="zh-CN" altLang="zh-CN" sz="3200" dirty="0" smtClean="0">
                <a:solidFill>
                  <a:srgbClr val="025483"/>
                </a:solidFill>
                <a:latin typeface="微软雅黑" panose="020B0503020204020204" pitchFamily="34" charset="-122"/>
                <a:ea typeface="微软雅黑" panose="020B0503020204020204" pitchFamily="34" charset="-122"/>
              </a:rPr>
              <a:t>高校</a:t>
            </a:r>
            <a:r>
              <a:rPr lang="zh-CN" altLang="en-US" sz="3200" dirty="0" smtClean="0">
                <a:solidFill>
                  <a:srgbClr val="025483"/>
                </a:solidFill>
                <a:latin typeface="微软雅黑" panose="020B0503020204020204" pitchFamily="34" charset="-122"/>
                <a:ea typeface="微软雅黑" panose="020B0503020204020204" pitchFamily="34" charset="-122"/>
              </a:rPr>
              <a:t>建议，为了弥补定量评价单一性，更加全面科学评价，</a:t>
            </a:r>
            <a:r>
              <a:rPr lang="zh-CN" altLang="zh-CN" sz="3200" dirty="0" smtClean="0">
                <a:solidFill>
                  <a:srgbClr val="025483"/>
                </a:solidFill>
                <a:latin typeface="微软雅黑" panose="020B0503020204020204" pitchFamily="34" charset="-122"/>
                <a:ea typeface="微软雅黑" panose="020B0503020204020204" pitchFamily="34" charset="-122"/>
              </a:rPr>
              <a:t>增加</a:t>
            </a:r>
            <a:r>
              <a:rPr lang="zh-CN" altLang="zh-CN" sz="3200" dirty="0">
                <a:solidFill>
                  <a:srgbClr val="025483"/>
                </a:solidFill>
                <a:latin typeface="微软雅黑" panose="020B0503020204020204" pitchFamily="34" charset="-122"/>
                <a:ea typeface="微软雅黑" panose="020B0503020204020204" pitchFamily="34" charset="-122"/>
              </a:rPr>
              <a:t>了</a:t>
            </a:r>
            <a:r>
              <a:rPr lang="zh-CN" altLang="zh-CN" sz="3200" dirty="0" smtClean="0">
                <a:solidFill>
                  <a:srgbClr val="025483"/>
                </a:solidFill>
                <a:latin typeface="微软雅黑" panose="020B0503020204020204" pitchFamily="34" charset="-122"/>
                <a:ea typeface="微软雅黑" panose="020B0503020204020204" pitchFamily="34" charset="-122"/>
              </a:rPr>
              <a:t>“</a:t>
            </a:r>
            <a:r>
              <a:rPr lang="zh-CN" altLang="en-US" sz="3200" dirty="0" smtClean="0">
                <a:solidFill>
                  <a:srgbClr val="025483"/>
                </a:solidFill>
                <a:latin typeface="微软雅黑" panose="020B0503020204020204" pitchFamily="34" charset="-122"/>
                <a:ea typeface="微软雅黑" panose="020B0503020204020204" pitchFamily="34" charset="-122"/>
              </a:rPr>
              <a:t>同行评议</a:t>
            </a:r>
            <a:r>
              <a:rPr lang="zh-CN" altLang="zh-CN" sz="3200" dirty="0" smtClean="0">
                <a:solidFill>
                  <a:srgbClr val="025483"/>
                </a:solidFill>
                <a:latin typeface="微软雅黑" panose="020B0503020204020204" pitchFamily="34" charset="-122"/>
                <a:ea typeface="微软雅黑" panose="020B0503020204020204" pitchFamily="34" charset="-122"/>
              </a:rPr>
              <a:t>”</a:t>
            </a:r>
            <a:r>
              <a:rPr lang="zh-CN" altLang="en-US" sz="3200" dirty="0" smtClean="0">
                <a:solidFill>
                  <a:srgbClr val="025483"/>
                </a:solidFill>
                <a:latin typeface="微软雅黑" panose="020B0503020204020204" pitchFamily="34" charset="-122"/>
                <a:ea typeface="微软雅黑" panose="020B0503020204020204" pitchFamily="34" charset="-122"/>
              </a:rPr>
              <a:t>。专家由教育主管部门领导、教育研究知名学者、大学负责国际交流事务管理者构成，取得了很好的效果。</a:t>
            </a:r>
            <a:endParaRPr lang="zh-CN" altLang="zh-CN" sz="3200" dirty="0">
              <a:solidFill>
                <a:srgbClr val="025483"/>
              </a:solidFill>
              <a:latin typeface="微软雅黑" panose="020B0503020204020204" pitchFamily="34" charset="-122"/>
              <a:ea typeface="微软雅黑" panose="020B0503020204020204" pitchFamily="34" charset="-122"/>
            </a:endParaRPr>
          </a:p>
        </p:txBody>
      </p:sp>
      <p:sp>
        <p:nvSpPr>
          <p:cNvPr id="8" name="MH_SubTitle_1"/>
          <p:cNvSpPr>
            <a:spLocks noChangeArrowheads="1"/>
          </p:cNvSpPr>
          <p:nvPr>
            <p:custDataLst>
              <p:tags r:id="rId1"/>
            </p:custDataLst>
          </p:nvPr>
        </p:nvSpPr>
        <p:spPr bwMode="auto">
          <a:xfrm>
            <a:off x="3893587" y="1124744"/>
            <a:ext cx="3744416" cy="504056"/>
          </a:xfrm>
          <a:prstGeom prst="rect">
            <a:avLst/>
          </a:prstGeom>
          <a:solidFill>
            <a:srgbClr val="F58B0D"/>
          </a:solidFill>
          <a:ln w="38100">
            <a:noFill/>
            <a:miter lim="800000"/>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da-DK" altLang="zh-CN" dirty="0">
              <a:solidFill>
                <a:srgbClr val="FFFFFF"/>
              </a:solidFill>
              <a:ea typeface="微软雅黑" panose="020B0503020204020204" pitchFamily="34" charset="-122"/>
            </a:endParaRPr>
          </a:p>
        </p:txBody>
      </p:sp>
      <p:sp>
        <p:nvSpPr>
          <p:cNvPr id="9" name="矩形 8"/>
          <p:cNvSpPr/>
          <p:nvPr/>
        </p:nvSpPr>
        <p:spPr>
          <a:xfrm>
            <a:off x="5231904" y="1124744"/>
            <a:ext cx="1512168" cy="523220"/>
          </a:xfrm>
          <a:prstGeom prst="rect">
            <a:avLst/>
          </a:prstGeom>
        </p:spPr>
        <p:txBody>
          <a:bodyPr wrap="square">
            <a:spAutoFit/>
          </a:bodyPr>
          <a:lstStyle/>
          <a:p>
            <a:pPr algn="just">
              <a:spcAft>
                <a:spcPts val="0"/>
              </a:spcAft>
            </a:pPr>
            <a:r>
              <a:rPr lang="zh-CN" altLang="en-US" dirty="0" smtClean="0">
                <a:solidFill>
                  <a:schemeClr val="bg1"/>
                </a:solidFill>
                <a:latin typeface="微软雅黑" panose="020B0503020204020204" pitchFamily="34" charset="-122"/>
                <a:ea typeface="微软雅黑" panose="020B0503020204020204" pitchFamily="34" charset="-122"/>
              </a:rPr>
              <a:t>变   化</a:t>
            </a:r>
            <a:endParaRPr lang="zh-CN" altLang="zh-CN" dirty="0">
              <a:solidFill>
                <a:schemeClr val="bg1"/>
              </a:solidFill>
              <a:latin typeface="微软雅黑" panose="020B0503020204020204" pitchFamily="34" charset="-122"/>
              <a:ea typeface="微软雅黑" panose="020B0503020204020204" pitchFamily="34" charset="-122"/>
            </a:endParaRPr>
          </a:p>
        </p:txBody>
      </p:sp>
      <p:sp>
        <p:nvSpPr>
          <p:cNvPr id="12" name="任意多边形 11"/>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13" name="矩形 12"/>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4" name="矩形 13"/>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5" name="MH_Entry_2">
            <a:hlinkClick r:id="rId7" action="ppaction://hlinksldjump"/>
          </p:cNvPr>
          <p:cNvSpPr/>
          <p:nvPr>
            <p:custDataLst>
              <p:tags r:id="rId2"/>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国际化</a:t>
            </a:r>
            <a:r>
              <a:rPr lang="zh-CN" altLang="en-US" kern="0" dirty="0">
                <a:solidFill>
                  <a:srgbClr val="FFFFFF"/>
                </a:solidFill>
                <a:latin typeface="微软雅黑" panose="020B0503020204020204" pitchFamily="34" charset="-122"/>
                <a:ea typeface="微软雅黑" panose="020B0503020204020204" pitchFamily="34" charset="-122"/>
              </a:rPr>
              <a:t>评价指标</a:t>
            </a:r>
          </a:p>
        </p:txBody>
      </p:sp>
      <p:sp>
        <p:nvSpPr>
          <p:cNvPr id="16" name="MH_Number_2">
            <a:hlinkClick r:id="rId7" action="ppaction://hlinksldjump"/>
          </p:cNvPr>
          <p:cNvSpPr/>
          <p:nvPr>
            <p:custDataLst>
              <p:tags r:id="rId3"/>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4</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7" name="MH_SubTitle_4"/>
          <p:cNvSpPr/>
          <p:nvPr>
            <p:custDataLst>
              <p:tags r:id="rId4"/>
            </p:custDataLst>
          </p:nvPr>
        </p:nvSpPr>
        <p:spPr>
          <a:xfrm>
            <a:off x="600943" y="931117"/>
            <a:ext cx="1684338" cy="1201738"/>
          </a:xfrm>
          <a:prstGeom prst="roundRect">
            <a:avLst/>
          </a:prstGeom>
          <a:solidFill>
            <a:schemeClr val="accent2">
              <a:lumMod val="60000"/>
              <a:lumOff val="40000"/>
            </a:schemeClr>
          </a:solidFill>
          <a:ln w="25400" cap="flat" cmpd="sng" algn="ctr">
            <a:noFill/>
            <a:prstDash val="solid"/>
          </a:ln>
          <a:effectLst/>
        </p:spPr>
        <p:txBody>
          <a:bodyPr lIns="144000" tIns="0" rIns="144000" bIns="468000" anchor="ctr">
            <a:normAutofit/>
          </a:bodyPr>
          <a:lstStyle/>
          <a:p>
            <a:pPr algn="ctr" eaLnBrk="1" fontAlgn="auto" hangingPunct="1">
              <a:lnSpc>
                <a:spcPct val="110000"/>
              </a:lnSpc>
              <a:spcBef>
                <a:spcPts val="0"/>
              </a:spcBef>
              <a:spcAft>
                <a:spcPts val="0"/>
              </a:spcAft>
              <a:defRPr/>
            </a:pPr>
            <a:endParaRPr lang="en-US" altLang="zh-CN" sz="1400" kern="0" dirty="0">
              <a:solidFill>
                <a:schemeClr val="accent2">
                  <a:lumMod val="75000"/>
                </a:schemeClr>
              </a:solidFill>
              <a:latin typeface="+mn-lt"/>
              <a:ea typeface="+mn-ea"/>
            </a:endParaRPr>
          </a:p>
        </p:txBody>
      </p:sp>
      <p:sp>
        <p:nvSpPr>
          <p:cNvPr id="18" name="MH_Other_7"/>
          <p:cNvSpPr/>
          <p:nvPr>
            <p:custDataLst>
              <p:tags r:id="rId5"/>
            </p:custDataLst>
          </p:nvPr>
        </p:nvSpPr>
        <p:spPr>
          <a:xfrm>
            <a:off x="972418" y="1683593"/>
            <a:ext cx="941388" cy="449263"/>
          </a:xfrm>
          <a:custGeom>
            <a:avLst/>
            <a:gdLst/>
            <a:ahLst/>
            <a:cxnLst/>
            <a:rect l="l" t="t" r="r" b="b"/>
            <a:pathLst>
              <a:path w="2568129" h="560586">
                <a:moveTo>
                  <a:pt x="282878" y="0"/>
                </a:moveTo>
                <a:lnTo>
                  <a:pt x="2285251" y="0"/>
                </a:lnTo>
                <a:cubicBezTo>
                  <a:pt x="2441480" y="0"/>
                  <a:pt x="2568129" y="126649"/>
                  <a:pt x="2568129" y="282878"/>
                </a:cubicBezTo>
                <a:lnTo>
                  <a:pt x="2568129" y="560586"/>
                </a:lnTo>
                <a:lnTo>
                  <a:pt x="0" y="560586"/>
                </a:lnTo>
                <a:lnTo>
                  <a:pt x="0" y="282878"/>
                </a:lnTo>
                <a:cubicBezTo>
                  <a:pt x="0" y="126649"/>
                  <a:pt x="126649" y="0"/>
                  <a:pt x="282878" y="0"/>
                </a:cubicBezTo>
                <a:close/>
              </a:path>
            </a:pathLst>
          </a:custGeom>
          <a:solidFill>
            <a:schemeClr val="accent2"/>
          </a:solidFill>
          <a:ln w="25400" cap="flat" cmpd="sng" algn="ctr">
            <a:noFill/>
            <a:prstDash val="solid"/>
          </a:ln>
          <a:effectLst/>
        </p:spPr>
        <p:txBody>
          <a:bodyPr anchor="ctr"/>
          <a:lstStyle/>
          <a:p>
            <a:pPr algn="ctr" eaLnBrk="1" fontAlgn="auto" hangingPunct="1">
              <a:spcBef>
                <a:spcPts val="0"/>
              </a:spcBef>
              <a:spcAft>
                <a:spcPts val="0"/>
              </a:spcAft>
              <a:defRPr/>
            </a:pPr>
            <a:endParaRPr lang="en-US" sz="3200" kern="0" dirty="0">
              <a:ln w="18415" cmpd="sng">
                <a:noFill/>
                <a:prstDash val="solid"/>
              </a:ln>
              <a:solidFill>
                <a:srgbClr val="FFFFFF"/>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19" name="矩形 18"/>
          <p:cNvSpPr/>
          <p:nvPr/>
        </p:nvSpPr>
        <p:spPr>
          <a:xfrm>
            <a:off x="851543" y="1083428"/>
            <a:ext cx="1210588" cy="400110"/>
          </a:xfrm>
          <a:prstGeom prst="rect">
            <a:avLst/>
          </a:prstGeom>
        </p:spPr>
        <p:txBody>
          <a:bodyPr wrap="none">
            <a:spAutoFit/>
          </a:bodyPr>
          <a:lstStyle/>
          <a:p>
            <a:pPr lvl="0" algn="ctr"/>
            <a:r>
              <a:rPr lang="zh-CN" altLang="en-US" sz="2000" dirty="0" smtClean="0">
                <a:latin typeface="微软雅黑" panose="020B0503020204020204" pitchFamily="34" charset="-122"/>
                <a:ea typeface="微软雅黑" panose="020B0503020204020204" pitchFamily="34" charset="-122"/>
              </a:rPr>
              <a:t>特色项目</a:t>
            </a:r>
            <a:endParaRPr lang="zh-CN" altLang="zh-CN" sz="2000" dirty="0">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8" cstate="print"/>
          <a:stretch>
            <a:fillRect/>
          </a:stretch>
        </p:blipFill>
        <p:spPr>
          <a:xfrm>
            <a:off x="10227664" y="6108847"/>
            <a:ext cx="1772992" cy="599321"/>
          </a:xfrm>
          <a:prstGeom prst="rect">
            <a:avLst/>
          </a:prstGeom>
        </p:spPr>
      </p:pic>
      <p:cxnSp>
        <p:nvCxnSpPr>
          <p:cNvPr id="21" name="直接连接符 20"/>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22" name="矩形 21"/>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矩形 22"/>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
          <p:cNvSpPr/>
          <p:nvPr>
            <p:custDataLst>
              <p:tags r:id="rId1"/>
            </p:custDataLst>
          </p:nvPr>
        </p:nvSpPr>
        <p:spPr bwMode="gray">
          <a:xfrm>
            <a:off x="568004" y="5661248"/>
            <a:ext cx="10954752" cy="389980"/>
          </a:xfrm>
          <a:custGeom>
            <a:avLst/>
            <a:gdLst>
              <a:gd name="T0" fmla="*/ 20706948 w 1120"/>
              <a:gd name="T1" fmla="*/ 11 h 252"/>
              <a:gd name="T2" fmla="*/ 20629597 w 1120"/>
              <a:gd name="T3" fmla="*/ 11 h 252"/>
              <a:gd name="T4" fmla="*/ 20335316 w 1120"/>
              <a:gd name="T5" fmla="*/ 11 h 252"/>
              <a:gd name="T6" fmla="*/ 19858832 w 1120"/>
              <a:gd name="T7" fmla="*/ 11 h 252"/>
              <a:gd name="T8" fmla="*/ 19191786 w 1120"/>
              <a:gd name="T9" fmla="*/ 11 h 252"/>
              <a:gd name="T10" fmla="*/ 18336532 w 1120"/>
              <a:gd name="T11" fmla="*/ 10 h 252"/>
              <a:gd name="T12" fmla="*/ 17339847 w 1120"/>
              <a:gd name="T13" fmla="*/ 10 h 252"/>
              <a:gd name="T14" fmla="*/ 16196141 w 1120"/>
              <a:gd name="T15" fmla="*/ 10 h 252"/>
              <a:gd name="T16" fmla="*/ 14901486 w 1120"/>
              <a:gd name="T17" fmla="*/ 8 h 252"/>
              <a:gd name="T18" fmla="*/ 13494596 w 1120"/>
              <a:gd name="T19" fmla="*/ 8 h 252"/>
              <a:gd name="T20" fmla="*/ 11942220 w 1120"/>
              <a:gd name="T21" fmla="*/ 8 h 252"/>
              <a:gd name="T22" fmla="*/ 10275918 w 1120"/>
              <a:gd name="T23" fmla="*/ 8 h 252"/>
              <a:gd name="T24" fmla="*/ 8612140 w 1120"/>
              <a:gd name="T25" fmla="*/ 8 h 252"/>
              <a:gd name="T26" fmla="*/ 7098185 w 1120"/>
              <a:gd name="T27" fmla="*/ 8 h 252"/>
              <a:gd name="T28" fmla="*/ 5691769 w 1120"/>
              <a:gd name="T29" fmla="*/ 8 h 252"/>
              <a:gd name="T30" fmla="*/ 4395650 w 1120"/>
              <a:gd name="T31" fmla="*/ 10 h 252"/>
              <a:gd name="T32" fmla="*/ 3293330 w 1120"/>
              <a:gd name="T33" fmla="*/ 10 h 252"/>
              <a:gd name="T34" fmla="*/ 2329965 w 1120"/>
              <a:gd name="T35" fmla="*/ 10 h 252"/>
              <a:gd name="T36" fmla="*/ 1515458 w 1120"/>
              <a:gd name="T37" fmla="*/ 11 h 252"/>
              <a:gd name="T38" fmla="*/ 848370 w 1120"/>
              <a:gd name="T39" fmla="*/ 11 h 252"/>
              <a:gd name="T40" fmla="*/ 371720 w 1120"/>
              <a:gd name="T41" fmla="*/ 11 h 252"/>
              <a:gd name="T42" fmla="*/ 114130 w 1120"/>
              <a:gd name="T43" fmla="*/ 11 h 252"/>
              <a:gd name="T44" fmla="*/ 0 w 1120"/>
              <a:gd name="T45" fmla="*/ 11 h 252"/>
              <a:gd name="T46" fmla="*/ 0 w 1120"/>
              <a:gd name="T47" fmla="*/ 3 h 252"/>
              <a:gd name="T48" fmla="*/ 10353269 w 1120"/>
              <a:gd name="T49" fmla="*/ 0 h 252"/>
              <a:gd name="T50" fmla="*/ 20706948 w 1120"/>
              <a:gd name="T51" fmla="*/ 3 h 252"/>
              <a:gd name="T52" fmla="*/ 20706948 w 1120"/>
              <a:gd name="T53" fmla="*/ 11 h 252"/>
              <a:gd name="T54" fmla="*/ 20706948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75000"/>
            </a:schemeClr>
          </a:solidFill>
          <a:ln w="0">
            <a:noFill/>
            <a:round/>
          </a:ln>
        </p:spPr>
        <p:txBody>
          <a:bodyPr/>
          <a:lstStyle/>
          <a:p>
            <a:pPr>
              <a:defRPr/>
            </a:pPr>
            <a:endParaRPr lang="zh-CN" altLang="en-US">
              <a:solidFill>
                <a:prstClr val="black"/>
              </a:solidFill>
            </a:endParaRPr>
          </a:p>
        </p:txBody>
      </p:sp>
      <p:sp>
        <p:nvSpPr>
          <p:cNvPr id="47" name="TextBox 16"/>
          <p:cNvSpPr txBox="1"/>
          <p:nvPr/>
        </p:nvSpPr>
        <p:spPr>
          <a:xfrm>
            <a:off x="522285" y="1379047"/>
            <a:ext cx="11046323" cy="4531561"/>
          </a:xfrm>
          <a:prstGeom prst="rect">
            <a:avLst/>
          </a:prstGeom>
          <a:solidFill>
            <a:schemeClr val="bg1"/>
          </a:solid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just">
              <a:lnSpc>
                <a:spcPct val="150000"/>
              </a:lnSpc>
              <a:defRPr>
                <a:solidFill>
                  <a:srgbClr val="FF0000"/>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endParaRPr lang="zh-CN" altLang="en-US" dirty="0">
              <a:solidFill>
                <a:schemeClr val="tx1">
                  <a:lumMod val="65000"/>
                  <a:lumOff val="35000"/>
                </a:schemeClr>
              </a:solidFill>
            </a:endParaRPr>
          </a:p>
        </p:txBody>
      </p:sp>
      <p:pic>
        <p:nvPicPr>
          <p:cNvPr id="17" name="图片 16"/>
          <p:cNvPicPr>
            <a:picLocks noChangeAspect="1"/>
          </p:cNvPicPr>
          <p:nvPr/>
        </p:nvPicPr>
        <p:blipFill>
          <a:blip r:embed="rId16"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7" name="剪去对角的矩形 26"/>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30" name="矩形 5"/>
          <p:cNvSpPr/>
          <p:nvPr/>
        </p:nvSpPr>
        <p:spPr>
          <a:xfrm flipH="1">
            <a:off x="3661583" y="776065"/>
            <a:ext cx="227200" cy="613183"/>
          </a:xfrm>
          <a:custGeom>
            <a:avLst/>
            <a:gdLst>
              <a:gd name="connsiteX0" fmla="*/ 0 w 211801"/>
              <a:gd name="connsiteY0" fmla="*/ 0 h 613183"/>
              <a:gd name="connsiteX1" fmla="*/ 211801 w 211801"/>
              <a:gd name="connsiteY1" fmla="*/ 0 h 613183"/>
              <a:gd name="connsiteX2" fmla="*/ 211801 w 211801"/>
              <a:gd name="connsiteY2" fmla="*/ 613183 h 613183"/>
              <a:gd name="connsiteX3" fmla="*/ 0 w 211801"/>
              <a:gd name="connsiteY3" fmla="*/ 613183 h 613183"/>
              <a:gd name="connsiteX4" fmla="*/ 0 w 211801"/>
              <a:gd name="connsiteY4" fmla="*/ 0 h 613183"/>
              <a:gd name="connsiteX0-1" fmla="*/ 0 w 211801"/>
              <a:gd name="connsiteY0-2" fmla="*/ 0 h 613183"/>
              <a:gd name="connsiteX1-3" fmla="*/ 211801 w 211801"/>
              <a:gd name="connsiteY1-4" fmla="*/ 613183 h 613183"/>
              <a:gd name="connsiteX2-5" fmla="*/ 0 w 211801"/>
              <a:gd name="connsiteY2-6" fmla="*/ 613183 h 613183"/>
              <a:gd name="connsiteX3-7" fmla="*/ 0 w 211801"/>
              <a:gd name="connsiteY3-8" fmla="*/ 0 h 613183"/>
            </a:gdLst>
            <a:ahLst/>
            <a:cxnLst>
              <a:cxn ang="0">
                <a:pos x="connsiteX0-1" y="connsiteY0-2"/>
              </a:cxn>
              <a:cxn ang="0">
                <a:pos x="connsiteX1-3" y="connsiteY1-4"/>
              </a:cxn>
              <a:cxn ang="0">
                <a:pos x="connsiteX2-5" y="connsiteY2-6"/>
              </a:cxn>
              <a:cxn ang="0">
                <a:pos x="connsiteX3-7" y="connsiteY3-8"/>
              </a:cxn>
            </a:cxnLst>
            <a:rect l="l" t="t" r="r" b="b"/>
            <a:pathLst>
              <a:path w="211801" h="613183">
                <a:moveTo>
                  <a:pt x="0" y="0"/>
                </a:moveTo>
                <a:lnTo>
                  <a:pt x="211801" y="613183"/>
                </a:lnTo>
                <a:lnTo>
                  <a:pt x="0" y="613183"/>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5"/>
          <p:cNvSpPr/>
          <p:nvPr/>
        </p:nvSpPr>
        <p:spPr>
          <a:xfrm>
            <a:off x="7766039" y="771883"/>
            <a:ext cx="211801" cy="613183"/>
          </a:xfrm>
          <a:custGeom>
            <a:avLst/>
            <a:gdLst>
              <a:gd name="connsiteX0" fmla="*/ 0 w 211801"/>
              <a:gd name="connsiteY0" fmla="*/ 0 h 613183"/>
              <a:gd name="connsiteX1" fmla="*/ 211801 w 211801"/>
              <a:gd name="connsiteY1" fmla="*/ 0 h 613183"/>
              <a:gd name="connsiteX2" fmla="*/ 211801 w 211801"/>
              <a:gd name="connsiteY2" fmla="*/ 613183 h 613183"/>
              <a:gd name="connsiteX3" fmla="*/ 0 w 211801"/>
              <a:gd name="connsiteY3" fmla="*/ 613183 h 613183"/>
              <a:gd name="connsiteX4" fmla="*/ 0 w 211801"/>
              <a:gd name="connsiteY4" fmla="*/ 0 h 613183"/>
              <a:gd name="connsiteX0-1" fmla="*/ 0 w 211801"/>
              <a:gd name="connsiteY0-2" fmla="*/ 0 h 613183"/>
              <a:gd name="connsiteX1-3" fmla="*/ 211801 w 211801"/>
              <a:gd name="connsiteY1-4" fmla="*/ 613183 h 613183"/>
              <a:gd name="connsiteX2-5" fmla="*/ 0 w 211801"/>
              <a:gd name="connsiteY2-6" fmla="*/ 613183 h 613183"/>
              <a:gd name="connsiteX3-7" fmla="*/ 0 w 211801"/>
              <a:gd name="connsiteY3-8" fmla="*/ 0 h 613183"/>
            </a:gdLst>
            <a:ahLst/>
            <a:cxnLst>
              <a:cxn ang="0">
                <a:pos x="connsiteX0-1" y="connsiteY0-2"/>
              </a:cxn>
              <a:cxn ang="0">
                <a:pos x="connsiteX1-3" y="connsiteY1-4"/>
              </a:cxn>
              <a:cxn ang="0">
                <a:pos x="connsiteX2-5" y="connsiteY2-6"/>
              </a:cxn>
              <a:cxn ang="0">
                <a:pos x="connsiteX3-7" y="connsiteY3-8"/>
              </a:cxn>
            </a:cxnLst>
            <a:rect l="l" t="t" r="r" b="b"/>
            <a:pathLst>
              <a:path w="211801" h="613183">
                <a:moveTo>
                  <a:pt x="0" y="0"/>
                </a:moveTo>
                <a:lnTo>
                  <a:pt x="211801" y="613183"/>
                </a:lnTo>
                <a:lnTo>
                  <a:pt x="0" y="613183"/>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MH_SubTitle_1"/>
          <p:cNvSpPr>
            <a:spLocks noChangeArrowheads="1"/>
          </p:cNvSpPr>
          <p:nvPr>
            <p:custDataLst>
              <p:tags r:id="rId2"/>
            </p:custDataLst>
          </p:nvPr>
        </p:nvSpPr>
        <p:spPr bwMode="auto">
          <a:xfrm>
            <a:off x="3894559" y="764704"/>
            <a:ext cx="3857625" cy="617537"/>
          </a:xfrm>
          <a:prstGeom prst="rect">
            <a:avLst/>
          </a:prstGeom>
          <a:solidFill>
            <a:srgbClr val="F58B0D"/>
          </a:solidFill>
          <a:ln w="38100">
            <a:noFill/>
            <a:miter lim="800000"/>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da-DK" altLang="zh-CN" dirty="0">
              <a:solidFill>
                <a:srgbClr val="FFFFFF"/>
              </a:solidFill>
              <a:ea typeface="微软雅黑" panose="020B0503020204020204" pitchFamily="34" charset="-122"/>
            </a:endParaRPr>
          </a:p>
        </p:txBody>
      </p:sp>
      <p:sp>
        <p:nvSpPr>
          <p:cNvPr id="33" name="矩形 32"/>
          <p:cNvSpPr/>
          <p:nvPr/>
        </p:nvSpPr>
        <p:spPr>
          <a:xfrm>
            <a:off x="4457234" y="842913"/>
            <a:ext cx="2646878" cy="461665"/>
          </a:xfrm>
          <a:prstGeom prst="rect">
            <a:avLst/>
          </a:prstGeom>
        </p:spPr>
        <p:txBody>
          <a:bodyPr wrap="none">
            <a:spAutoFit/>
          </a:bodyPr>
          <a:lstStyle/>
          <a:p>
            <a:pPr algn="just">
              <a:spcAft>
                <a:spcPts val="0"/>
              </a:spcAft>
            </a:pPr>
            <a:r>
              <a:rPr lang="zh-CN" altLang="en-US" sz="2400" dirty="0">
                <a:solidFill>
                  <a:schemeClr val="bg1"/>
                </a:solidFill>
                <a:latin typeface="微软雅黑" panose="020B0503020204020204" pitchFamily="34" charset="-122"/>
                <a:ea typeface="微软雅黑" panose="020B0503020204020204" pitchFamily="34" charset="-122"/>
              </a:rPr>
              <a:t>指标体系创新之处</a:t>
            </a:r>
            <a:endParaRPr lang="zh-CN" altLang="zh-CN" sz="2400"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935994" y="1842586"/>
            <a:ext cx="5191126" cy="906463"/>
            <a:chOff x="1659282" y="1821405"/>
            <a:chExt cx="5191126" cy="906463"/>
          </a:xfrm>
        </p:grpSpPr>
        <p:sp>
          <p:nvSpPr>
            <p:cNvPr id="34" name="MH_Other_1"/>
            <p:cNvSpPr/>
            <p:nvPr>
              <p:custDataLst>
                <p:tags r:id="rId11"/>
              </p:custDataLst>
            </p:nvPr>
          </p:nvSpPr>
          <p:spPr>
            <a:xfrm>
              <a:off x="5943945" y="1822993"/>
              <a:ext cx="455613" cy="904875"/>
            </a:xfrm>
            <a:prstGeom prst="rect">
              <a:avLst/>
            </a:prstGeom>
            <a:solidFill>
              <a:srgbClr val="4983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a:solidFill>
                  <a:schemeClr val="tx1"/>
                </a:solidFill>
                <a:latin typeface="Arial" panose="020B0604020202020204" pitchFamily="34" charset="0"/>
                <a:ea typeface="微软雅黑" panose="020B0503020204020204" pitchFamily="34" charset="-122"/>
              </a:endParaRPr>
            </a:p>
          </p:txBody>
        </p:sp>
        <p:sp>
          <p:nvSpPr>
            <p:cNvPr id="35" name="MH_SubTitle_1"/>
            <p:cNvSpPr/>
            <p:nvPr>
              <p:custDataLst>
                <p:tags r:id="rId12"/>
              </p:custDataLst>
            </p:nvPr>
          </p:nvSpPr>
          <p:spPr>
            <a:xfrm>
              <a:off x="1659282" y="1967455"/>
              <a:ext cx="4705350" cy="615950"/>
            </a:xfrm>
            <a:prstGeom prst="rect">
              <a:avLst/>
            </a:prstGeom>
            <a:solidFill>
              <a:srgbClr val="F3EFE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sz="2400" dirty="0">
                  <a:solidFill>
                    <a:srgbClr val="72CC36"/>
                  </a:solidFill>
                  <a:latin typeface="Arial" panose="020B0604020202020204" pitchFamily="34" charset="0"/>
                  <a:ea typeface="微软雅黑" panose="020B0503020204020204" pitchFamily="34" charset="-122"/>
                </a:rPr>
                <a:t>文化</a:t>
              </a:r>
              <a:r>
                <a:rPr lang="zh-CN" altLang="en-US" sz="2400" dirty="0" smtClean="0">
                  <a:solidFill>
                    <a:srgbClr val="72CC36"/>
                  </a:solidFill>
                  <a:latin typeface="Arial" panose="020B0604020202020204" pitchFamily="34" charset="0"/>
                  <a:ea typeface="微软雅黑" panose="020B0503020204020204" pitchFamily="34" charset="-122"/>
                </a:rPr>
                <a:t>交流一级</a:t>
              </a:r>
              <a:r>
                <a:rPr lang="zh-CN" altLang="en-US" sz="2400" dirty="0">
                  <a:solidFill>
                    <a:srgbClr val="72CC36"/>
                  </a:solidFill>
                  <a:latin typeface="Arial" panose="020B0604020202020204" pitchFamily="34" charset="0"/>
                  <a:ea typeface="微软雅黑" panose="020B0503020204020204" pitchFamily="34" charset="-122"/>
                </a:rPr>
                <a:t>指标</a:t>
              </a:r>
            </a:p>
          </p:txBody>
        </p:sp>
        <p:sp>
          <p:nvSpPr>
            <p:cNvPr id="36" name="MH_Other_2"/>
            <p:cNvSpPr/>
            <p:nvPr>
              <p:custDataLst>
                <p:tags r:id="rId13"/>
              </p:custDataLst>
            </p:nvPr>
          </p:nvSpPr>
          <p:spPr>
            <a:xfrm>
              <a:off x="5943945" y="1821405"/>
              <a:ext cx="906463" cy="906462"/>
            </a:xfrm>
            <a:prstGeom prst="chevron">
              <a:avLst>
                <a:gd name="adj" fmla="val 45500"/>
              </a:avLst>
            </a:prstGeom>
            <a:solidFill>
              <a:srgbClr val="72CC36"/>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anchor="ctr">
              <a:normAutofit/>
            </a:bodyPr>
            <a:lstStyle/>
            <a:p>
              <a:pPr algn="r" eaLnBrk="1" fontAlgn="auto" hangingPunct="1">
                <a:spcBef>
                  <a:spcPts val="0"/>
                </a:spcBef>
                <a:spcAft>
                  <a:spcPts val="0"/>
                </a:spcAft>
                <a:defRPr/>
              </a:pPr>
              <a:endParaRPr lang="zh-CN" altLang="en-US" sz="2400" dirty="0">
                <a:solidFill>
                  <a:srgbClr val="FFFFFF"/>
                </a:solidFill>
                <a:latin typeface="Arial" panose="020B0604020202020204" pitchFamily="34" charset="0"/>
                <a:ea typeface="微软雅黑" panose="020B0503020204020204" pitchFamily="34" charset="-122"/>
              </a:endParaRPr>
            </a:p>
          </p:txBody>
        </p:sp>
      </p:grpSp>
      <p:grpSp>
        <p:nvGrpSpPr>
          <p:cNvPr id="4" name="组合 3"/>
          <p:cNvGrpSpPr/>
          <p:nvPr/>
        </p:nvGrpSpPr>
        <p:grpSpPr>
          <a:xfrm>
            <a:off x="2987048" y="3219460"/>
            <a:ext cx="5191126" cy="906463"/>
            <a:chOff x="1659282" y="3075530"/>
            <a:chExt cx="5191126" cy="906463"/>
          </a:xfrm>
        </p:grpSpPr>
        <p:sp>
          <p:nvSpPr>
            <p:cNvPr id="37" name="MH_Other_3"/>
            <p:cNvSpPr/>
            <p:nvPr>
              <p:custDataLst>
                <p:tags r:id="rId8"/>
              </p:custDataLst>
            </p:nvPr>
          </p:nvSpPr>
          <p:spPr>
            <a:xfrm>
              <a:off x="5943945" y="3077118"/>
              <a:ext cx="455613" cy="904875"/>
            </a:xfrm>
            <a:prstGeom prst="rect">
              <a:avLst/>
            </a:prstGeom>
            <a:solidFill>
              <a:srgbClr val="0051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sz="3200">
                <a:solidFill>
                  <a:schemeClr val="tx1"/>
                </a:solidFill>
                <a:latin typeface="Arial" panose="020B0604020202020204" pitchFamily="34" charset="0"/>
                <a:ea typeface="微软雅黑" panose="020B0503020204020204" pitchFamily="34" charset="-122"/>
              </a:endParaRPr>
            </a:p>
          </p:txBody>
        </p:sp>
        <p:sp>
          <p:nvSpPr>
            <p:cNvPr id="38" name="MH_SubTitle_2"/>
            <p:cNvSpPr/>
            <p:nvPr>
              <p:custDataLst>
                <p:tags r:id="rId9"/>
              </p:custDataLst>
            </p:nvPr>
          </p:nvSpPr>
          <p:spPr>
            <a:xfrm>
              <a:off x="1659282" y="3221580"/>
              <a:ext cx="4705350" cy="615950"/>
            </a:xfrm>
            <a:prstGeom prst="rect">
              <a:avLst/>
            </a:prstGeom>
            <a:solidFill>
              <a:srgbClr val="F3EFE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sz="2400" dirty="0">
                  <a:solidFill>
                    <a:srgbClr val="60A7FF"/>
                  </a:solidFill>
                  <a:latin typeface="Arial" panose="020B0604020202020204" pitchFamily="34" charset="0"/>
                  <a:ea typeface="微软雅黑" panose="020B0503020204020204" pitchFamily="34" charset="-122"/>
                </a:rPr>
                <a:t>国际显示度一级指标</a:t>
              </a:r>
            </a:p>
          </p:txBody>
        </p:sp>
        <p:sp>
          <p:nvSpPr>
            <p:cNvPr id="39" name="MH_Other_4"/>
            <p:cNvSpPr/>
            <p:nvPr>
              <p:custDataLst>
                <p:tags r:id="rId10"/>
              </p:custDataLst>
            </p:nvPr>
          </p:nvSpPr>
          <p:spPr>
            <a:xfrm>
              <a:off x="5943945" y="3075530"/>
              <a:ext cx="906463" cy="906462"/>
            </a:xfrm>
            <a:prstGeom prst="chevron">
              <a:avLst>
                <a:gd name="adj" fmla="val 45500"/>
              </a:avLst>
            </a:prstGeom>
            <a:solidFill>
              <a:srgbClr val="60A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sz="3200">
                <a:solidFill>
                  <a:schemeClr val="tx1"/>
                </a:solidFill>
                <a:latin typeface="Arial" panose="020B0604020202020204" pitchFamily="34" charset="0"/>
                <a:ea typeface="微软雅黑" panose="020B0503020204020204" pitchFamily="34" charset="-122"/>
              </a:endParaRPr>
            </a:p>
          </p:txBody>
        </p:sp>
      </p:grpSp>
      <p:grpSp>
        <p:nvGrpSpPr>
          <p:cNvPr id="5" name="组合 4"/>
          <p:cNvGrpSpPr/>
          <p:nvPr/>
        </p:nvGrpSpPr>
        <p:grpSpPr>
          <a:xfrm>
            <a:off x="5038101" y="4596335"/>
            <a:ext cx="5191126" cy="906463"/>
            <a:chOff x="1659282" y="4329655"/>
            <a:chExt cx="5191126" cy="906463"/>
          </a:xfrm>
        </p:grpSpPr>
        <p:sp>
          <p:nvSpPr>
            <p:cNvPr id="40" name="MH_Other_5"/>
            <p:cNvSpPr/>
            <p:nvPr>
              <p:custDataLst>
                <p:tags r:id="rId5"/>
              </p:custDataLst>
            </p:nvPr>
          </p:nvSpPr>
          <p:spPr>
            <a:xfrm>
              <a:off x="5943945" y="4331243"/>
              <a:ext cx="455613" cy="904875"/>
            </a:xfrm>
            <a:prstGeom prst="rect">
              <a:avLst/>
            </a:prstGeom>
            <a:solidFill>
              <a:srgbClr val="BC8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zh-CN" altLang="en-US" sz="3200">
                <a:solidFill>
                  <a:schemeClr val="tx1"/>
                </a:solidFill>
                <a:latin typeface="Arial" panose="020B0604020202020204" pitchFamily="34" charset="0"/>
                <a:ea typeface="微软雅黑" panose="020B0503020204020204" pitchFamily="34" charset="-122"/>
              </a:endParaRPr>
            </a:p>
          </p:txBody>
        </p:sp>
        <p:sp>
          <p:nvSpPr>
            <p:cNvPr id="41" name="MH_SubTitle_3"/>
            <p:cNvSpPr/>
            <p:nvPr>
              <p:custDataLst>
                <p:tags r:id="rId6"/>
              </p:custDataLst>
            </p:nvPr>
          </p:nvSpPr>
          <p:spPr>
            <a:xfrm>
              <a:off x="1659282" y="4475705"/>
              <a:ext cx="4705350" cy="615950"/>
            </a:xfrm>
            <a:prstGeom prst="rect">
              <a:avLst/>
            </a:prstGeom>
            <a:solidFill>
              <a:srgbClr val="F3EFE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sz="2400" dirty="0">
                  <a:solidFill>
                    <a:srgbClr val="FFCB2A"/>
                  </a:solidFill>
                  <a:latin typeface="Arial" panose="020B0604020202020204" pitchFamily="34" charset="0"/>
                  <a:ea typeface="微软雅黑" panose="020B0503020204020204" pitchFamily="34" charset="-122"/>
                </a:rPr>
                <a:t>国际化校园、就业二级指标</a:t>
              </a:r>
            </a:p>
          </p:txBody>
        </p:sp>
        <p:sp>
          <p:nvSpPr>
            <p:cNvPr id="42" name="MH_Other_6"/>
            <p:cNvSpPr/>
            <p:nvPr>
              <p:custDataLst>
                <p:tags r:id="rId7"/>
              </p:custDataLst>
            </p:nvPr>
          </p:nvSpPr>
          <p:spPr>
            <a:xfrm>
              <a:off x="5943945" y="4329655"/>
              <a:ext cx="906463" cy="906462"/>
            </a:xfrm>
            <a:prstGeom prst="chevron">
              <a:avLst>
                <a:gd name="adj" fmla="val 45500"/>
              </a:avLst>
            </a:prstGeom>
            <a:solidFill>
              <a:srgbClr val="FFCB2A"/>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anchor="ctr">
              <a:normAutofit/>
            </a:bodyPr>
            <a:lstStyle/>
            <a:p>
              <a:pPr algn="r" eaLnBrk="1" fontAlgn="auto" hangingPunct="1">
                <a:spcBef>
                  <a:spcPts val="0"/>
                </a:spcBef>
                <a:spcAft>
                  <a:spcPts val="0"/>
                </a:spcAft>
                <a:defRPr/>
              </a:pP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43" name="MH_Entry_2">
            <a:hlinkClick r:id="rId17" action="ppaction://hlinksldjump"/>
          </p:cNvPr>
          <p:cNvSpPr/>
          <p:nvPr>
            <p:custDataLst>
              <p:tags r:id="rId3"/>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国际化</a:t>
            </a:r>
            <a:r>
              <a:rPr lang="zh-CN" altLang="en-US" kern="0" dirty="0">
                <a:solidFill>
                  <a:srgbClr val="FFFFFF"/>
                </a:solidFill>
                <a:latin typeface="微软雅黑" panose="020B0503020204020204" pitchFamily="34" charset="-122"/>
                <a:ea typeface="微软雅黑" panose="020B0503020204020204" pitchFamily="34" charset="-122"/>
              </a:rPr>
              <a:t>评价指标</a:t>
            </a:r>
          </a:p>
        </p:txBody>
      </p:sp>
      <p:sp>
        <p:nvSpPr>
          <p:cNvPr id="44" name="MH_Number_2">
            <a:hlinkClick r:id="rId17" action="ppaction://hlinksldjump"/>
          </p:cNvPr>
          <p:cNvSpPr/>
          <p:nvPr>
            <p:custDataLst>
              <p:tags r:id="rId4"/>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4</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
          <p:cNvSpPr/>
          <p:nvPr>
            <p:custDataLst>
              <p:tags r:id="rId1"/>
            </p:custDataLst>
          </p:nvPr>
        </p:nvSpPr>
        <p:spPr bwMode="gray">
          <a:xfrm>
            <a:off x="568004" y="5661248"/>
            <a:ext cx="10954752" cy="389980"/>
          </a:xfrm>
          <a:custGeom>
            <a:avLst/>
            <a:gdLst>
              <a:gd name="T0" fmla="*/ 20706948 w 1120"/>
              <a:gd name="T1" fmla="*/ 11 h 252"/>
              <a:gd name="T2" fmla="*/ 20629597 w 1120"/>
              <a:gd name="T3" fmla="*/ 11 h 252"/>
              <a:gd name="T4" fmla="*/ 20335316 w 1120"/>
              <a:gd name="T5" fmla="*/ 11 h 252"/>
              <a:gd name="T6" fmla="*/ 19858832 w 1120"/>
              <a:gd name="T7" fmla="*/ 11 h 252"/>
              <a:gd name="T8" fmla="*/ 19191786 w 1120"/>
              <a:gd name="T9" fmla="*/ 11 h 252"/>
              <a:gd name="T10" fmla="*/ 18336532 w 1120"/>
              <a:gd name="T11" fmla="*/ 10 h 252"/>
              <a:gd name="T12" fmla="*/ 17339847 w 1120"/>
              <a:gd name="T13" fmla="*/ 10 h 252"/>
              <a:gd name="T14" fmla="*/ 16196141 w 1120"/>
              <a:gd name="T15" fmla="*/ 10 h 252"/>
              <a:gd name="T16" fmla="*/ 14901486 w 1120"/>
              <a:gd name="T17" fmla="*/ 8 h 252"/>
              <a:gd name="T18" fmla="*/ 13494596 w 1120"/>
              <a:gd name="T19" fmla="*/ 8 h 252"/>
              <a:gd name="T20" fmla="*/ 11942220 w 1120"/>
              <a:gd name="T21" fmla="*/ 8 h 252"/>
              <a:gd name="T22" fmla="*/ 10275918 w 1120"/>
              <a:gd name="T23" fmla="*/ 8 h 252"/>
              <a:gd name="T24" fmla="*/ 8612140 w 1120"/>
              <a:gd name="T25" fmla="*/ 8 h 252"/>
              <a:gd name="T26" fmla="*/ 7098185 w 1120"/>
              <a:gd name="T27" fmla="*/ 8 h 252"/>
              <a:gd name="T28" fmla="*/ 5691769 w 1120"/>
              <a:gd name="T29" fmla="*/ 8 h 252"/>
              <a:gd name="T30" fmla="*/ 4395650 w 1120"/>
              <a:gd name="T31" fmla="*/ 10 h 252"/>
              <a:gd name="T32" fmla="*/ 3293330 w 1120"/>
              <a:gd name="T33" fmla="*/ 10 h 252"/>
              <a:gd name="T34" fmla="*/ 2329965 w 1120"/>
              <a:gd name="T35" fmla="*/ 10 h 252"/>
              <a:gd name="T36" fmla="*/ 1515458 w 1120"/>
              <a:gd name="T37" fmla="*/ 11 h 252"/>
              <a:gd name="T38" fmla="*/ 848370 w 1120"/>
              <a:gd name="T39" fmla="*/ 11 h 252"/>
              <a:gd name="T40" fmla="*/ 371720 w 1120"/>
              <a:gd name="T41" fmla="*/ 11 h 252"/>
              <a:gd name="T42" fmla="*/ 114130 w 1120"/>
              <a:gd name="T43" fmla="*/ 11 h 252"/>
              <a:gd name="T44" fmla="*/ 0 w 1120"/>
              <a:gd name="T45" fmla="*/ 11 h 252"/>
              <a:gd name="T46" fmla="*/ 0 w 1120"/>
              <a:gd name="T47" fmla="*/ 3 h 252"/>
              <a:gd name="T48" fmla="*/ 10353269 w 1120"/>
              <a:gd name="T49" fmla="*/ 0 h 252"/>
              <a:gd name="T50" fmla="*/ 20706948 w 1120"/>
              <a:gd name="T51" fmla="*/ 3 h 252"/>
              <a:gd name="T52" fmla="*/ 20706948 w 1120"/>
              <a:gd name="T53" fmla="*/ 11 h 252"/>
              <a:gd name="T54" fmla="*/ 20706948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75000"/>
            </a:schemeClr>
          </a:solidFill>
          <a:ln w="0">
            <a:noFill/>
            <a:round/>
          </a:ln>
        </p:spPr>
        <p:txBody>
          <a:bodyPr/>
          <a:lstStyle/>
          <a:p>
            <a:pPr>
              <a:defRPr/>
            </a:pPr>
            <a:endParaRPr lang="zh-CN" altLang="en-US">
              <a:solidFill>
                <a:prstClr val="black"/>
              </a:solidFill>
            </a:endParaRPr>
          </a:p>
        </p:txBody>
      </p:sp>
      <p:sp>
        <p:nvSpPr>
          <p:cNvPr id="47" name="TextBox 16"/>
          <p:cNvSpPr txBox="1"/>
          <p:nvPr/>
        </p:nvSpPr>
        <p:spPr>
          <a:xfrm>
            <a:off x="522285" y="1379047"/>
            <a:ext cx="11046323" cy="4531561"/>
          </a:xfrm>
          <a:prstGeom prst="rect">
            <a:avLst/>
          </a:prstGeom>
          <a:solidFill>
            <a:schemeClr val="bg1"/>
          </a:solid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just">
              <a:lnSpc>
                <a:spcPct val="150000"/>
              </a:lnSpc>
              <a:defRPr>
                <a:solidFill>
                  <a:srgbClr val="FF0000"/>
                </a:solidFill>
                <a:latin typeface="微软雅黑" panose="020B0503020204020204" pitchFamily="34" charset="-122"/>
                <a:ea typeface="微软雅黑" panose="020B0503020204020204" pitchFamily="34" charset="-122"/>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endParaRPr lang="zh-CN" altLang="en-US" dirty="0">
              <a:solidFill>
                <a:schemeClr val="tx1">
                  <a:lumMod val="65000"/>
                  <a:lumOff val="35000"/>
                </a:schemeClr>
              </a:solidFill>
            </a:endParaRPr>
          </a:p>
        </p:txBody>
      </p:sp>
      <p:pic>
        <p:nvPicPr>
          <p:cNvPr id="17" name="图片 16"/>
          <p:cNvPicPr>
            <a:picLocks noChangeAspect="1"/>
          </p:cNvPicPr>
          <p:nvPr/>
        </p:nvPicPr>
        <p:blipFill>
          <a:blip r:embed="rId7"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7" name="剪去对角的矩形 26"/>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30" name="矩形 5"/>
          <p:cNvSpPr/>
          <p:nvPr/>
        </p:nvSpPr>
        <p:spPr>
          <a:xfrm flipH="1">
            <a:off x="3661583" y="776065"/>
            <a:ext cx="227200" cy="613183"/>
          </a:xfrm>
          <a:custGeom>
            <a:avLst/>
            <a:gdLst>
              <a:gd name="connsiteX0" fmla="*/ 0 w 211801"/>
              <a:gd name="connsiteY0" fmla="*/ 0 h 613183"/>
              <a:gd name="connsiteX1" fmla="*/ 211801 w 211801"/>
              <a:gd name="connsiteY1" fmla="*/ 0 h 613183"/>
              <a:gd name="connsiteX2" fmla="*/ 211801 w 211801"/>
              <a:gd name="connsiteY2" fmla="*/ 613183 h 613183"/>
              <a:gd name="connsiteX3" fmla="*/ 0 w 211801"/>
              <a:gd name="connsiteY3" fmla="*/ 613183 h 613183"/>
              <a:gd name="connsiteX4" fmla="*/ 0 w 211801"/>
              <a:gd name="connsiteY4" fmla="*/ 0 h 613183"/>
              <a:gd name="connsiteX0-1" fmla="*/ 0 w 211801"/>
              <a:gd name="connsiteY0-2" fmla="*/ 0 h 613183"/>
              <a:gd name="connsiteX1-3" fmla="*/ 211801 w 211801"/>
              <a:gd name="connsiteY1-4" fmla="*/ 613183 h 613183"/>
              <a:gd name="connsiteX2-5" fmla="*/ 0 w 211801"/>
              <a:gd name="connsiteY2-6" fmla="*/ 613183 h 613183"/>
              <a:gd name="connsiteX3-7" fmla="*/ 0 w 211801"/>
              <a:gd name="connsiteY3-8" fmla="*/ 0 h 613183"/>
            </a:gdLst>
            <a:ahLst/>
            <a:cxnLst>
              <a:cxn ang="0">
                <a:pos x="connsiteX0-1" y="connsiteY0-2"/>
              </a:cxn>
              <a:cxn ang="0">
                <a:pos x="connsiteX1-3" y="connsiteY1-4"/>
              </a:cxn>
              <a:cxn ang="0">
                <a:pos x="connsiteX2-5" y="connsiteY2-6"/>
              </a:cxn>
              <a:cxn ang="0">
                <a:pos x="connsiteX3-7" y="connsiteY3-8"/>
              </a:cxn>
            </a:cxnLst>
            <a:rect l="l" t="t" r="r" b="b"/>
            <a:pathLst>
              <a:path w="211801" h="613183">
                <a:moveTo>
                  <a:pt x="0" y="0"/>
                </a:moveTo>
                <a:lnTo>
                  <a:pt x="211801" y="613183"/>
                </a:lnTo>
                <a:lnTo>
                  <a:pt x="0" y="613183"/>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5"/>
          <p:cNvSpPr/>
          <p:nvPr/>
        </p:nvSpPr>
        <p:spPr>
          <a:xfrm>
            <a:off x="7766039" y="771883"/>
            <a:ext cx="211801" cy="613183"/>
          </a:xfrm>
          <a:custGeom>
            <a:avLst/>
            <a:gdLst>
              <a:gd name="connsiteX0" fmla="*/ 0 w 211801"/>
              <a:gd name="connsiteY0" fmla="*/ 0 h 613183"/>
              <a:gd name="connsiteX1" fmla="*/ 211801 w 211801"/>
              <a:gd name="connsiteY1" fmla="*/ 0 h 613183"/>
              <a:gd name="connsiteX2" fmla="*/ 211801 w 211801"/>
              <a:gd name="connsiteY2" fmla="*/ 613183 h 613183"/>
              <a:gd name="connsiteX3" fmla="*/ 0 w 211801"/>
              <a:gd name="connsiteY3" fmla="*/ 613183 h 613183"/>
              <a:gd name="connsiteX4" fmla="*/ 0 w 211801"/>
              <a:gd name="connsiteY4" fmla="*/ 0 h 613183"/>
              <a:gd name="connsiteX0-1" fmla="*/ 0 w 211801"/>
              <a:gd name="connsiteY0-2" fmla="*/ 0 h 613183"/>
              <a:gd name="connsiteX1-3" fmla="*/ 211801 w 211801"/>
              <a:gd name="connsiteY1-4" fmla="*/ 613183 h 613183"/>
              <a:gd name="connsiteX2-5" fmla="*/ 0 w 211801"/>
              <a:gd name="connsiteY2-6" fmla="*/ 613183 h 613183"/>
              <a:gd name="connsiteX3-7" fmla="*/ 0 w 211801"/>
              <a:gd name="connsiteY3-8" fmla="*/ 0 h 613183"/>
            </a:gdLst>
            <a:ahLst/>
            <a:cxnLst>
              <a:cxn ang="0">
                <a:pos x="connsiteX0-1" y="connsiteY0-2"/>
              </a:cxn>
              <a:cxn ang="0">
                <a:pos x="connsiteX1-3" y="connsiteY1-4"/>
              </a:cxn>
              <a:cxn ang="0">
                <a:pos x="connsiteX2-5" y="connsiteY2-6"/>
              </a:cxn>
              <a:cxn ang="0">
                <a:pos x="connsiteX3-7" y="connsiteY3-8"/>
              </a:cxn>
            </a:cxnLst>
            <a:rect l="l" t="t" r="r" b="b"/>
            <a:pathLst>
              <a:path w="211801" h="613183">
                <a:moveTo>
                  <a:pt x="0" y="0"/>
                </a:moveTo>
                <a:lnTo>
                  <a:pt x="211801" y="613183"/>
                </a:lnTo>
                <a:lnTo>
                  <a:pt x="0" y="613183"/>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MH_SubTitle_1"/>
          <p:cNvSpPr>
            <a:spLocks noChangeArrowheads="1"/>
          </p:cNvSpPr>
          <p:nvPr>
            <p:custDataLst>
              <p:tags r:id="rId2"/>
            </p:custDataLst>
          </p:nvPr>
        </p:nvSpPr>
        <p:spPr bwMode="auto">
          <a:xfrm>
            <a:off x="3894559" y="764704"/>
            <a:ext cx="3857625" cy="617537"/>
          </a:xfrm>
          <a:prstGeom prst="rect">
            <a:avLst/>
          </a:prstGeom>
          <a:solidFill>
            <a:srgbClr val="F58B0D"/>
          </a:solidFill>
          <a:ln w="38100">
            <a:noFill/>
            <a:miter lim="800000"/>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endParaRPr lang="da-DK" altLang="zh-CN" dirty="0">
              <a:solidFill>
                <a:srgbClr val="FFFFFF"/>
              </a:solidFill>
              <a:ea typeface="微软雅黑" panose="020B0503020204020204" pitchFamily="34" charset="-122"/>
            </a:endParaRPr>
          </a:p>
        </p:txBody>
      </p:sp>
      <p:sp>
        <p:nvSpPr>
          <p:cNvPr id="33" name="矩形 32"/>
          <p:cNvSpPr/>
          <p:nvPr/>
        </p:nvSpPr>
        <p:spPr>
          <a:xfrm>
            <a:off x="4765010" y="842913"/>
            <a:ext cx="2031325" cy="461665"/>
          </a:xfrm>
          <a:prstGeom prst="rect">
            <a:avLst/>
          </a:prstGeom>
        </p:spPr>
        <p:txBody>
          <a:bodyPr wrap="none">
            <a:spAutoFit/>
          </a:bodyPr>
          <a:lstStyle/>
          <a:p>
            <a:pPr algn="just">
              <a:spcAft>
                <a:spcPts val="0"/>
              </a:spcAft>
            </a:pPr>
            <a:r>
              <a:rPr lang="zh-CN" altLang="en-US" sz="2400" dirty="0">
                <a:solidFill>
                  <a:schemeClr val="bg1"/>
                </a:solidFill>
                <a:latin typeface="微软雅黑" panose="020B0503020204020204" pitchFamily="34" charset="-122"/>
                <a:ea typeface="微软雅黑" panose="020B0503020204020204" pitchFamily="34" charset="-122"/>
              </a:rPr>
              <a:t>权重确立方法</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3038814" y="2720064"/>
            <a:ext cx="6096000" cy="1384995"/>
          </a:xfrm>
          <a:prstGeom prst="rect">
            <a:avLst/>
          </a:prstGeom>
        </p:spPr>
        <p:txBody>
          <a:bodyPr>
            <a:spAutoFit/>
          </a:bodyPr>
          <a:lstStyle/>
          <a:p>
            <a:pPr marL="457200" indent="-457200">
              <a:lnSpc>
                <a:spcPct val="150000"/>
              </a:lnSpc>
              <a:buFont typeface="Wingdings" panose="05000000000000000000" pitchFamily="2" charset="2"/>
              <a:buChar char="u"/>
            </a:pPr>
            <a:r>
              <a:rPr lang="zh-CN" altLang="en-US" dirty="0">
                <a:latin typeface="微软雅黑" panose="020B0503020204020204" pitchFamily="34" charset="-122"/>
                <a:ea typeface="微软雅黑" panose="020B0503020204020204" pitchFamily="34" charset="-122"/>
              </a:rPr>
              <a:t>权重：层次分析法</a:t>
            </a:r>
            <a:endParaRPr lang="en-US" altLang="zh-CN" dirty="0">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u"/>
            </a:pPr>
            <a:r>
              <a:rPr lang="zh-CN" altLang="en-US" dirty="0">
                <a:latin typeface="微软雅黑" panose="020B0503020204020204" pitchFamily="34" charset="-122"/>
                <a:ea typeface="微软雅黑" panose="020B0503020204020204" pitchFamily="34" charset="-122"/>
              </a:rPr>
              <a:t>排序：归一法</a:t>
            </a:r>
          </a:p>
        </p:txBody>
      </p:sp>
      <p:sp>
        <p:nvSpPr>
          <p:cNvPr id="26" name="MH_Entry_2">
            <a:hlinkClick r:id="rId8" action="ppaction://hlinksldjump"/>
          </p:cNvPr>
          <p:cNvSpPr/>
          <p:nvPr>
            <p:custDataLst>
              <p:tags r:id="rId3"/>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 国际化评价</a:t>
            </a:r>
            <a:r>
              <a:rPr lang="zh-CN" altLang="en-US" kern="0" dirty="0">
                <a:solidFill>
                  <a:srgbClr val="FFFFFF"/>
                </a:solidFill>
                <a:latin typeface="微软雅黑" panose="020B0503020204020204" pitchFamily="34" charset="-122"/>
                <a:ea typeface="微软雅黑" panose="020B0503020204020204" pitchFamily="34" charset="-122"/>
              </a:rPr>
              <a:t>设计</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28" name="MH_Number_2">
            <a:hlinkClick r:id="rId8" action="ppaction://hlinksldjump"/>
          </p:cNvPr>
          <p:cNvSpPr/>
          <p:nvPr>
            <p:custDataLst>
              <p:tags r:id="rId4"/>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4</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5"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24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24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grpSp>
        <p:nvGrpSpPr>
          <p:cNvPr id="4" name="组合 3"/>
          <p:cNvGrpSpPr/>
          <p:nvPr/>
        </p:nvGrpSpPr>
        <p:grpSpPr>
          <a:xfrm>
            <a:off x="1205393" y="758614"/>
            <a:ext cx="10048031" cy="4991677"/>
            <a:chOff x="1205393" y="758614"/>
            <a:chExt cx="10048031" cy="4991677"/>
          </a:xfrm>
        </p:grpSpPr>
        <p:grpSp>
          <p:nvGrpSpPr>
            <p:cNvPr id="57" name="组合 56"/>
            <p:cNvGrpSpPr/>
            <p:nvPr/>
          </p:nvGrpSpPr>
          <p:grpSpPr>
            <a:xfrm>
              <a:off x="1205393" y="1268760"/>
              <a:ext cx="9816951" cy="4481531"/>
              <a:chOff x="1681668" y="1377524"/>
              <a:chExt cx="9816951" cy="4481531"/>
            </a:xfrm>
          </p:grpSpPr>
          <p:sp>
            <p:nvSpPr>
              <p:cNvPr id="58" name="矩形 14"/>
              <p:cNvSpPr/>
              <p:nvPr/>
            </p:nvSpPr>
            <p:spPr>
              <a:xfrm>
                <a:off x="1681668" y="1377524"/>
                <a:ext cx="9585871" cy="4481531"/>
              </a:xfrm>
              <a:custGeom>
                <a:avLst/>
                <a:gdLst>
                  <a:gd name="connsiteX0" fmla="*/ 0 w 10235744"/>
                  <a:gd name="connsiteY0" fmla="*/ 0 h 3560512"/>
                  <a:gd name="connsiteX1" fmla="*/ 10235744 w 10235744"/>
                  <a:gd name="connsiteY1" fmla="*/ 0 h 3560512"/>
                  <a:gd name="connsiteX2" fmla="*/ 10235744 w 10235744"/>
                  <a:gd name="connsiteY2" fmla="*/ 3560512 h 3560512"/>
                  <a:gd name="connsiteX3" fmla="*/ 0 w 10235744"/>
                  <a:gd name="connsiteY3" fmla="*/ 3560512 h 3560512"/>
                  <a:gd name="connsiteX4" fmla="*/ 0 w 10235744"/>
                  <a:gd name="connsiteY4" fmla="*/ 0 h 3560512"/>
                  <a:gd name="connsiteX0-1" fmla="*/ 0 w 10235744"/>
                  <a:gd name="connsiteY0-2" fmla="*/ 0 h 3560512"/>
                  <a:gd name="connsiteX1-3" fmla="*/ 8506956 w 10235744"/>
                  <a:gd name="connsiteY1-4" fmla="*/ 28575 h 3560512"/>
                  <a:gd name="connsiteX2-5" fmla="*/ 10235744 w 10235744"/>
                  <a:gd name="connsiteY2-6" fmla="*/ 3560512 h 3560512"/>
                  <a:gd name="connsiteX3-7" fmla="*/ 0 w 10235744"/>
                  <a:gd name="connsiteY3-8" fmla="*/ 3560512 h 3560512"/>
                  <a:gd name="connsiteX4-9" fmla="*/ 0 w 10235744"/>
                  <a:gd name="connsiteY4-10" fmla="*/ 0 h 3560512"/>
                  <a:gd name="connsiteX0-11" fmla="*/ 0 w 10235744"/>
                  <a:gd name="connsiteY0-12" fmla="*/ 0 h 3560512"/>
                  <a:gd name="connsiteX1-13" fmla="*/ 8506956 w 10235744"/>
                  <a:gd name="connsiteY1-14" fmla="*/ 28575 h 3560512"/>
                  <a:gd name="connsiteX2-15" fmla="*/ 10235744 w 10235744"/>
                  <a:gd name="connsiteY2-16" fmla="*/ 3560512 h 3560512"/>
                  <a:gd name="connsiteX3-17" fmla="*/ 1428750 w 10235744"/>
                  <a:gd name="connsiteY3-18" fmla="*/ 3531937 h 3560512"/>
                  <a:gd name="connsiteX4-19" fmla="*/ 0 w 10235744"/>
                  <a:gd name="connsiteY4-20" fmla="*/ 0 h 3560512"/>
                  <a:gd name="connsiteX0-21" fmla="*/ 0 w 10235744"/>
                  <a:gd name="connsiteY0-22" fmla="*/ 0 h 3589087"/>
                  <a:gd name="connsiteX1-23" fmla="*/ 8506956 w 10235744"/>
                  <a:gd name="connsiteY1-24" fmla="*/ 28575 h 3589087"/>
                  <a:gd name="connsiteX2-25" fmla="*/ 10235744 w 10235744"/>
                  <a:gd name="connsiteY2-26" fmla="*/ 3560512 h 3589087"/>
                  <a:gd name="connsiteX3-27" fmla="*/ 1485900 w 10235744"/>
                  <a:gd name="connsiteY3-28" fmla="*/ 3589087 h 3589087"/>
                  <a:gd name="connsiteX4-29" fmla="*/ 0 w 10235744"/>
                  <a:gd name="connsiteY4-30" fmla="*/ 0 h 3589087"/>
                  <a:gd name="connsiteX0-31" fmla="*/ 0 w 10235744"/>
                  <a:gd name="connsiteY0-32" fmla="*/ 0 h 3560512"/>
                  <a:gd name="connsiteX1-33" fmla="*/ 8506956 w 10235744"/>
                  <a:gd name="connsiteY1-34" fmla="*/ 28575 h 3560512"/>
                  <a:gd name="connsiteX2-35" fmla="*/ 10235744 w 10235744"/>
                  <a:gd name="connsiteY2-36" fmla="*/ 3560512 h 3560512"/>
                  <a:gd name="connsiteX3-37" fmla="*/ 1543050 w 10235744"/>
                  <a:gd name="connsiteY3-38" fmla="*/ 3560512 h 3560512"/>
                  <a:gd name="connsiteX4-39" fmla="*/ 0 w 10235744"/>
                  <a:gd name="connsiteY4-40" fmla="*/ 0 h 3560512"/>
                  <a:gd name="connsiteX0-41" fmla="*/ 50223 w 10285967"/>
                  <a:gd name="connsiteY0-42" fmla="*/ 0 h 3560512"/>
                  <a:gd name="connsiteX1-43" fmla="*/ 8557179 w 10285967"/>
                  <a:gd name="connsiteY1-44" fmla="*/ 28575 h 3560512"/>
                  <a:gd name="connsiteX2-45" fmla="*/ 10285967 w 10285967"/>
                  <a:gd name="connsiteY2-46" fmla="*/ 3560512 h 3560512"/>
                  <a:gd name="connsiteX3-47" fmla="*/ 0 w 10285967"/>
                  <a:gd name="connsiteY3-48" fmla="*/ 3477385 h 3560512"/>
                  <a:gd name="connsiteX4-49" fmla="*/ 50223 w 10285967"/>
                  <a:gd name="connsiteY4-50" fmla="*/ 0 h 3560512"/>
                  <a:gd name="connsiteX0-51" fmla="*/ 50223 w 10330560"/>
                  <a:gd name="connsiteY0-52" fmla="*/ 0 h 3560512"/>
                  <a:gd name="connsiteX1-53" fmla="*/ 10330560 w 10330560"/>
                  <a:gd name="connsiteY1-54" fmla="*/ 14721 h 3560512"/>
                  <a:gd name="connsiteX2-55" fmla="*/ 10285967 w 10330560"/>
                  <a:gd name="connsiteY2-56" fmla="*/ 3560512 h 3560512"/>
                  <a:gd name="connsiteX3-57" fmla="*/ 0 w 10330560"/>
                  <a:gd name="connsiteY3-58" fmla="*/ 3477385 h 3560512"/>
                  <a:gd name="connsiteX4-59" fmla="*/ 50223 w 10330560"/>
                  <a:gd name="connsiteY4-60" fmla="*/ 0 h 35605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30560" h="3560512">
                    <a:moveTo>
                      <a:pt x="50223" y="0"/>
                    </a:moveTo>
                    <a:lnTo>
                      <a:pt x="10330560" y="14721"/>
                    </a:lnTo>
                    <a:lnTo>
                      <a:pt x="10285967" y="3560512"/>
                    </a:lnTo>
                    <a:lnTo>
                      <a:pt x="0" y="3477385"/>
                    </a:lnTo>
                    <a:lnTo>
                      <a:pt x="50223" y="0"/>
                    </a:lnTo>
                    <a:close/>
                  </a:path>
                </a:pathLst>
              </a:custGeom>
              <a:solidFill>
                <a:schemeClr val="bg1"/>
              </a:solidFill>
              <a:ln>
                <a:solidFill>
                  <a:schemeClr val="bg1">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59" name="矩形 58"/>
              <p:cNvSpPr/>
              <p:nvPr/>
            </p:nvSpPr>
            <p:spPr>
              <a:xfrm>
                <a:off x="2352182" y="1953588"/>
                <a:ext cx="9146437" cy="3785652"/>
              </a:xfrm>
              <a:prstGeom prst="rect">
                <a:avLst/>
              </a:prstGeom>
            </p:spPr>
            <p:txBody>
              <a:bodyPr wrap="square">
                <a:spAutoFit/>
              </a:bodyPr>
              <a:lstStyle/>
              <a:p>
                <a:pPr marL="342900" indent="-342900">
                  <a:lnSpc>
                    <a:spcPct val="200000"/>
                  </a:lnSpc>
                  <a:buFont typeface="Wingdings" panose="05000000000000000000" pitchFamily="2" charset="2"/>
                  <a:buChar char="u"/>
                  <a:defRPr/>
                </a:pPr>
                <a:r>
                  <a:rPr lang="en-US" altLang="zh-CN" sz="2000" dirty="0">
                    <a:latin typeface="微软雅黑" panose="020B0503020204020204" pitchFamily="34" charset="-122"/>
                    <a:ea typeface="微软雅黑" panose="020B0503020204020204" pitchFamily="34" charset="-122"/>
                  </a:rPr>
                  <a:t>2013</a:t>
                </a:r>
                <a:r>
                  <a:rPr lang="zh-CN" altLang="en-US" sz="2000" dirty="0">
                    <a:latin typeface="微软雅黑" panose="020B0503020204020204" pitchFamily="34" charset="-122"/>
                    <a:ea typeface="微软雅黑" panose="020B0503020204020204" pitchFamily="34" charset="-122"/>
                  </a:rPr>
                  <a:t>年     教育部直属高校</a:t>
                </a:r>
                <a:r>
                  <a:rPr lang="zh-CN" altLang="en-US" sz="2000" dirty="0" smtClean="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75</a:t>
                </a:r>
              </a:p>
              <a:p>
                <a:pPr marL="342900" indent="-342900">
                  <a:lnSpc>
                    <a:spcPct val="200000"/>
                  </a:lnSpc>
                  <a:buFont typeface="Wingdings" panose="05000000000000000000" pitchFamily="2" charset="2"/>
                  <a:buChar char="u"/>
                  <a:defRPr/>
                </a:pPr>
                <a:r>
                  <a:rPr lang="en-US" altLang="zh-CN" sz="2000" dirty="0" smtClean="0">
                    <a:latin typeface="微软雅黑" panose="020B0503020204020204" pitchFamily="34" charset="-122"/>
                    <a:ea typeface="微软雅黑" panose="020B0503020204020204" pitchFamily="34" charset="-122"/>
                  </a:rPr>
                  <a:t>2014</a:t>
                </a:r>
                <a:r>
                  <a:rPr lang="zh-CN" altLang="en-US" sz="2000" dirty="0">
                    <a:latin typeface="微软雅黑" panose="020B0503020204020204" pitchFamily="34" charset="-122"/>
                    <a:ea typeface="微软雅黑" panose="020B0503020204020204" pitchFamily="34" charset="-122"/>
                  </a:rPr>
                  <a:t>年      </a:t>
                </a:r>
                <a:r>
                  <a:rPr lang="en-US" altLang="zh-CN" sz="2000" dirty="0">
                    <a:latin typeface="微软雅黑" panose="020B0503020204020204" pitchFamily="34" charset="-122"/>
                    <a:ea typeface="微软雅黑" panose="020B0503020204020204" pitchFamily="34" charset="-122"/>
                  </a:rPr>
                  <a:t>211</a:t>
                </a:r>
                <a:r>
                  <a:rPr lang="zh-CN" altLang="en-US" sz="2000" dirty="0">
                    <a:latin typeface="微软雅黑" panose="020B0503020204020204" pitchFamily="34" charset="-122"/>
                    <a:ea typeface="微软雅黑" panose="020B0503020204020204" pitchFamily="34" charset="-122"/>
                  </a:rPr>
                  <a:t>工程建设大学→ </a:t>
                </a:r>
                <a:r>
                  <a:rPr lang="en-US" altLang="zh-CN" sz="2000" dirty="0" smtClean="0">
                    <a:latin typeface="微软雅黑" panose="020B0503020204020204" pitchFamily="34" charset="-122"/>
                    <a:ea typeface="微软雅黑" panose="020B0503020204020204" pitchFamily="34" charset="-122"/>
                  </a:rPr>
                  <a:t>112</a:t>
                </a:r>
                <a:endParaRPr lang="en-US" altLang="zh-CN" sz="2000" dirty="0">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u"/>
                  <a:defRPr/>
                </a:pPr>
                <a:r>
                  <a:rPr lang="en-US" altLang="zh-CN" sz="2000" dirty="0" smtClean="0">
                    <a:latin typeface="微软雅黑" panose="020B0503020204020204" pitchFamily="34" charset="-122"/>
                    <a:ea typeface="微软雅黑" panose="020B0503020204020204" pitchFamily="34" charset="-122"/>
                  </a:rPr>
                  <a:t>2015</a:t>
                </a:r>
                <a:r>
                  <a:rPr lang="zh-CN" altLang="en-US" sz="2000" dirty="0">
                    <a:latin typeface="微软雅黑" panose="020B0503020204020204" pitchFamily="34" charset="-122"/>
                    <a:ea typeface="微软雅黑" panose="020B0503020204020204" pitchFamily="34" charset="-122"/>
                  </a:rPr>
                  <a:t>年      </a:t>
                </a:r>
                <a:r>
                  <a:rPr lang="en-US" altLang="zh-CN" sz="2000" dirty="0">
                    <a:latin typeface="微软雅黑" panose="020B0503020204020204" pitchFamily="34" charset="-122"/>
                    <a:ea typeface="微软雅黑" panose="020B0503020204020204" pitchFamily="34" charset="-122"/>
                  </a:rPr>
                  <a:t>211</a:t>
                </a:r>
                <a:r>
                  <a:rPr lang="zh-CN" altLang="en-US" sz="2000" dirty="0">
                    <a:latin typeface="微软雅黑" panose="020B0503020204020204" pitchFamily="34" charset="-122"/>
                    <a:ea typeface="微软雅黑" panose="020B0503020204020204" pitchFamily="34" charset="-122"/>
                  </a:rPr>
                  <a:t>大学</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直属高校</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115</a:t>
                </a:r>
                <a:endParaRPr lang="en-US" altLang="zh-CN" sz="2000" dirty="0">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u"/>
                  <a:defRPr/>
                </a:pPr>
                <a:r>
                  <a:rPr lang="en-US" altLang="zh-CN" sz="2000" dirty="0" smtClean="0">
                    <a:latin typeface="微软雅黑" panose="020B0503020204020204" pitchFamily="34" charset="-122"/>
                    <a:ea typeface="微软雅黑" panose="020B0503020204020204" pitchFamily="34" charset="-122"/>
                  </a:rPr>
                  <a:t>2016</a:t>
                </a:r>
                <a:r>
                  <a:rPr lang="zh-CN" altLang="en-US" sz="2000" dirty="0">
                    <a:latin typeface="微软雅黑" panose="020B0503020204020204" pitchFamily="34" charset="-122"/>
                    <a:ea typeface="微软雅黑" panose="020B0503020204020204" pitchFamily="34" charset="-122"/>
                  </a:rPr>
                  <a:t>年       </a:t>
                </a:r>
                <a:r>
                  <a:rPr lang="en-US" altLang="zh-CN" sz="2000" dirty="0">
                    <a:latin typeface="微软雅黑" panose="020B0503020204020204" pitchFamily="34" charset="-122"/>
                    <a:ea typeface="微软雅黑" panose="020B0503020204020204" pitchFamily="34" charset="-122"/>
                  </a:rPr>
                  <a:t>211</a:t>
                </a:r>
                <a:r>
                  <a:rPr lang="zh-CN" altLang="en-US" sz="2000" dirty="0">
                    <a:latin typeface="微软雅黑" panose="020B0503020204020204" pitchFamily="34" charset="-122"/>
                    <a:ea typeface="微软雅黑" panose="020B0503020204020204" pitchFamily="34" charset="-122"/>
                  </a:rPr>
                  <a:t>大学</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直属高校</a:t>
                </a:r>
                <a:r>
                  <a:rPr lang="en-US" altLang="zh-CN" sz="2000" dirty="0" smtClean="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所自愿参 加</a:t>
                </a:r>
                <a:r>
                  <a:rPr lang="zh-CN" altLang="en-US" sz="2000" dirty="0" smtClean="0">
                    <a:latin typeface="微软雅黑" panose="020B0503020204020204" pitchFamily="34" charset="-122"/>
                    <a:ea typeface="微软雅黑" panose="020B0503020204020204" pitchFamily="34" charset="-122"/>
                  </a:rPr>
                  <a:t>大学→</a:t>
                </a:r>
                <a:r>
                  <a:rPr lang="en-US" altLang="zh-CN" sz="2000" dirty="0" smtClean="0">
                    <a:latin typeface="微软雅黑" panose="020B0503020204020204" pitchFamily="34" charset="-122"/>
                    <a:ea typeface="微软雅黑" panose="020B0503020204020204" pitchFamily="34" charset="-122"/>
                  </a:rPr>
                  <a:t>116</a:t>
                </a:r>
              </a:p>
              <a:p>
                <a:pPr marL="342900" indent="-342900">
                  <a:lnSpc>
                    <a:spcPct val="200000"/>
                  </a:lnSpc>
                  <a:buFont typeface="Wingdings" panose="05000000000000000000" pitchFamily="2" charset="2"/>
                  <a:buChar char="u"/>
                  <a:defRPr/>
                </a:pPr>
                <a:r>
                  <a:rPr lang="en-US" altLang="zh-CN" sz="2000" dirty="0" smtClean="0">
                    <a:latin typeface="微软雅黑" panose="020B0503020204020204" pitchFamily="34" charset="-122"/>
                    <a:ea typeface="微软雅黑" panose="020B0503020204020204" pitchFamily="34" charset="-122"/>
                  </a:rPr>
                  <a:t>2018</a:t>
                </a:r>
                <a:r>
                  <a:rPr lang="zh-CN" altLang="en-US" sz="2000" dirty="0" smtClean="0">
                    <a:latin typeface="微软雅黑" panose="020B0503020204020204" pitchFamily="34" charset="-122"/>
                    <a:ea typeface="微软雅黑" panose="020B0503020204020204" pitchFamily="34" charset="-122"/>
                  </a:rPr>
                  <a:t>年     双一流大学</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直属高校</a:t>
                </a:r>
                <a:r>
                  <a:rPr lang="en-US" altLang="zh-CN" sz="2000" dirty="0" smtClean="0">
                    <a:latin typeface="微软雅黑" panose="020B0503020204020204" pitchFamily="34" charset="-122"/>
                    <a:ea typeface="微软雅黑" panose="020B0503020204020204" pitchFamily="34" charset="-122"/>
                  </a:rPr>
                  <a:t>+ 3</a:t>
                </a:r>
                <a:r>
                  <a:rPr lang="zh-CN" altLang="en-US" sz="2000" dirty="0" smtClean="0">
                    <a:latin typeface="微软雅黑" panose="020B0503020204020204" pitchFamily="34" charset="-122"/>
                    <a:ea typeface="微软雅黑" panose="020B0503020204020204" pitchFamily="34" charset="-122"/>
                  </a:rPr>
                  <a:t>所自愿参 加大学→</a:t>
                </a:r>
                <a:r>
                  <a:rPr lang="en-US" altLang="zh-CN" sz="2000" dirty="0" smtClean="0">
                    <a:latin typeface="微软雅黑" panose="020B0503020204020204" pitchFamily="34" charset="-122"/>
                    <a:ea typeface="微软雅黑" panose="020B0503020204020204" pitchFamily="34" charset="-122"/>
                  </a:rPr>
                  <a:t>139</a:t>
                </a:r>
              </a:p>
              <a:p>
                <a:pPr marL="342900" indent="-342900">
                  <a:lnSpc>
                    <a:spcPct val="200000"/>
                  </a:lnSpc>
                  <a:buFont typeface="Wingdings" panose="05000000000000000000" pitchFamily="2" charset="2"/>
                  <a:buChar char="u"/>
                  <a:defRPr/>
                </a:pPr>
                <a:endParaRPr lang="en-US" altLang="zh-CN" sz="2000" dirty="0">
                  <a:latin typeface="微软雅黑" panose="020B0503020204020204" pitchFamily="34" charset="-122"/>
                  <a:ea typeface="微软雅黑" panose="020B0503020204020204" pitchFamily="34" charset="-122"/>
                </a:endParaRPr>
              </a:p>
            </p:txBody>
          </p:sp>
          <p:sp>
            <p:nvSpPr>
              <p:cNvPr id="60" name="矩形 59"/>
              <p:cNvSpPr/>
              <p:nvPr/>
            </p:nvSpPr>
            <p:spPr>
              <a:xfrm>
                <a:off x="8791508" y="2407883"/>
                <a:ext cx="902811" cy="523220"/>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交流</a:t>
                </a:r>
                <a:endParaRPr lang="zh-CN" altLang="en-US" dirty="0">
                  <a:solidFill>
                    <a:schemeClr val="bg1"/>
                  </a:solidFill>
                </a:endParaRPr>
              </a:p>
            </p:txBody>
          </p:sp>
        </p:grpSp>
        <p:grpSp>
          <p:nvGrpSpPr>
            <p:cNvPr id="61" name="组合 60"/>
            <p:cNvGrpSpPr/>
            <p:nvPr/>
          </p:nvGrpSpPr>
          <p:grpSpPr>
            <a:xfrm>
              <a:off x="8805474" y="758614"/>
              <a:ext cx="2447950" cy="3192811"/>
              <a:chOff x="904615" y="591466"/>
              <a:chExt cx="2447950" cy="3192811"/>
            </a:xfrm>
          </p:grpSpPr>
          <p:pic>
            <p:nvPicPr>
              <p:cNvPr id="62"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67" r="7205" b="57679"/>
              <a:stretch>
                <a:fillRect/>
              </a:stretch>
            </p:blipFill>
            <p:spPr bwMode="auto">
              <a:xfrm rot="13510604" flipH="1">
                <a:off x="685196" y="2064270"/>
                <a:ext cx="3192811" cy="247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图片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6301" y="1167092"/>
                <a:ext cx="2376264" cy="2147685"/>
              </a:xfrm>
              <a:prstGeom prst="rect">
                <a:avLst/>
              </a:prstGeom>
            </p:spPr>
          </p:pic>
          <p:sp>
            <p:nvSpPr>
              <p:cNvPr id="64" name="矩形 63"/>
              <p:cNvSpPr/>
              <p:nvPr/>
            </p:nvSpPr>
            <p:spPr>
              <a:xfrm rot="19178392">
                <a:off x="904615" y="2125859"/>
                <a:ext cx="2194832" cy="523220"/>
              </a:xfrm>
              <a:prstGeom prst="rect">
                <a:avLst/>
              </a:prstGeom>
            </p:spPr>
            <p:txBody>
              <a:bodyPr vert="horz" wrap="none">
                <a:spAutoFit/>
              </a:bodyPr>
              <a:lstStyle/>
              <a:p>
                <a:pPr algn="just">
                  <a:spcAft>
                    <a:spcPts val="0"/>
                  </a:spcAft>
                </a:pPr>
                <a:r>
                  <a:rPr lang="zh-CN" altLang="en-US" dirty="0">
                    <a:solidFill>
                      <a:schemeClr val="bg1"/>
                    </a:solidFill>
                    <a:latin typeface="微软雅黑" panose="020B0503020204020204" pitchFamily="34" charset="-122"/>
                    <a:ea typeface="微软雅黑" panose="020B0503020204020204" pitchFamily="34" charset="-122"/>
                  </a:rPr>
                  <a:t> 全样本研究 </a:t>
                </a:r>
                <a:endParaRPr lang="zh-CN" altLang="zh-CN" dirty="0">
                  <a:solidFill>
                    <a:schemeClr val="bg1"/>
                  </a:solidFill>
                  <a:latin typeface="微软雅黑" panose="020B0503020204020204" pitchFamily="34" charset="-122"/>
                  <a:ea typeface="微软雅黑" panose="020B0503020204020204" pitchFamily="34" charset="-122"/>
                </a:endParaRPr>
              </a:p>
            </p:txBody>
          </p:sp>
        </p:grpSp>
      </p:grpSp>
      <p:sp>
        <p:nvSpPr>
          <p:cNvPr id="26" name="横卷形 25"/>
          <p:cNvSpPr/>
          <p:nvPr/>
        </p:nvSpPr>
        <p:spPr>
          <a:xfrm>
            <a:off x="2285391" y="5277295"/>
            <a:ext cx="5765963" cy="613470"/>
          </a:xfrm>
          <a:prstGeom prst="horizontalScroll">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indent="0" algn="ctr">
              <a:buFont typeface="Arial" panose="020B0604020202020204" pitchFamily="34" charset="0"/>
              <a:buNone/>
              <a:defRPr/>
            </a:pPr>
            <a:r>
              <a:rPr lang="zh-CN" altLang="en-US" sz="2400" dirty="0">
                <a:solidFill>
                  <a:srgbClr val="FF9900"/>
                </a:solidFill>
                <a:latin typeface="微软雅黑" panose="020B0503020204020204" pitchFamily="34" charset="-122"/>
                <a:ea typeface="微软雅黑" panose="020B0503020204020204" pitchFamily="34" charset="-122"/>
              </a:rPr>
              <a:t>原则：数据为主导，让数据说话</a:t>
            </a:r>
            <a:endParaRPr lang="en-US" altLang="zh-CN" sz="2400" dirty="0">
              <a:solidFill>
                <a:srgbClr val="FF9900"/>
              </a:solidFill>
              <a:latin typeface="微软雅黑" panose="020B0503020204020204" pitchFamily="34" charset="-122"/>
              <a:ea typeface="微软雅黑" panose="020B0503020204020204" pitchFamily="34" charset="-122"/>
            </a:endParaRPr>
          </a:p>
        </p:txBody>
      </p:sp>
      <p:sp>
        <p:nvSpPr>
          <p:cNvPr id="28" name="MH_Entry_2">
            <a:hlinkClick r:id="rId8"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rmAutofit lnSpcReduction="10000"/>
          </a:bodyPr>
          <a:lstStyle/>
          <a:p>
            <a:pPr eaLnBrk="1" fontAlgn="auto" hangingPunct="1">
              <a:spcBef>
                <a:spcPts val="0"/>
              </a:spcBef>
              <a:spcAft>
                <a:spcPts val="0"/>
              </a:spcAft>
              <a:defRPr/>
            </a:pPr>
            <a:r>
              <a:rPr lang="zh-CN" altLang="en-US" sz="2400" kern="0" dirty="0" smtClean="0">
                <a:solidFill>
                  <a:srgbClr val="FFFFFF"/>
                </a:solidFill>
                <a:latin typeface="微软雅黑" panose="020B0503020204020204" pitchFamily="34" charset="-122"/>
                <a:ea typeface="微软雅黑" panose="020B0503020204020204" pitchFamily="34" charset="-122"/>
              </a:rPr>
              <a:t> </a:t>
            </a:r>
            <a:r>
              <a:rPr lang="zh-CN" altLang="en-US" kern="0" dirty="0" smtClean="0">
                <a:solidFill>
                  <a:srgbClr val="FFFFFF"/>
                </a:solidFill>
                <a:latin typeface="微软雅黑" panose="020B0503020204020204" pitchFamily="34" charset="-122"/>
                <a:ea typeface="微软雅黑" panose="020B0503020204020204" pitchFamily="34" charset="-122"/>
              </a:rPr>
              <a:t>数据</a:t>
            </a:r>
            <a:r>
              <a:rPr lang="zh-CN" altLang="en-US" kern="0" dirty="0">
                <a:solidFill>
                  <a:srgbClr val="FFFFFF"/>
                </a:solidFill>
                <a:latin typeface="微软雅黑" panose="020B0503020204020204" pitchFamily="34" charset="-122"/>
                <a:ea typeface="微软雅黑" panose="020B0503020204020204" pitchFamily="34" charset="-122"/>
              </a:rPr>
              <a:t>主导的国际化评价</a:t>
            </a:r>
          </a:p>
        </p:txBody>
      </p:sp>
      <p:sp>
        <p:nvSpPr>
          <p:cNvPr id="29" name="MH_Number_2">
            <a:hlinkClick r:id="rId8"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5</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30" name="剪去对角的矩形 29"/>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Tree>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5"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24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24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grpSp>
        <p:nvGrpSpPr>
          <p:cNvPr id="4" name="组合 3"/>
          <p:cNvGrpSpPr/>
          <p:nvPr/>
        </p:nvGrpSpPr>
        <p:grpSpPr>
          <a:xfrm>
            <a:off x="1205393" y="758614"/>
            <a:ext cx="10048031" cy="4991677"/>
            <a:chOff x="1205393" y="758614"/>
            <a:chExt cx="10048031" cy="4991677"/>
          </a:xfrm>
        </p:grpSpPr>
        <p:grpSp>
          <p:nvGrpSpPr>
            <p:cNvPr id="57" name="组合 56"/>
            <p:cNvGrpSpPr/>
            <p:nvPr/>
          </p:nvGrpSpPr>
          <p:grpSpPr>
            <a:xfrm>
              <a:off x="1205393" y="2189779"/>
              <a:ext cx="9816951" cy="3560512"/>
              <a:chOff x="1681668" y="2298543"/>
              <a:chExt cx="9816951" cy="3560512"/>
            </a:xfrm>
          </p:grpSpPr>
          <p:sp>
            <p:nvSpPr>
              <p:cNvPr id="58" name="矩形 14"/>
              <p:cNvSpPr/>
              <p:nvPr/>
            </p:nvSpPr>
            <p:spPr>
              <a:xfrm>
                <a:off x="1681668" y="2298543"/>
                <a:ext cx="9585871" cy="3560512"/>
              </a:xfrm>
              <a:custGeom>
                <a:avLst/>
                <a:gdLst>
                  <a:gd name="connsiteX0" fmla="*/ 0 w 10235744"/>
                  <a:gd name="connsiteY0" fmla="*/ 0 h 3560512"/>
                  <a:gd name="connsiteX1" fmla="*/ 10235744 w 10235744"/>
                  <a:gd name="connsiteY1" fmla="*/ 0 h 3560512"/>
                  <a:gd name="connsiteX2" fmla="*/ 10235744 w 10235744"/>
                  <a:gd name="connsiteY2" fmla="*/ 3560512 h 3560512"/>
                  <a:gd name="connsiteX3" fmla="*/ 0 w 10235744"/>
                  <a:gd name="connsiteY3" fmla="*/ 3560512 h 3560512"/>
                  <a:gd name="connsiteX4" fmla="*/ 0 w 10235744"/>
                  <a:gd name="connsiteY4" fmla="*/ 0 h 3560512"/>
                  <a:gd name="connsiteX0-1" fmla="*/ 0 w 10235744"/>
                  <a:gd name="connsiteY0-2" fmla="*/ 0 h 3560512"/>
                  <a:gd name="connsiteX1-3" fmla="*/ 8506956 w 10235744"/>
                  <a:gd name="connsiteY1-4" fmla="*/ 28575 h 3560512"/>
                  <a:gd name="connsiteX2-5" fmla="*/ 10235744 w 10235744"/>
                  <a:gd name="connsiteY2-6" fmla="*/ 3560512 h 3560512"/>
                  <a:gd name="connsiteX3-7" fmla="*/ 0 w 10235744"/>
                  <a:gd name="connsiteY3-8" fmla="*/ 3560512 h 3560512"/>
                  <a:gd name="connsiteX4-9" fmla="*/ 0 w 10235744"/>
                  <a:gd name="connsiteY4-10" fmla="*/ 0 h 3560512"/>
                  <a:gd name="connsiteX0-11" fmla="*/ 0 w 10235744"/>
                  <a:gd name="connsiteY0-12" fmla="*/ 0 h 3560512"/>
                  <a:gd name="connsiteX1-13" fmla="*/ 8506956 w 10235744"/>
                  <a:gd name="connsiteY1-14" fmla="*/ 28575 h 3560512"/>
                  <a:gd name="connsiteX2-15" fmla="*/ 10235744 w 10235744"/>
                  <a:gd name="connsiteY2-16" fmla="*/ 3560512 h 3560512"/>
                  <a:gd name="connsiteX3-17" fmla="*/ 1428750 w 10235744"/>
                  <a:gd name="connsiteY3-18" fmla="*/ 3531937 h 3560512"/>
                  <a:gd name="connsiteX4-19" fmla="*/ 0 w 10235744"/>
                  <a:gd name="connsiteY4-20" fmla="*/ 0 h 3560512"/>
                  <a:gd name="connsiteX0-21" fmla="*/ 0 w 10235744"/>
                  <a:gd name="connsiteY0-22" fmla="*/ 0 h 3589087"/>
                  <a:gd name="connsiteX1-23" fmla="*/ 8506956 w 10235744"/>
                  <a:gd name="connsiteY1-24" fmla="*/ 28575 h 3589087"/>
                  <a:gd name="connsiteX2-25" fmla="*/ 10235744 w 10235744"/>
                  <a:gd name="connsiteY2-26" fmla="*/ 3560512 h 3589087"/>
                  <a:gd name="connsiteX3-27" fmla="*/ 1485900 w 10235744"/>
                  <a:gd name="connsiteY3-28" fmla="*/ 3589087 h 3589087"/>
                  <a:gd name="connsiteX4-29" fmla="*/ 0 w 10235744"/>
                  <a:gd name="connsiteY4-30" fmla="*/ 0 h 3589087"/>
                  <a:gd name="connsiteX0-31" fmla="*/ 0 w 10235744"/>
                  <a:gd name="connsiteY0-32" fmla="*/ 0 h 3560512"/>
                  <a:gd name="connsiteX1-33" fmla="*/ 8506956 w 10235744"/>
                  <a:gd name="connsiteY1-34" fmla="*/ 28575 h 3560512"/>
                  <a:gd name="connsiteX2-35" fmla="*/ 10235744 w 10235744"/>
                  <a:gd name="connsiteY2-36" fmla="*/ 3560512 h 3560512"/>
                  <a:gd name="connsiteX3-37" fmla="*/ 1543050 w 10235744"/>
                  <a:gd name="connsiteY3-38" fmla="*/ 3560512 h 3560512"/>
                  <a:gd name="connsiteX4-39" fmla="*/ 0 w 10235744"/>
                  <a:gd name="connsiteY4-40" fmla="*/ 0 h 3560512"/>
                  <a:gd name="connsiteX0-41" fmla="*/ 50223 w 10285967"/>
                  <a:gd name="connsiteY0-42" fmla="*/ 0 h 3560512"/>
                  <a:gd name="connsiteX1-43" fmla="*/ 8557179 w 10285967"/>
                  <a:gd name="connsiteY1-44" fmla="*/ 28575 h 3560512"/>
                  <a:gd name="connsiteX2-45" fmla="*/ 10285967 w 10285967"/>
                  <a:gd name="connsiteY2-46" fmla="*/ 3560512 h 3560512"/>
                  <a:gd name="connsiteX3-47" fmla="*/ 0 w 10285967"/>
                  <a:gd name="connsiteY3-48" fmla="*/ 3477385 h 3560512"/>
                  <a:gd name="connsiteX4-49" fmla="*/ 50223 w 10285967"/>
                  <a:gd name="connsiteY4-50" fmla="*/ 0 h 3560512"/>
                  <a:gd name="connsiteX0-51" fmla="*/ 50223 w 10330560"/>
                  <a:gd name="connsiteY0-52" fmla="*/ 0 h 3560512"/>
                  <a:gd name="connsiteX1-53" fmla="*/ 10330560 w 10330560"/>
                  <a:gd name="connsiteY1-54" fmla="*/ 14721 h 3560512"/>
                  <a:gd name="connsiteX2-55" fmla="*/ 10285967 w 10330560"/>
                  <a:gd name="connsiteY2-56" fmla="*/ 3560512 h 3560512"/>
                  <a:gd name="connsiteX3-57" fmla="*/ 0 w 10330560"/>
                  <a:gd name="connsiteY3-58" fmla="*/ 3477385 h 3560512"/>
                  <a:gd name="connsiteX4-59" fmla="*/ 50223 w 10330560"/>
                  <a:gd name="connsiteY4-60" fmla="*/ 0 h 35605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30560" h="3560512">
                    <a:moveTo>
                      <a:pt x="50223" y="0"/>
                    </a:moveTo>
                    <a:lnTo>
                      <a:pt x="10330560" y="14721"/>
                    </a:lnTo>
                    <a:lnTo>
                      <a:pt x="10285967" y="3560512"/>
                    </a:lnTo>
                    <a:lnTo>
                      <a:pt x="0" y="3477385"/>
                    </a:lnTo>
                    <a:lnTo>
                      <a:pt x="50223" y="0"/>
                    </a:lnTo>
                    <a:close/>
                  </a:path>
                </a:pathLst>
              </a:custGeom>
              <a:solidFill>
                <a:schemeClr val="bg1"/>
              </a:solidFill>
              <a:ln>
                <a:solidFill>
                  <a:schemeClr val="bg1">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59" name="矩形 58"/>
              <p:cNvSpPr/>
              <p:nvPr/>
            </p:nvSpPr>
            <p:spPr>
              <a:xfrm>
                <a:off x="2352182" y="2718396"/>
                <a:ext cx="9146437" cy="2554545"/>
              </a:xfrm>
              <a:prstGeom prst="rect">
                <a:avLst/>
              </a:prstGeom>
            </p:spPr>
            <p:txBody>
              <a:bodyPr wrap="square">
                <a:spAutoFit/>
              </a:bodyPr>
              <a:lstStyle/>
              <a:p>
                <a:pPr marL="342900" indent="-342900">
                  <a:lnSpc>
                    <a:spcPct val="200000"/>
                  </a:lnSpc>
                  <a:buFont typeface="Wingdings" panose="05000000000000000000" pitchFamily="2" charset="2"/>
                  <a:buChar char="u"/>
                  <a:defRPr/>
                </a:pPr>
                <a:r>
                  <a:rPr lang="zh-CN" altLang="en-US" sz="2000" dirty="0">
                    <a:latin typeface="微软雅黑" panose="020B0503020204020204" pitchFamily="34" charset="-122"/>
                    <a:ea typeface="微软雅黑" panose="020B0503020204020204" pitchFamily="34" charset="-122"/>
                  </a:rPr>
                  <a:t>留学生占在校生的比例</a:t>
                </a:r>
              </a:p>
              <a:p>
                <a:pPr marL="342900" indent="-342900">
                  <a:lnSpc>
                    <a:spcPct val="200000"/>
                  </a:lnSpc>
                  <a:buFont typeface="Wingdings" panose="05000000000000000000" pitchFamily="2" charset="2"/>
                  <a:buChar char="u"/>
                  <a:defRPr/>
                </a:pPr>
                <a:r>
                  <a:rPr lang="zh-CN" altLang="en-US" sz="2000" dirty="0" smtClean="0">
                    <a:latin typeface="微软雅黑" panose="020B0503020204020204" pitchFamily="34" charset="-122"/>
                    <a:ea typeface="微软雅黑" panose="020B0503020204020204" pitchFamily="34" charset="-122"/>
                  </a:rPr>
                  <a:t>一</a:t>
                </a:r>
                <a:r>
                  <a:rPr lang="zh-CN" altLang="en-US" sz="2000" dirty="0">
                    <a:latin typeface="微软雅黑" panose="020B0503020204020204" pitchFamily="34" charset="-122"/>
                    <a:ea typeface="微软雅黑" panose="020B0503020204020204" pitchFamily="34" charset="-122"/>
                  </a:rPr>
                  <a:t>学期以上全日制来华留学 生数 </a:t>
                </a:r>
              </a:p>
              <a:p>
                <a:pPr marL="342900" indent="-342900">
                  <a:lnSpc>
                    <a:spcPct val="200000"/>
                  </a:lnSpc>
                  <a:buFont typeface="Wingdings" panose="05000000000000000000" pitchFamily="2" charset="2"/>
                  <a:buChar char="u"/>
                  <a:defRPr/>
                </a:pPr>
                <a:r>
                  <a:rPr lang="zh-CN" altLang="en-US" sz="2000" dirty="0" smtClean="0">
                    <a:latin typeface="微软雅黑" panose="020B0503020204020204" pitchFamily="34" charset="-122"/>
                    <a:ea typeface="微软雅黑" panose="020B0503020204020204" pitchFamily="34" charset="-122"/>
                  </a:rPr>
                  <a:t>一</a:t>
                </a:r>
                <a:r>
                  <a:rPr lang="zh-CN" altLang="en-US" sz="2000" dirty="0">
                    <a:latin typeface="微软雅黑" panose="020B0503020204020204" pitchFamily="34" charset="-122"/>
                    <a:ea typeface="微软雅黑" panose="020B0503020204020204" pitchFamily="34" charset="-122"/>
                  </a:rPr>
                  <a:t>学期以上交流学生人次</a:t>
                </a:r>
              </a:p>
              <a:p>
                <a:pPr marL="342900" indent="-342900">
                  <a:lnSpc>
                    <a:spcPct val="200000"/>
                  </a:lnSpc>
                  <a:buFont typeface="Wingdings" panose="05000000000000000000" pitchFamily="2" charset="2"/>
                  <a:buChar char="u"/>
                  <a:defRPr/>
                </a:pPr>
                <a:r>
                  <a:rPr lang="zh-CN" altLang="en-US" sz="2000" dirty="0" smtClean="0">
                    <a:latin typeface="微软雅黑" panose="020B0503020204020204" pitchFamily="34" charset="-122"/>
                    <a:ea typeface="微软雅黑" panose="020B0503020204020204" pitchFamily="34" charset="-122"/>
                  </a:rPr>
                  <a:t>应届</a:t>
                </a:r>
                <a:r>
                  <a:rPr lang="zh-CN" altLang="en-US" sz="2000" dirty="0">
                    <a:latin typeface="微软雅黑" panose="020B0503020204020204" pitchFamily="34" charset="-122"/>
                    <a:ea typeface="微软雅黑" panose="020B0503020204020204" pitchFamily="34" charset="-122"/>
                  </a:rPr>
                  <a:t>毕业生海外升学人数及占</a:t>
                </a:r>
                <a:r>
                  <a:rPr lang="zh-CN" altLang="en-US" sz="2000" dirty="0" smtClean="0">
                    <a:latin typeface="微软雅黑" panose="020B0503020204020204" pitchFamily="34" charset="-122"/>
                    <a:ea typeface="微软雅黑" panose="020B0503020204020204" pitchFamily="34" charset="-122"/>
                  </a:rPr>
                  <a:t>应届毕业生</a:t>
                </a:r>
                <a:r>
                  <a:rPr lang="zh-CN" altLang="en-US" sz="2000" dirty="0">
                    <a:latin typeface="微软雅黑" panose="020B0503020204020204" pitchFamily="34" charset="-122"/>
                    <a:ea typeface="微软雅黑" panose="020B0503020204020204" pitchFamily="34" charset="-122"/>
                  </a:rPr>
                  <a:t>比例 </a:t>
                </a:r>
              </a:p>
            </p:txBody>
          </p:sp>
          <p:sp>
            <p:nvSpPr>
              <p:cNvPr id="60" name="矩形 59"/>
              <p:cNvSpPr/>
              <p:nvPr/>
            </p:nvSpPr>
            <p:spPr>
              <a:xfrm>
                <a:off x="8791508" y="2407883"/>
                <a:ext cx="902811" cy="523220"/>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交流</a:t>
                </a:r>
                <a:endParaRPr lang="zh-CN" altLang="en-US" dirty="0">
                  <a:solidFill>
                    <a:schemeClr val="bg1"/>
                  </a:solidFill>
                </a:endParaRPr>
              </a:p>
            </p:txBody>
          </p:sp>
        </p:grpSp>
        <p:grpSp>
          <p:nvGrpSpPr>
            <p:cNvPr id="61" name="组合 60"/>
            <p:cNvGrpSpPr/>
            <p:nvPr/>
          </p:nvGrpSpPr>
          <p:grpSpPr>
            <a:xfrm>
              <a:off x="8877160" y="758614"/>
              <a:ext cx="2376264" cy="3192811"/>
              <a:chOff x="976301" y="591466"/>
              <a:chExt cx="2376264" cy="3192811"/>
            </a:xfrm>
          </p:grpSpPr>
          <p:pic>
            <p:nvPicPr>
              <p:cNvPr id="62"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67" r="7205" b="57679"/>
              <a:stretch>
                <a:fillRect/>
              </a:stretch>
            </p:blipFill>
            <p:spPr bwMode="auto">
              <a:xfrm rot="13510604" flipH="1">
                <a:off x="685196" y="2064270"/>
                <a:ext cx="3192811" cy="247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图片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6301" y="1167092"/>
                <a:ext cx="2376264" cy="2147685"/>
              </a:xfrm>
              <a:prstGeom prst="rect">
                <a:avLst/>
              </a:prstGeom>
            </p:spPr>
          </p:pic>
          <p:sp>
            <p:nvSpPr>
              <p:cNvPr id="64" name="矩形 63"/>
              <p:cNvSpPr/>
              <p:nvPr/>
            </p:nvSpPr>
            <p:spPr>
              <a:xfrm rot="19178392">
                <a:off x="1012016" y="2125859"/>
                <a:ext cx="1980029" cy="523220"/>
              </a:xfrm>
              <a:prstGeom prst="rect">
                <a:avLst/>
              </a:prstGeom>
            </p:spPr>
            <p:txBody>
              <a:bodyPr vert="horz"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学生国际化</a:t>
                </a:r>
              </a:p>
            </p:txBody>
          </p:sp>
        </p:grpSp>
      </p:grpSp>
      <p:sp>
        <p:nvSpPr>
          <p:cNvPr id="29" name="剪去对角的矩形 28"/>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21" name="MH_Entry_2">
            <a:hlinkClick r:id="rId8"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数据主导的国际化评价</a:t>
            </a:r>
          </a:p>
        </p:txBody>
      </p:sp>
      <p:sp>
        <p:nvSpPr>
          <p:cNvPr id="22" name="MH_Number_2">
            <a:hlinkClick r:id="rId8"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5</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5"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24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24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grpSp>
        <p:nvGrpSpPr>
          <p:cNvPr id="4" name="组合 3"/>
          <p:cNvGrpSpPr/>
          <p:nvPr/>
        </p:nvGrpSpPr>
        <p:grpSpPr>
          <a:xfrm>
            <a:off x="586597" y="758614"/>
            <a:ext cx="10666827" cy="5260791"/>
            <a:chOff x="586597" y="758614"/>
            <a:chExt cx="10666827" cy="5260791"/>
          </a:xfrm>
        </p:grpSpPr>
        <p:grpSp>
          <p:nvGrpSpPr>
            <p:cNvPr id="57" name="组合 56"/>
            <p:cNvGrpSpPr/>
            <p:nvPr/>
          </p:nvGrpSpPr>
          <p:grpSpPr>
            <a:xfrm>
              <a:off x="586597" y="2141420"/>
              <a:ext cx="10204668" cy="3877985"/>
              <a:chOff x="1062872" y="2250184"/>
              <a:chExt cx="10204668" cy="3877985"/>
            </a:xfrm>
          </p:grpSpPr>
          <p:sp>
            <p:nvSpPr>
              <p:cNvPr id="58" name="矩形 14"/>
              <p:cNvSpPr/>
              <p:nvPr/>
            </p:nvSpPr>
            <p:spPr>
              <a:xfrm>
                <a:off x="1062872" y="2298543"/>
                <a:ext cx="10204668" cy="3560512"/>
              </a:xfrm>
              <a:custGeom>
                <a:avLst/>
                <a:gdLst>
                  <a:gd name="connsiteX0" fmla="*/ 0 w 10235744"/>
                  <a:gd name="connsiteY0" fmla="*/ 0 h 3560512"/>
                  <a:gd name="connsiteX1" fmla="*/ 10235744 w 10235744"/>
                  <a:gd name="connsiteY1" fmla="*/ 0 h 3560512"/>
                  <a:gd name="connsiteX2" fmla="*/ 10235744 w 10235744"/>
                  <a:gd name="connsiteY2" fmla="*/ 3560512 h 3560512"/>
                  <a:gd name="connsiteX3" fmla="*/ 0 w 10235744"/>
                  <a:gd name="connsiteY3" fmla="*/ 3560512 h 3560512"/>
                  <a:gd name="connsiteX4" fmla="*/ 0 w 10235744"/>
                  <a:gd name="connsiteY4" fmla="*/ 0 h 3560512"/>
                  <a:gd name="connsiteX0-1" fmla="*/ 0 w 10235744"/>
                  <a:gd name="connsiteY0-2" fmla="*/ 0 h 3560512"/>
                  <a:gd name="connsiteX1-3" fmla="*/ 8506956 w 10235744"/>
                  <a:gd name="connsiteY1-4" fmla="*/ 28575 h 3560512"/>
                  <a:gd name="connsiteX2-5" fmla="*/ 10235744 w 10235744"/>
                  <a:gd name="connsiteY2-6" fmla="*/ 3560512 h 3560512"/>
                  <a:gd name="connsiteX3-7" fmla="*/ 0 w 10235744"/>
                  <a:gd name="connsiteY3-8" fmla="*/ 3560512 h 3560512"/>
                  <a:gd name="connsiteX4-9" fmla="*/ 0 w 10235744"/>
                  <a:gd name="connsiteY4-10" fmla="*/ 0 h 3560512"/>
                  <a:gd name="connsiteX0-11" fmla="*/ 0 w 10235744"/>
                  <a:gd name="connsiteY0-12" fmla="*/ 0 h 3560512"/>
                  <a:gd name="connsiteX1-13" fmla="*/ 8506956 w 10235744"/>
                  <a:gd name="connsiteY1-14" fmla="*/ 28575 h 3560512"/>
                  <a:gd name="connsiteX2-15" fmla="*/ 10235744 w 10235744"/>
                  <a:gd name="connsiteY2-16" fmla="*/ 3560512 h 3560512"/>
                  <a:gd name="connsiteX3-17" fmla="*/ 1428750 w 10235744"/>
                  <a:gd name="connsiteY3-18" fmla="*/ 3531937 h 3560512"/>
                  <a:gd name="connsiteX4-19" fmla="*/ 0 w 10235744"/>
                  <a:gd name="connsiteY4-20" fmla="*/ 0 h 3560512"/>
                  <a:gd name="connsiteX0-21" fmla="*/ 0 w 10235744"/>
                  <a:gd name="connsiteY0-22" fmla="*/ 0 h 3589087"/>
                  <a:gd name="connsiteX1-23" fmla="*/ 8506956 w 10235744"/>
                  <a:gd name="connsiteY1-24" fmla="*/ 28575 h 3589087"/>
                  <a:gd name="connsiteX2-25" fmla="*/ 10235744 w 10235744"/>
                  <a:gd name="connsiteY2-26" fmla="*/ 3560512 h 3589087"/>
                  <a:gd name="connsiteX3-27" fmla="*/ 1485900 w 10235744"/>
                  <a:gd name="connsiteY3-28" fmla="*/ 3589087 h 3589087"/>
                  <a:gd name="connsiteX4-29" fmla="*/ 0 w 10235744"/>
                  <a:gd name="connsiteY4-30" fmla="*/ 0 h 3589087"/>
                  <a:gd name="connsiteX0-31" fmla="*/ 0 w 10235744"/>
                  <a:gd name="connsiteY0-32" fmla="*/ 0 h 3560512"/>
                  <a:gd name="connsiteX1-33" fmla="*/ 8506956 w 10235744"/>
                  <a:gd name="connsiteY1-34" fmla="*/ 28575 h 3560512"/>
                  <a:gd name="connsiteX2-35" fmla="*/ 10235744 w 10235744"/>
                  <a:gd name="connsiteY2-36" fmla="*/ 3560512 h 3560512"/>
                  <a:gd name="connsiteX3-37" fmla="*/ 1543050 w 10235744"/>
                  <a:gd name="connsiteY3-38" fmla="*/ 3560512 h 3560512"/>
                  <a:gd name="connsiteX4-39" fmla="*/ 0 w 10235744"/>
                  <a:gd name="connsiteY4-40" fmla="*/ 0 h 3560512"/>
                  <a:gd name="connsiteX0-41" fmla="*/ 50223 w 10285967"/>
                  <a:gd name="connsiteY0-42" fmla="*/ 0 h 3560512"/>
                  <a:gd name="connsiteX1-43" fmla="*/ 8557179 w 10285967"/>
                  <a:gd name="connsiteY1-44" fmla="*/ 28575 h 3560512"/>
                  <a:gd name="connsiteX2-45" fmla="*/ 10285967 w 10285967"/>
                  <a:gd name="connsiteY2-46" fmla="*/ 3560512 h 3560512"/>
                  <a:gd name="connsiteX3-47" fmla="*/ 0 w 10285967"/>
                  <a:gd name="connsiteY3-48" fmla="*/ 3477385 h 3560512"/>
                  <a:gd name="connsiteX4-49" fmla="*/ 50223 w 10285967"/>
                  <a:gd name="connsiteY4-50" fmla="*/ 0 h 3560512"/>
                  <a:gd name="connsiteX0-51" fmla="*/ 50223 w 10330560"/>
                  <a:gd name="connsiteY0-52" fmla="*/ 0 h 3560512"/>
                  <a:gd name="connsiteX1-53" fmla="*/ 10330560 w 10330560"/>
                  <a:gd name="connsiteY1-54" fmla="*/ 14721 h 3560512"/>
                  <a:gd name="connsiteX2-55" fmla="*/ 10285967 w 10330560"/>
                  <a:gd name="connsiteY2-56" fmla="*/ 3560512 h 3560512"/>
                  <a:gd name="connsiteX3-57" fmla="*/ 0 w 10330560"/>
                  <a:gd name="connsiteY3-58" fmla="*/ 3477385 h 3560512"/>
                  <a:gd name="connsiteX4-59" fmla="*/ 50223 w 10330560"/>
                  <a:gd name="connsiteY4-60" fmla="*/ 0 h 35605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30560" h="3560512">
                    <a:moveTo>
                      <a:pt x="50223" y="0"/>
                    </a:moveTo>
                    <a:lnTo>
                      <a:pt x="10330560" y="14721"/>
                    </a:lnTo>
                    <a:lnTo>
                      <a:pt x="10285967" y="3560512"/>
                    </a:lnTo>
                    <a:lnTo>
                      <a:pt x="0" y="3477385"/>
                    </a:lnTo>
                    <a:lnTo>
                      <a:pt x="50223" y="0"/>
                    </a:lnTo>
                    <a:close/>
                  </a:path>
                </a:pathLst>
              </a:custGeom>
              <a:solidFill>
                <a:schemeClr val="bg1"/>
              </a:solidFill>
              <a:ln>
                <a:solidFill>
                  <a:schemeClr val="bg1">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59" name="矩形 58"/>
              <p:cNvSpPr/>
              <p:nvPr/>
            </p:nvSpPr>
            <p:spPr>
              <a:xfrm>
                <a:off x="1407937" y="2516846"/>
                <a:ext cx="3443061" cy="2954655"/>
              </a:xfrm>
              <a:prstGeom prst="rect">
                <a:avLst/>
              </a:prstGeom>
            </p:spPr>
            <p:txBody>
              <a:bodyPr wrap="square">
                <a:spAutoFit/>
              </a:bodyPr>
              <a:lstStyle/>
              <a:p>
                <a:pPr algn="ctr">
                  <a:lnSpc>
                    <a:spcPct val="200000"/>
                  </a:lnSpc>
                  <a:defRPr/>
                </a:pPr>
                <a:r>
                  <a:rPr lang="zh-CN" altLang="en-US" dirty="0" smtClean="0">
                    <a:solidFill>
                      <a:srgbClr val="025483"/>
                    </a:solidFill>
                    <a:latin typeface="微软雅黑" panose="020B0503020204020204" pitchFamily="34" charset="-122"/>
                    <a:ea typeface="微软雅黑" panose="020B0503020204020204" pitchFamily="34" charset="-122"/>
                  </a:rPr>
                  <a:t>交 流</a:t>
                </a:r>
                <a:endParaRPr lang="en-US" altLang="zh-CN" dirty="0" smtClean="0">
                  <a:solidFill>
                    <a:srgbClr val="025483"/>
                  </a:solidFill>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u"/>
                  <a:defRPr/>
                </a:pPr>
                <a:r>
                  <a:rPr lang="zh-CN" altLang="en-US" sz="2000" dirty="0">
                    <a:latin typeface="微软雅黑" panose="020B0503020204020204" pitchFamily="34" charset="-122"/>
                    <a:ea typeface="微软雅黑" panose="020B0503020204020204" pitchFamily="34" charset="-122"/>
                  </a:rPr>
                  <a:t>出国参加国际会议人次</a:t>
                </a:r>
                <a:endParaRPr lang="en-US" altLang="zh-CN" sz="2000" dirty="0">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u"/>
                  <a:defRPr/>
                </a:pPr>
                <a:r>
                  <a:rPr lang="zh-CN" altLang="zh-CN" sz="2000" dirty="0">
                    <a:latin typeface="微软雅黑" panose="020B0503020204020204" pitchFamily="34" charset="-122"/>
                    <a:ea typeface="微软雅黑" panose="020B0503020204020204" pitchFamily="34" charset="-122"/>
                  </a:rPr>
                  <a:t>国外讲学、进修人次</a:t>
                </a:r>
                <a:endParaRPr lang="en-US" altLang="zh-CN" sz="2000" dirty="0">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u"/>
                  <a:defRPr/>
                </a:pPr>
                <a:r>
                  <a:rPr lang="zh-CN" altLang="zh-CN" sz="2000" dirty="0">
                    <a:latin typeface="微软雅黑" panose="020B0503020204020204" pitchFamily="34" charset="-122"/>
                    <a:ea typeface="微软雅黑" panose="020B0503020204020204" pitchFamily="34" charset="-122"/>
                  </a:rPr>
                  <a:t>国</a:t>
                </a:r>
                <a:r>
                  <a:rPr lang="zh-CN" altLang="en-US" sz="2000" dirty="0">
                    <a:latin typeface="微软雅黑" panose="020B0503020204020204" pitchFamily="34" charset="-122"/>
                    <a:ea typeface="微软雅黑" panose="020B0503020204020204" pitchFamily="34" charset="-122"/>
                  </a:rPr>
                  <a:t>际</a:t>
                </a:r>
                <a:r>
                  <a:rPr lang="zh-CN" altLang="zh-CN" sz="2000" dirty="0">
                    <a:latin typeface="微软雅黑" panose="020B0503020204020204" pitchFamily="34" charset="-122"/>
                    <a:ea typeface="微软雅黑" panose="020B0503020204020204" pitchFamily="34" charset="-122"/>
                  </a:rPr>
                  <a:t>合作研究</a:t>
                </a:r>
                <a:r>
                  <a:rPr lang="zh-CN" altLang="zh-CN" sz="2000" dirty="0" smtClean="0">
                    <a:latin typeface="微软雅黑" panose="020B0503020204020204" pitchFamily="34" charset="-122"/>
                    <a:ea typeface="微软雅黑" panose="020B0503020204020204" pitchFamily="34" charset="-122"/>
                  </a:rPr>
                  <a:t>人次</a:t>
                </a:r>
                <a:endParaRPr lang="en-US" altLang="zh-CN" sz="2000" dirty="0" smtClean="0">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u"/>
                  <a:defRPr/>
                </a:pPr>
                <a:endParaRPr lang="zh-CN" altLang="en-US" sz="2000" dirty="0">
                  <a:latin typeface="微软雅黑" panose="020B0503020204020204" pitchFamily="34" charset="-122"/>
                  <a:ea typeface="微软雅黑" panose="020B0503020204020204" pitchFamily="34" charset="-122"/>
                </a:endParaRPr>
              </a:p>
            </p:txBody>
          </p:sp>
          <p:sp>
            <p:nvSpPr>
              <p:cNvPr id="60" name="矩形 59"/>
              <p:cNvSpPr/>
              <p:nvPr/>
            </p:nvSpPr>
            <p:spPr>
              <a:xfrm>
                <a:off x="8791508" y="2407883"/>
                <a:ext cx="902811" cy="523220"/>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交流</a:t>
                </a:r>
                <a:endParaRPr lang="zh-CN" altLang="en-US" dirty="0">
                  <a:solidFill>
                    <a:schemeClr val="bg1"/>
                  </a:solidFill>
                </a:endParaRPr>
              </a:p>
            </p:txBody>
          </p:sp>
          <p:sp>
            <p:nvSpPr>
              <p:cNvPr id="26" name="矩形 25"/>
              <p:cNvSpPr/>
              <p:nvPr/>
            </p:nvSpPr>
            <p:spPr>
              <a:xfrm>
                <a:off x="4839858" y="2250184"/>
                <a:ext cx="4728584" cy="3877985"/>
              </a:xfrm>
              <a:prstGeom prst="rect">
                <a:avLst/>
              </a:prstGeom>
            </p:spPr>
            <p:txBody>
              <a:bodyPr wrap="square">
                <a:spAutoFit/>
              </a:bodyPr>
              <a:lstStyle/>
              <a:p>
                <a:pPr algn="ctr">
                  <a:lnSpc>
                    <a:spcPct val="200000"/>
                  </a:lnSpc>
                  <a:defRPr/>
                </a:pPr>
                <a:r>
                  <a:rPr lang="zh-CN" altLang="en-US" dirty="0" smtClean="0">
                    <a:solidFill>
                      <a:srgbClr val="025483"/>
                    </a:solidFill>
                    <a:latin typeface="微软雅黑" panose="020B0503020204020204" pitchFamily="34" charset="-122"/>
                    <a:ea typeface="微软雅黑" panose="020B0503020204020204" pitchFamily="34" charset="-122"/>
                  </a:rPr>
                  <a:t>构 成</a:t>
                </a:r>
                <a:endParaRPr lang="en-US" altLang="zh-CN" dirty="0" smtClean="0">
                  <a:solidFill>
                    <a:srgbClr val="025483"/>
                  </a:solidFill>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u"/>
                  <a:defRPr/>
                </a:pPr>
                <a:r>
                  <a:rPr lang="zh-CN" altLang="en-US" sz="2000" dirty="0">
                    <a:latin typeface="微软雅黑" panose="020B0503020204020204" pitchFamily="34" charset="-122"/>
                    <a:ea typeface="微软雅黑" panose="020B0503020204020204" pitchFamily="34" charset="-122"/>
                  </a:rPr>
                  <a:t>外籍教师人数以及占专任教师比例</a:t>
                </a:r>
              </a:p>
              <a:p>
                <a:pPr marL="457200" indent="-457200">
                  <a:lnSpc>
                    <a:spcPct val="150000"/>
                  </a:lnSpc>
                  <a:buFont typeface="Wingdings" panose="05000000000000000000" pitchFamily="2" charset="2"/>
                  <a:buChar char="u"/>
                  <a:defRPr/>
                </a:pPr>
                <a:r>
                  <a:rPr lang="zh-CN" altLang="en-US" sz="2000" dirty="0">
                    <a:latin typeface="微软雅黑" panose="020B0503020204020204" pitchFamily="34" charset="-122"/>
                    <a:ea typeface="微软雅黑" panose="020B0503020204020204" pitchFamily="34" charset="-122"/>
                  </a:rPr>
                  <a:t>国外获得博士学位的专任教师人数</a:t>
                </a:r>
              </a:p>
              <a:p>
                <a:pPr marL="457200" indent="-457200">
                  <a:lnSpc>
                    <a:spcPct val="150000"/>
                  </a:lnSpc>
                  <a:buFont typeface="Wingdings" panose="05000000000000000000" pitchFamily="2" charset="2"/>
                  <a:buChar char="u"/>
                  <a:defRPr/>
                </a:pPr>
                <a:r>
                  <a:rPr lang="zh-CN" altLang="en-US" sz="2000" dirty="0">
                    <a:latin typeface="微软雅黑" panose="020B0503020204020204" pitchFamily="34" charset="-122"/>
                    <a:ea typeface="微软雅黑" panose="020B0503020204020204" pitchFamily="34" charset="-122"/>
                  </a:rPr>
                  <a:t>国外学习工作（一年以上）人数</a:t>
                </a:r>
              </a:p>
              <a:p>
                <a:pPr marL="457200" indent="-457200">
                  <a:lnSpc>
                    <a:spcPct val="150000"/>
                  </a:lnSpc>
                  <a:buFont typeface="Wingdings" panose="05000000000000000000" pitchFamily="2" charset="2"/>
                  <a:buChar char="u"/>
                  <a:defRPr/>
                </a:pPr>
                <a:r>
                  <a:rPr lang="zh-CN" altLang="en-US" sz="2000" dirty="0">
                    <a:latin typeface="微软雅黑" panose="020B0503020204020204" pitchFamily="34" charset="-122"/>
                    <a:ea typeface="微软雅黑" panose="020B0503020204020204" pitchFamily="34" charset="-122"/>
                  </a:rPr>
                  <a:t>国际组织、期刊、大学任职人数</a:t>
                </a:r>
              </a:p>
              <a:p>
                <a:pPr marL="457200" indent="-457200">
                  <a:lnSpc>
                    <a:spcPct val="150000"/>
                  </a:lnSpc>
                  <a:buFont typeface="Wingdings" panose="05000000000000000000" pitchFamily="2" charset="2"/>
                  <a:buChar char="u"/>
                  <a:defRPr/>
                </a:pPr>
                <a:r>
                  <a:rPr lang="zh-CN" altLang="en-US" sz="2000" dirty="0">
                    <a:latin typeface="微软雅黑" panose="020B0503020204020204" pitchFamily="34" charset="-122"/>
                    <a:ea typeface="微软雅黑" panose="020B0503020204020204" pitchFamily="34" charset="-122"/>
                  </a:rPr>
                  <a:t>┅ ┅</a:t>
                </a:r>
              </a:p>
              <a:p>
                <a:pPr marL="342900" indent="-342900">
                  <a:lnSpc>
                    <a:spcPct val="200000"/>
                  </a:lnSpc>
                  <a:buFont typeface="Wingdings" panose="05000000000000000000" pitchFamily="2" charset="2"/>
                  <a:buChar char="u"/>
                  <a:defRPr/>
                </a:pPr>
                <a:endParaRPr lang="zh-CN" altLang="en-US" sz="2000" dirty="0">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8877160" y="758614"/>
              <a:ext cx="2376264" cy="3192811"/>
              <a:chOff x="976301" y="591466"/>
              <a:chExt cx="2376264" cy="3192811"/>
            </a:xfrm>
          </p:grpSpPr>
          <p:pic>
            <p:nvPicPr>
              <p:cNvPr id="62"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67" r="7205" b="57679"/>
              <a:stretch>
                <a:fillRect/>
              </a:stretch>
            </p:blipFill>
            <p:spPr bwMode="auto">
              <a:xfrm rot="13510604" flipH="1">
                <a:off x="685196" y="2064270"/>
                <a:ext cx="3192811" cy="247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图片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6301" y="1167092"/>
                <a:ext cx="2376264" cy="2147685"/>
              </a:xfrm>
              <a:prstGeom prst="rect">
                <a:avLst/>
              </a:prstGeom>
            </p:spPr>
          </p:pic>
          <p:sp>
            <p:nvSpPr>
              <p:cNvPr id="64" name="矩形 63"/>
              <p:cNvSpPr/>
              <p:nvPr/>
            </p:nvSpPr>
            <p:spPr>
              <a:xfrm rot="19178392">
                <a:off x="1012016" y="2125859"/>
                <a:ext cx="1980029" cy="523220"/>
              </a:xfrm>
              <a:prstGeom prst="rect">
                <a:avLst/>
              </a:prstGeom>
            </p:spPr>
            <p:txBody>
              <a:bodyPr vert="horz"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教师国际化</a:t>
                </a:r>
              </a:p>
            </p:txBody>
          </p:sp>
        </p:grpSp>
      </p:grpSp>
      <p:cxnSp>
        <p:nvCxnSpPr>
          <p:cNvPr id="3" name="直接连接符 2"/>
          <p:cNvCxnSpPr/>
          <p:nvPr/>
        </p:nvCxnSpPr>
        <p:spPr>
          <a:xfrm>
            <a:off x="4151784" y="2189779"/>
            <a:ext cx="0" cy="35605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MH_Entry_2">
            <a:hlinkClick r:id="rId8"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数据主导的国际化评价</a:t>
            </a:r>
          </a:p>
        </p:txBody>
      </p:sp>
      <p:sp>
        <p:nvSpPr>
          <p:cNvPr id="31" name="MH_Number_2">
            <a:hlinkClick r:id="rId8"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5</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6" name="MH_Entry_1">
            <a:hlinkClick r:id="rId5" action="ppaction://hlinksldjump"/>
          </p:cNvPr>
          <p:cNvSpPr/>
          <p:nvPr>
            <p:custDataLst>
              <p:tags r:id="rId1"/>
            </p:custDataLst>
          </p:nvPr>
        </p:nvSpPr>
        <p:spPr>
          <a:xfrm>
            <a:off x="1055440" y="216924"/>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rmAutofit/>
          </a:bodyPr>
          <a:lstStyle/>
          <a:p>
            <a:pPr eaLnBrk="1" fontAlgn="auto" hangingPunct="1">
              <a:spcBef>
                <a:spcPts val="0"/>
              </a:spcBef>
              <a:spcAft>
                <a:spcPts val="0"/>
              </a:spcAft>
              <a:defRPr/>
            </a:pPr>
            <a:r>
              <a:rPr lang="zh-CN" altLang="en-US" sz="2400" b="0" kern="0" dirty="0">
                <a:solidFill>
                  <a:srgbClr val="FFFFFF"/>
                </a:solidFill>
                <a:latin typeface="微软雅黑" panose="020B0503020204020204" pitchFamily="34" charset="-122"/>
                <a:ea typeface="微软雅黑" panose="020B0503020204020204" pitchFamily="34" charset="-122"/>
              </a:rPr>
              <a:t>大学国际化评价内涵</a:t>
            </a:r>
          </a:p>
        </p:txBody>
      </p:sp>
      <p:sp>
        <p:nvSpPr>
          <p:cNvPr id="27" name="MH_Number_1">
            <a:hlinkClick r:id="rId5" action="ppaction://hlinksldjump"/>
          </p:cNvPr>
          <p:cNvSpPr/>
          <p:nvPr>
            <p:custDataLst>
              <p:tags r:id="rId2"/>
            </p:custDataLst>
          </p:nvPr>
        </p:nvSpPr>
        <p:spPr>
          <a:xfrm>
            <a:off x="819394" y="216924"/>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b="0" kern="0" dirty="0">
                <a:solidFill>
                  <a:srgbClr val="FFFFFF"/>
                </a:solidFill>
                <a:latin typeface="微软雅黑" panose="020B0503020204020204" pitchFamily="34" charset="-122"/>
                <a:ea typeface="微软雅黑" panose="020B0503020204020204" pitchFamily="34" charset="-122"/>
              </a:rPr>
              <a:t>1</a:t>
            </a:r>
            <a:endParaRPr lang="zh-CN" altLang="en-US" b="0" kern="0" dirty="0">
              <a:solidFill>
                <a:srgbClr val="FFFFFF"/>
              </a:solidFill>
              <a:latin typeface="微软雅黑" panose="020B0503020204020204" pitchFamily="34" charset="-122"/>
              <a:ea typeface="微软雅黑" panose="020B0503020204020204" pitchFamily="34" charset="-122"/>
            </a:endParaRPr>
          </a:p>
        </p:txBody>
      </p:sp>
      <p:sp>
        <p:nvSpPr>
          <p:cNvPr id="50" name="矩形 49"/>
          <p:cNvSpPr/>
          <p:nvPr/>
        </p:nvSpPr>
        <p:spPr>
          <a:xfrm>
            <a:off x="1284532" y="1113772"/>
            <a:ext cx="9996043" cy="4619484"/>
          </a:xfrm>
          <a:prstGeom prst="rect">
            <a:avLst/>
          </a:prstGeom>
          <a:solidFill>
            <a:srgbClr val="02548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51" name="直接连接符 50"/>
          <p:cNvCxnSpPr/>
          <p:nvPr/>
        </p:nvCxnSpPr>
        <p:spPr>
          <a:xfrm flipV="1">
            <a:off x="1385430" y="1006529"/>
            <a:ext cx="9616244" cy="3"/>
          </a:xfrm>
          <a:prstGeom prst="line">
            <a:avLst/>
          </a:prstGeom>
          <a:ln w="19050">
            <a:solidFill>
              <a:srgbClr val="025483"/>
            </a:solidFill>
          </a:ln>
        </p:spPr>
        <p:style>
          <a:lnRef idx="1">
            <a:schemeClr val="accent1"/>
          </a:lnRef>
          <a:fillRef idx="0">
            <a:schemeClr val="accent1"/>
          </a:fillRef>
          <a:effectRef idx="0">
            <a:schemeClr val="accent1"/>
          </a:effectRef>
          <a:fontRef idx="minor">
            <a:schemeClr val="tx1"/>
          </a:fontRef>
        </p:style>
      </p:cxnSp>
      <p:sp>
        <p:nvSpPr>
          <p:cNvPr id="22" name="内容占位符 2"/>
          <p:cNvSpPr txBox="1"/>
          <p:nvPr/>
        </p:nvSpPr>
        <p:spPr bwMode="auto">
          <a:xfrm>
            <a:off x="1415480" y="1268760"/>
            <a:ext cx="9730209" cy="4248472"/>
          </a:xfrm>
          <a:prstGeom prst="rect">
            <a:avLst/>
          </a:prstGeom>
          <a:solidFill>
            <a:schemeClr val="bg1"/>
          </a:solid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a:lnSpc>
                <a:spcPct val="150000"/>
              </a:lnSpc>
              <a:buNone/>
            </a:pPr>
            <a:r>
              <a:rPr lang="zh-CN" altLang="en-US" dirty="0">
                <a:latin typeface="微软雅黑" panose="020B0503020204020204" pitchFamily="34" charset="-122"/>
                <a:ea typeface="微软雅黑" panose="020B0503020204020204" pitchFamily="34" charset="-122"/>
              </a:rPr>
              <a:t>关于大学国际化</a:t>
            </a:r>
            <a:r>
              <a:rPr lang="zh-CN" altLang="en-US" dirty="0" smtClean="0">
                <a:latin typeface="微软雅黑" panose="020B0503020204020204" pitchFamily="34" charset="-122"/>
                <a:ea typeface="微软雅黑" panose="020B0503020204020204" pitchFamily="34" charset="-122"/>
              </a:rPr>
              <a:t>评价</a:t>
            </a:r>
            <a:endParaRPr lang="en-US" altLang="zh-CN" dirty="0" smtClean="0">
              <a:latin typeface="微软雅黑" panose="020B0503020204020204" pitchFamily="34" charset="-122"/>
              <a:ea typeface="微软雅黑" panose="020B0503020204020204" pitchFamily="34" charset="-122"/>
            </a:endParaRPr>
          </a:p>
        </p:txBody>
      </p:sp>
      <p:sp>
        <p:nvSpPr>
          <p:cNvPr id="2" name="矩形 1"/>
          <p:cNvSpPr/>
          <p:nvPr/>
        </p:nvSpPr>
        <p:spPr>
          <a:xfrm>
            <a:off x="1600720" y="2204864"/>
            <a:ext cx="4019951" cy="2862322"/>
          </a:xfrm>
          <a:prstGeom prst="rect">
            <a:avLst/>
          </a:prstGeom>
          <a:ln>
            <a:solidFill>
              <a:srgbClr val="025483"/>
            </a:solidFill>
          </a:ln>
        </p:spPr>
        <p:txBody>
          <a:bodyPr wrap="square">
            <a:spAutoFit/>
          </a:bodyPr>
          <a:lstStyle/>
          <a:p>
            <a:pPr marL="0" indent="0">
              <a:lnSpc>
                <a:spcPct val="150000"/>
              </a:lnSpc>
              <a:buNone/>
            </a:pPr>
            <a:r>
              <a:rPr lang="en-US" altLang="zh-CN" sz="2400" b="0" dirty="0">
                <a:solidFill>
                  <a:srgbClr val="FF0000"/>
                </a:solidFill>
                <a:latin typeface="微软雅黑" panose="020B0503020204020204" pitchFamily="34" charset="-122"/>
                <a:ea typeface="微软雅黑" panose="020B0503020204020204" pitchFamily="34" charset="-122"/>
              </a:rPr>
              <a:t> </a:t>
            </a:r>
            <a:r>
              <a:rPr lang="zh-CN" altLang="en-US" sz="2400" b="0" dirty="0" smtClean="0">
                <a:solidFill>
                  <a:srgbClr val="FF0000"/>
                </a:solidFill>
                <a:latin typeface="微软雅黑" panose="020B0503020204020204" pitchFamily="34" charset="-122"/>
                <a:ea typeface="微软雅黑" panose="020B0503020204020204" pitchFamily="34" charset="-122"/>
              </a:rPr>
              <a:t>国际化</a:t>
            </a:r>
            <a:r>
              <a:rPr lang="zh-CN" altLang="en-US" sz="2400" b="0" dirty="0">
                <a:solidFill>
                  <a:srgbClr val="FF0000"/>
                </a:solidFill>
                <a:latin typeface="微软雅黑" panose="020B0503020204020204" pitchFamily="34" charset="-122"/>
                <a:ea typeface="微软雅黑" panose="020B0503020204020204" pitchFamily="34" charset="-122"/>
              </a:rPr>
              <a:t>：</a:t>
            </a:r>
            <a:r>
              <a:rPr lang="en-US" altLang="zh-CN" sz="2400" b="0" dirty="0">
                <a:latin typeface="微软雅黑" panose="020B0503020204020204" pitchFamily="34" charset="-122"/>
                <a:ea typeface="微软雅黑" panose="020B0503020204020204" pitchFamily="34" charset="-122"/>
              </a:rPr>
              <a:t> </a:t>
            </a:r>
            <a:r>
              <a:rPr lang="zh-CN" altLang="zh-CN" sz="2400" b="0" dirty="0">
                <a:latin typeface="微软雅黑" panose="020B0503020204020204" pitchFamily="34" charset="-122"/>
                <a:ea typeface="微软雅黑" panose="020B0503020204020204" pitchFamily="34" charset="-122"/>
              </a:rPr>
              <a:t>将国际的、跨文化的或全球的维度整合进高等学校的目的、功能和提供方式中去的过程</a:t>
            </a:r>
            <a:r>
              <a:rPr lang="zh-CN" altLang="en-US" sz="2400" b="0" dirty="0">
                <a:latin typeface="微软雅黑" panose="020B0503020204020204" pitchFamily="34" charset="-122"/>
                <a:ea typeface="微软雅黑" panose="020B0503020204020204" pitchFamily="34" charset="-122"/>
              </a:rPr>
              <a:t>。</a:t>
            </a:r>
            <a:endParaRPr lang="en-US" altLang="zh-CN" sz="2400" b="0" dirty="0">
              <a:latin typeface="微软雅黑" panose="020B0503020204020204" pitchFamily="34" charset="-122"/>
              <a:ea typeface="微软雅黑" panose="020B0503020204020204" pitchFamily="34" charset="-122"/>
            </a:endParaRPr>
          </a:p>
          <a:p>
            <a:pPr marL="0" indent="0">
              <a:lnSpc>
                <a:spcPct val="150000"/>
              </a:lnSpc>
              <a:buNone/>
            </a:pPr>
            <a:r>
              <a:rPr lang="en-US" altLang="zh-CN" sz="2400" b="0" dirty="0" smtClean="0">
                <a:solidFill>
                  <a:srgbClr val="FF9900"/>
                </a:solidFill>
                <a:latin typeface="微软雅黑" panose="020B0503020204020204" pitchFamily="34" charset="-122"/>
                <a:ea typeface="微软雅黑" panose="020B0503020204020204" pitchFamily="34" charset="-122"/>
              </a:rPr>
              <a:t>——</a:t>
            </a:r>
            <a:r>
              <a:rPr lang="zh-CN" altLang="zh-CN" sz="2400" b="0" dirty="0">
                <a:solidFill>
                  <a:srgbClr val="FF9900"/>
                </a:solidFill>
                <a:latin typeface="微软雅黑" panose="020B0503020204020204" pitchFamily="34" charset="-122"/>
                <a:ea typeface="微软雅黑" panose="020B0503020204020204" pitchFamily="34" charset="-122"/>
              </a:rPr>
              <a:t>加拿大著名学者简·奈特</a:t>
            </a:r>
          </a:p>
        </p:txBody>
      </p:sp>
      <p:sp>
        <p:nvSpPr>
          <p:cNvPr id="3" name="矩形 2"/>
          <p:cNvSpPr/>
          <p:nvPr/>
        </p:nvSpPr>
        <p:spPr>
          <a:xfrm>
            <a:off x="5805911" y="2216565"/>
            <a:ext cx="4980033" cy="2862322"/>
          </a:xfrm>
          <a:prstGeom prst="rect">
            <a:avLst/>
          </a:prstGeom>
          <a:ln>
            <a:solidFill>
              <a:srgbClr val="025483"/>
            </a:solidFill>
          </a:ln>
        </p:spPr>
        <p:txBody>
          <a:bodyPr wrap="square">
            <a:spAutoFit/>
          </a:bodyPr>
          <a:lstStyle/>
          <a:p>
            <a:pPr>
              <a:lnSpc>
                <a:spcPct val="150000"/>
              </a:lnSpc>
            </a:pPr>
            <a:r>
              <a:rPr lang="zh-CN" altLang="zh-CN" sz="2400" b="0" dirty="0">
                <a:solidFill>
                  <a:srgbClr val="FF0000"/>
                </a:solidFill>
                <a:latin typeface="微软雅黑" panose="020B0503020204020204" pitchFamily="34" charset="-122"/>
                <a:ea typeface="微软雅黑" panose="020B0503020204020204" pitchFamily="34" charset="-122"/>
              </a:rPr>
              <a:t>大学国际化评价</a:t>
            </a:r>
            <a:r>
              <a:rPr lang="zh-CN" altLang="en-US" sz="2400" b="0" dirty="0">
                <a:solidFill>
                  <a:srgbClr val="FF0000"/>
                </a:solidFill>
                <a:latin typeface="微软雅黑" panose="020B0503020204020204" pitchFamily="34" charset="-122"/>
                <a:ea typeface="微软雅黑" panose="020B0503020204020204" pitchFamily="34" charset="-122"/>
              </a:rPr>
              <a:t>：</a:t>
            </a:r>
            <a:r>
              <a:rPr lang="zh-CN" altLang="en-US" sz="2400" b="0" dirty="0">
                <a:latin typeface="微软雅黑" panose="020B0503020204020204" pitchFamily="34" charset="-122"/>
                <a:ea typeface="微软雅黑" panose="020B0503020204020204" pitchFamily="34" charset="-122"/>
              </a:rPr>
              <a:t>指教育评价的组成部分，</a:t>
            </a:r>
            <a:r>
              <a:rPr lang="zh-CN" altLang="zh-CN" sz="2400" b="0" dirty="0">
                <a:latin typeface="微软雅黑" panose="020B0503020204020204" pitchFamily="34" charset="-122"/>
                <a:ea typeface="微软雅黑" panose="020B0503020204020204" pitchFamily="34" charset="-122"/>
              </a:rPr>
              <a:t>是为了促进我国大学国际化健康发展，依据特定评价指标体系，对样本大学进行的国际化水平专项评价。</a:t>
            </a:r>
            <a:endParaRPr lang="zh-CN" altLang="en-US" sz="2400" b="0" dirty="0">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5"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24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24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grpSp>
        <p:nvGrpSpPr>
          <p:cNvPr id="4" name="组合 3"/>
          <p:cNvGrpSpPr/>
          <p:nvPr/>
        </p:nvGrpSpPr>
        <p:grpSpPr>
          <a:xfrm>
            <a:off x="1205393" y="758614"/>
            <a:ext cx="10048031" cy="4991677"/>
            <a:chOff x="1205393" y="758614"/>
            <a:chExt cx="10048031" cy="4991677"/>
          </a:xfrm>
        </p:grpSpPr>
        <p:grpSp>
          <p:nvGrpSpPr>
            <p:cNvPr id="57" name="组合 56"/>
            <p:cNvGrpSpPr/>
            <p:nvPr/>
          </p:nvGrpSpPr>
          <p:grpSpPr>
            <a:xfrm>
              <a:off x="1205393" y="2189779"/>
              <a:ext cx="9585871" cy="3560512"/>
              <a:chOff x="1681668" y="2298543"/>
              <a:chExt cx="9585871" cy="3560512"/>
            </a:xfrm>
          </p:grpSpPr>
          <p:sp>
            <p:nvSpPr>
              <p:cNvPr id="58" name="矩形 14"/>
              <p:cNvSpPr/>
              <p:nvPr/>
            </p:nvSpPr>
            <p:spPr>
              <a:xfrm>
                <a:off x="1681668" y="2298543"/>
                <a:ext cx="9585871" cy="3560512"/>
              </a:xfrm>
              <a:custGeom>
                <a:avLst/>
                <a:gdLst>
                  <a:gd name="connsiteX0" fmla="*/ 0 w 10235744"/>
                  <a:gd name="connsiteY0" fmla="*/ 0 h 3560512"/>
                  <a:gd name="connsiteX1" fmla="*/ 10235744 w 10235744"/>
                  <a:gd name="connsiteY1" fmla="*/ 0 h 3560512"/>
                  <a:gd name="connsiteX2" fmla="*/ 10235744 w 10235744"/>
                  <a:gd name="connsiteY2" fmla="*/ 3560512 h 3560512"/>
                  <a:gd name="connsiteX3" fmla="*/ 0 w 10235744"/>
                  <a:gd name="connsiteY3" fmla="*/ 3560512 h 3560512"/>
                  <a:gd name="connsiteX4" fmla="*/ 0 w 10235744"/>
                  <a:gd name="connsiteY4" fmla="*/ 0 h 3560512"/>
                  <a:gd name="connsiteX0-1" fmla="*/ 0 w 10235744"/>
                  <a:gd name="connsiteY0-2" fmla="*/ 0 h 3560512"/>
                  <a:gd name="connsiteX1-3" fmla="*/ 8506956 w 10235744"/>
                  <a:gd name="connsiteY1-4" fmla="*/ 28575 h 3560512"/>
                  <a:gd name="connsiteX2-5" fmla="*/ 10235744 w 10235744"/>
                  <a:gd name="connsiteY2-6" fmla="*/ 3560512 h 3560512"/>
                  <a:gd name="connsiteX3-7" fmla="*/ 0 w 10235744"/>
                  <a:gd name="connsiteY3-8" fmla="*/ 3560512 h 3560512"/>
                  <a:gd name="connsiteX4-9" fmla="*/ 0 w 10235744"/>
                  <a:gd name="connsiteY4-10" fmla="*/ 0 h 3560512"/>
                  <a:gd name="connsiteX0-11" fmla="*/ 0 w 10235744"/>
                  <a:gd name="connsiteY0-12" fmla="*/ 0 h 3560512"/>
                  <a:gd name="connsiteX1-13" fmla="*/ 8506956 w 10235744"/>
                  <a:gd name="connsiteY1-14" fmla="*/ 28575 h 3560512"/>
                  <a:gd name="connsiteX2-15" fmla="*/ 10235744 w 10235744"/>
                  <a:gd name="connsiteY2-16" fmla="*/ 3560512 h 3560512"/>
                  <a:gd name="connsiteX3-17" fmla="*/ 1428750 w 10235744"/>
                  <a:gd name="connsiteY3-18" fmla="*/ 3531937 h 3560512"/>
                  <a:gd name="connsiteX4-19" fmla="*/ 0 w 10235744"/>
                  <a:gd name="connsiteY4-20" fmla="*/ 0 h 3560512"/>
                  <a:gd name="connsiteX0-21" fmla="*/ 0 w 10235744"/>
                  <a:gd name="connsiteY0-22" fmla="*/ 0 h 3589087"/>
                  <a:gd name="connsiteX1-23" fmla="*/ 8506956 w 10235744"/>
                  <a:gd name="connsiteY1-24" fmla="*/ 28575 h 3589087"/>
                  <a:gd name="connsiteX2-25" fmla="*/ 10235744 w 10235744"/>
                  <a:gd name="connsiteY2-26" fmla="*/ 3560512 h 3589087"/>
                  <a:gd name="connsiteX3-27" fmla="*/ 1485900 w 10235744"/>
                  <a:gd name="connsiteY3-28" fmla="*/ 3589087 h 3589087"/>
                  <a:gd name="connsiteX4-29" fmla="*/ 0 w 10235744"/>
                  <a:gd name="connsiteY4-30" fmla="*/ 0 h 3589087"/>
                  <a:gd name="connsiteX0-31" fmla="*/ 0 w 10235744"/>
                  <a:gd name="connsiteY0-32" fmla="*/ 0 h 3560512"/>
                  <a:gd name="connsiteX1-33" fmla="*/ 8506956 w 10235744"/>
                  <a:gd name="connsiteY1-34" fmla="*/ 28575 h 3560512"/>
                  <a:gd name="connsiteX2-35" fmla="*/ 10235744 w 10235744"/>
                  <a:gd name="connsiteY2-36" fmla="*/ 3560512 h 3560512"/>
                  <a:gd name="connsiteX3-37" fmla="*/ 1543050 w 10235744"/>
                  <a:gd name="connsiteY3-38" fmla="*/ 3560512 h 3560512"/>
                  <a:gd name="connsiteX4-39" fmla="*/ 0 w 10235744"/>
                  <a:gd name="connsiteY4-40" fmla="*/ 0 h 3560512"/>
                  <a:gd name="connsiteX0-41" fmla="*/ 50223 w 10285967"/>
                  <a:gd name="connsiteY0-42" fmla="*/ 0 h 3560512"/>
                  <a:gd name="connsiteX1-43" fmla="*/ 8557179 w 10285967"/>
                  <a:gd name="connsiteY1-44" fmla="*/ 28575 h 3560512"/>
                  <a:gd name="connsiteX2-45" fmla="*/ 10285967 w 10285967"/>
                  <a:gd name="connsiteY2-46" fmla="*/ 3560512 h 3560512"/>
                  <a:gd name="connsiteX3-47" fmla="*/ 0 w 10285967"/>
                  <a:gd name="connsiteY3-48" fmla="*/ 3477385 h 3560512"/>
                  <a:gd name="connsiteX4-49" fmla="*/ 50223 w 10285967"/>
                  <a:gd name="connsiteY4-50" fmla="*/ 0 h 3560512"/>
                  <a:gd name="connsiteX0-51" fmla="*/ 50223 w 10330560"/>
                  <a:gd name="connsiteY0-52" fmla="*/ 0 h 3560512"/>
                  <a:gd name="connsiteX1-53" fmla="*/ 10330560 w 10330560"/>
                  <a:gd name="connsiteY1-54" fmla="*/ 14721 h 3560512"/>
                  <a:gd name="connsiteX2-55" fmla="*/ 10285967 w 10330560"/>
                  <a:gd name="connsiteY2-56" fmla="*/ 3560512 h 3560512"/>
                  <a:gd name="connsiteX3-57" fmla="*/ 0 w 10330560"/>
                  <a:gd name="connsiteY3-58" fmla="*/ 3477385 h 3560512"/>
                  <a:gd name="connsiteX4-59" fmla="*/ 50223 w 10330560"/>
                  <a:gd name="connsiteY4-60" fmla="*/ 0 h 35605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30560" h="3560512">
                    <a:moveTo>
                      <a:pt x="50223" y="0"/>
                    </a:moveTo>
                    <a:lnTo>
                      <a:pt x="10330560" y="14721"/>
                    </a:lnTo>
                    <a:lnTo>
                      <a:pt x="10285967" y="3560512"/>
                    </a:lnTo>
                    <a:lnTo>
                      <a:pt x="0" y="3477385"/>
                    </a:lnTo>
                    <a:lnTo>
                      <a:pt x="50223" y="0"/>
                    </a:lnTo>
                    <a:close/>
                  </a:path>
                </a:pathLst>
              </a:custGeom>
              <a:solidFill>
                <a:schemeClr val="bg1"/>
              </a:solidFill>
              <a:ln>
                <a:solidFill>
                  <a:schemeClr val="bg1">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59" name="矩形 58"/>
              <p:cNvSpPr/>
              <p:nvPr/>
            </p:nvSpPr>
            <p:spPr>
              <a:xfrm>
                <a:off x="2121102" y="3017168"/>
                <a:ext cx="9146437" cy="1846146"/>
              </a:xfrm>
              <a:prstGeom prst="rect">
                <a:avLst/>
              </a:prstGeom>
            </p:spPr>
            <p:txBody>
              <a:bodyPr wrap="square">
                <a:spAutoFit/>
              </a:bodyPr>
              <a:lstStyle/>
              <a:p>
                <a:pPr marL="342900" indent="-342900">
                  <a:lnSpc>
                    <a:spcPct val="200000"/>
                  </a:lnSpc>
                  <a:buFont typeface="Wingdings" panose="05000000000000000000" pitchFamily="2" charset="2"/>
                  <a:buChar char="u"/>
                  <a:defRPr/>
                </a:pPr>
                <a:r>
                  <a:rPr lang="zh-CN" altLang="en-US" sz="2000" dirty="0">
                    <a:latin typeface="微软雅黑" panose="020B0503020204020204" pitchFamily="34" charset="-122"/>
                    <a:ea typeface="微软雅黑" panose="020B0503020204020204" pitchFamily="34" charset="-122"/>
                  </a:rPr>
                  <a:t>国际联合发表论文数（ </a:t>
                </a:r>
                <a:r>
                  <a:rPr lang="en-US" altLang="zh-CN" sz="2000" dirty="0">
                    <a:latin typeface="微软雅黑" panose="020B0503020204020204" pitchFamily="34" charset="-122"/>
                    <a:ea typeface="微软雅黑" panose="020B0503020204020204" pitchFamily="34" charset="-122"/>
                  </a:rPr>
                  <a:t>WEB OF SCIENCE</a:t>
                </a:r>
                <a:r>
                  <a:rPr lang="zh-CN" altLang="en-US" sz="2000" dirty="0">
                    <a:latin typeface="微软雅黑" panose="020B0503020204020204" pitchFamily="34" charset="-122"/>
                    <a:ea typeface="微软雅黑" panose="020B0503020204020204" pitchFamily="34" charset="-122"/>
                  </a:rPr>
                  <a:t>核心合集统计</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u"/>
                  <a:defRPr/>
                </a:pPr>
                <a:r>
                  <a:rPr lang="zh-CN" altLang="en-US" sz="2000" dirty="0">
                    <a:latin typeface="微软雅黑" panose="020B0503020204020204" pitchFamily="34" charset="-122"/>
                    <a:ea typeface="微软雅黑" panose="020B0503020204020204" pitchFamily="34" charset="-122"/>
                  </a:rPr>
                  <a:t>国外获得专利数          （欧洲专利局等</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u"/>
                  <a:defRPr/>
                </a:pPr>
                <a:r>
                  <a:rPr lang="zh-CN" altLang="en-US" sz="2000" dirty="0">
                    <a:latin typeface="微软雅黑" panose="020B0503020204020204" pitchFamily="34" charset="-122"/>
                    <a:ea typeface="微软雅黑" panose="020B0503020204020204" pitchFamily="34" charset="-122"/>
                  </a:rPr>
                  <a:t>国际联合实验室、基地（各部委批文统计</a:t>
                </a:r>
                <a:r>
                  <a:rPr lang="zh-CN" altLang="en-US" sz="2000" dirty="0" smtClean="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sp>
            <p:nvSpPr>
              <p:cNvPr id="60" name="矩形 59"/>
              <p:cNvSpPr/>
              <p:nvPr/>
            </p:nvSpPr>
            <p:spPr>
              <a:xfrm>
                <a:off x="8791508" y="2407883"/>
                <a:ext cx="902811" cy="523220"/>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交流</a:t>
                </a:r>
                <a:endParaRPr lang="zh-CN" altLang="en-US" dirty="0">
                  <a:solidFill>
                    <a:schemeClr val="bg1"/>
                  </a:solidFill>
                </a:endParaRPr>
              </a:p>
            </p:txBody>
          </p:sp>
        </p:grpSp>
        <p:grpSp>
          <p:nvGrpSpPr>
            <p:cNvPr id="61" name="组合 60"/>
            <p:cNvGrpSpPr/>
            <p:nvPr/>
          </p:nvGrpSpPr>
          <p:grpSpPr>
            <a:xfrm>
              <a:off x="8877160" y="758614"/>
              <a:ext cx="2376264" cy="3192811"/>
              <a:chOff x="976301" y="591466"/>
              <a:chExt cx="2376264" cy="3192811"/>
            </a:xfrm>
          </p:grpSpPr>
          <p:pic>
            <p:nvPicPr>
              <p:cNvPr id="62"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67" r="7205" b="57679"/>
              <a:stretch>
                <a:fillRect/>
              </a:stretch>
            </p:blipFill>
            <p:spPr bwMode="auto">
              <a:xfrm rot="13510604" flipH="1">
                <a:off x="685196" y="2064270"/>
                <a:ext cx="3192811" cy="247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图片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6301" y="1167092"/>
                <a:ext cx="2376264" cy="2147685"/>
              </a:xfrm>
              <a:prstGeom prst="rect">
                <a:avLst/>
              </a:prstGeom>
            </p:spPr>
          </p:pic>
          <p:sp>
            <p:nvSpPr>
              <p:cNvPr id="64" name="矩形 63"/>
              <p:cNvSpPr/>
              <p:nvPr/>
            </p:nvSpPr>
            <p:spPr>
              <a:xfrm rot="19178392">
                <a:off x="1012016" y="2125859"/>
                <a:ext cx="1980029" cy="523220"/>
              </a:xfrm>
              <a:prstGeom prst="rect">
                <a:avLst/>
              </a:prstGeom>
            </p:spPr>
            <p:txBody>
              <a:bodyPr vert="horz"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国际显示度</a:t>
                </a:r>
              </a:p>
            </p:txBody>
          </p:sp>
        </p:grpSp>
      </p:grpSp>
      <p:sp>
        <p:nvSpPr>
          <p:cNvPr id="34" name="剪去对角的矩形 33"/>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21" name="MH_Entry_2">
            <a:hlinkClick r:id="rId8"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rmAutofit lnSpcReduction="10000"/>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数据主导的国际化评价</a:t>
            </a:r>
          </a:p>
        </p:txBody>
      </p:sp>
      <p:sp>
        <p:nvSpPr>
          <p:cNvPr id="22" name="MH_Number_2">
            <a:hlinkClick r:id="rId8"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b="0" kern="0" dirty="0" smtClean="0">
                <a:solidFill>
                  <a:srgbClr val="FFFFFF"/>
                </a:solidFill>
                <a:latin typeface="微软雅黑" panose="020B0503020204020204" pitchFamily="34" charset="-122"/>
                <a:ea typeface="微软雅黑" panose="020B0503020204020204" pitchFamily="34" charset="-122"/>
              </a:rPr>
              <a:t>5</a:t>
            </a:r>
            <a:endParaRPr lang="zh-CN" altLang="en-US" b="0"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7"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24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24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grpSp>
        <p:nvGrpSpPr>
          <p:cNvPr id="3" name="组合 2"/>
          <p:cNvGrpSpPr/>
          <p:nvPr/>
        </p:nvGrpSpPr>
        <p:grpSpPr>
          <a:xfrm>
            <a:off x="1237263" y="758614"/>
            <a:ext cx="9554001" cy="5129627"/>
            <a:chOff x="1237263" y="758614"/>
            <a:chExt cx="9554001" cy="5129627"/>
          </a:xfrm>
        </p:grpSpPr>
        <p:sp>
          <p:nvSpPr>
            <p:cNvPr id="43" name="Freeform 4"/>
            <p:cNvSpPr/>
            <p:nvPr>
              <p:custDataLst>
                <p:tags r:id="rId3"/>
              </p:custDataLst>
            </p:nvPr>
          </p:nvSpPr>
          <p:spPr bwMode="gray">
            <a:xfrm>
              <a:off x="1237263" y="5498261"/>
              <a:ext cx="4169862" cy="389980"/>
            </a:xfrm>
            <a:custGeom>
              <a:avLst/>
              <a:gdLst>
                <a:gd name="T0" fmla="*/ 20706948 w 1120"/>
                <a:gd name="T1" fmla="*/ 11 h 252"/>
                <a:gd name="T2" fmla="*/ 20629597 w 1120"/>
                <a:gd name="T3" fmla="*/ 11 h 252"/>
                <a:gd name="T4" fmla="*/ 20335316 w 1120"/>
                <a:gd name="T5" fmla="*/ 11 h 252"/>
                <a:gd name="T6" fmla="*/ 19858832 w 1120"/>
                <a:gd name="T7" fmla="*/ 11 h 252"/>
                <a:gd name="T8" fmla="*/ 19191786 w 1120"/>
                <a:gd name="T9" fmla="*/ 11 h 252"/>
                <a:gd name="T10" fmla="*/ 18336532 w 1120"/>
                <a:gd name="T11" fmla="*/ 10 h 252"/>
                <a:gd name="T12" fmla="*/ 17339847 w 1120"/>
                <a:gd name="T13" fmla="*/ 10 h 252"/>
                <a:gd name="T14" fmla="*/ 16196141 w 1120"/>
                <a:gd name="T15" fmla="*/ 10 h 252"/>
                <a:gd name="T16" fmla="*/ 14901486 w 1120"/>
                <a:gd name="T17" fmla="*/ 8 h 252"/>
                <a:gd name="T18" fmla="*/ 13494596 w 1120"/>
                <a:gd name="T19" fmla="*/ 8 h 252"/>
                <a:gd name="T20" fmla="*/ 11942220 w 1120"/>
                <a:gd name="T21" fmla="*/ 8 h 252"/>
                <a:gd name="T22" fmla="*/ 10275918 w 1120"/>
                <a:gd name="T23" fmla="*/ 8 h 252"/>
                <a:gd name="T24" fmla="*/ 8612140 w 1120"/>
                <a:gd name="T25" fmla="*/ 8 h 252"/>
                <a:gd name="T26" fmla="*/ 7098185 w 1120"/>
                <a:gd name="T27" fmla="*/ 8 h 252"/>
                <a:gd name="T28" fmla="*/ 5691769 w 1120"/>
                <a:gd name="T29" fmla="*/ 8 h 252"/>
                <a:gd name="T30" fmla="*/ 4395650 w 1120"/>
                <a:gd name="T31" fmla="*/ 10 h 252"/>
                <a:gd name="T32" fmla="*/ 3293330 w 1120"/>
                <a:gd name="T33" fmla="*/ 10 h 252"/>
                <a:gd name="T34" fmla="*/ 2329965 w 1120"/>
                <a:gd name="T35" fmla="*/ 10 h 252"/>
                <a:gd name="T36" fmla="*/ 1515458 w 1120"/>
                <a:gd name="T37" fmla="*/ 11 h 252"/>
                <a:gd name="T38" fmla="*/ 848370 w 1120"/>
                <a:gd name="T39" fmla="*/ 11 h 252"/>
                <a:gd name="T40" fmla="*/ 371720 w 1120"/>
                <a:gd name="T41" fmla="*/ 11 h 252"/>
                <a:gd name="T42" fmla="*/ 114130 w 1120"/>
                <a:gd name="T43" fmla="*/ 11 h 252"/>
                <a:gd name="T44" fmla="*/ 0 w 1120"/>
                <a:gd name="T45" fmla="*/ 11 h 252"/>
                <a:gd name="T46" fmla="*/ 0 w 1120"/>
                <a:gd name="T47" fmla="*/ 3 h 252"/>
                <a:gd name="T48" fmla="*/ 10353269 w 1120"/>
                <a:gd name="T49" fmla="*/ 0 h 252"/>
                <a:gd name="T50" fmla="*/ 20706948 w 1120"/>
                <a:gd name="T51" fmla="*/ 3 h 252"/>
                <a:gd name="T52" fmla="*/ 20706948 w 1120"/>
                <a:gd name="T53" fmla="*/ 11 h 252"/>
                <a:gd name="T54" fmla="*/ 20706948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75000"/>
              </a:schemeClr>
            </a:solidFill>
            <a:ln w="0">
              <a:noFill/>
              <a:round/>
            </a:ln>
          </p:spPr>
          <p:txBody>
            <a:bodyPr/>
            <a:lstStyle/>
            <a:p>
              <a:pPr>
                <a:defRPr/>
              </a:pPr>
              <a:endParaRPr lang="zh-CN" altLang="en-US">
                <a:solidFill>
                  <a:prstClr val="black"/>
                </a:solidFill>
              </a:endParaRPr>
            </a:p>
          </p:txBody>
        </p:sp>
        <p:grpSp>
          <p:nvGrpSpPr>
            <p:cNvPr id="44" name="组合 43"/>
            <p:cNvGrpSpPr/>
            <p:nvPr/>
          </p:nvGrpSpPr>
          <p:grpSpPr>
            <a:xfrm>
              <a:off x="1258076" y="2189779"/>
              <a:ext cx="4160412" cy="3560512"/>
              <a:chOff x="7118490" y="2298543"/>
              <a:chExt cx="4160412" cy="3560512"/>
            </a:xfrm>
          </p:grpSpPr>
          <p:sp>
            <p:nvSpPr>
              <p:cNvPr id="45" name="矩形 14"/>
              <p:cNvSpPr/>
              <p:nvPr/>
            </p:nvSpPr>
            <p:spPr>
              <a:xfrm>
                <a:off x="7118490" y="2298543"/>
                <a:ext cx="4149049" cy="3560512"/>
              </a:xfrm>
              <a:custGeom>
                <a:avLst/>
                <a:gdLst>
                  <a:gd name="connsiteX0" fmla="*/ 0 w 10235744"/>
                  <a:gd name="connsiteY0" fmla="*/ 0 h 3560512"/>
                  <a:gd name="connsiteX1" fmla="*/ 10235744 w 10235744"/>
                  <a:gd name="connsiteY1" fmla="*/ 0 h 3560512"/>
                  <a:gd name="connsiteX2" fmla="*/ 10235744 w 10235744"/>
                  <a:gd name="connsiteY2" fmla="*/ 3560512 h 3560512"/>
                  <a:gd name="connsiteX3" fmla="*/ 0 w 10235744"/>
                  <a:gd name="connsiteY3" fmla="*/ 3560512 h 3560512"/>
                  <a:gd name="connsiteX4" fmla="*/ 0 w 10235744"/>
                  <a:gd name="connsiteY4" fmla="*/ 0 h 3560512"/>
                  <a:gd name="connsiteX0-1" fmla="*/ 0 w 10235744"/>
                  <a:gd name="connsiteY0-2" fmla="*/ 0 h 3560512"/>
                  <a:gd name="connsiteX1-3" fmla="*/ 8506956 w 10235744"/>
                  <a:gd name="connsiteY1-4" fmla="*/ 28575 h 3560512"/>
                  <a:gd name="connsiteX2-5" fmla="*/ 10235744 w 10235744"/>
                  <a:gd name="connsiteY2-6" fmla="*/ 3560512 h 3560512"/>
                  <a:gd name="connsiteX3-7" fmla="*/ 0 w 10235744"/>
                  <a:gd name="connsiteY3-8" fmla="*/ 3560512 h 3560512"/>
                  <a:gd name="connsiteX4-9" fmla="*/ 0 w 10235744"/>
                  <a:gd name="connsiteY4-10" fmla="*/ 0 h 3560512"/>
                  <a:gd name="connsiteX0-11" fmla="*/ 0 w 10235744"/>
                  <a:gd name="connsiteY0-12" fmla="*/ 0 h 3560512"/>
                  <a:gd name="connsiteX1-13" fmla="*/ 8506956 w 10235744"/>
                  <a:gd name="connsiteY1-14" fmla="*/ 28575 h 3560512"/>
                  <a:gd name="connsiteX2-15" fmla="*/ 10235744 w 10235744"/>
                  <a:gd name="connsiteY2-16" fmla="*/ 3560512 h 3560512"/>
                  <a:gd name="connsiteX3-17" fmla="*/ 1428750 w 10235744"/>
                  <a:gd name="connsiteY3-18" fmla="*/ 3531937 h 3560512"/>
                  <a:gd name="connsiteX4-19" fmla="*/ 0 w 10235744"/>
                  <a:gd name="connsiteY4-20" fmla="*/ 0 h 3560512"/>
                  <a:gd name="connsiteX0-21" fmla="*/ 0 w 10235744"/>
                  <a:gd name="connsiteY0-22" fmla="*/ 0 h 3589087"/>
                  <a:gd name="connsiteX1-23" fmla="*/ 8506956 w 10235744"/>
                  <a:gd name="connsiteY1-24" fmla="*/ 28575 h 3589087"/>
                  <a:gd name="connsiteX2-25" fmla="*/ 10235744 w 10235744"/>
                  <a:gd name="connsiteY2-26" fmla="*/ 3560512 h 3589087"/>
                  <a:gd name="connsiteX3-27" fmla="*/ 1485900 w 10235744"/>
                  <a:gd name="connsiteY3-28" fmla="*/ 3589087 h 3589087"/>
                  <a:gd name="connsiteX4-29" fmla="*/ 0 w 10235744"/>
                  <a:gd name="connsiteY4-30" fmla="*/ 0 h 3589087"/>
                  <a:gd name="connsiteX0-31" fmla="*/ 0 w 10235744"/>
                  <a:gd name="connsiteY0-32" fmla="*/ 0 h 3560512"/>
                  <a:gd name="connsiteX1-33" fmla="*/ 8506956 w 10235744"/>
                  <a:gd name="connsiteY1-34" fmla="*/ 28575 h 3560512"/>
                  <a:gd name="connsiteX2-35" fmla="*/ 10235744 w 10235744"/>
                  <a:gd name="connsiteY2-36" fmla="*/ 3560512 h 3560512"/>
                  <a:gd name="connsiteX3-37" fmla="*/ 1543050 w 10235744"/>
                  <a:gd name="connsiteY3-38" fmla="*/ 3560512 h 3560512"/>
                  <a:gd name="connsiteX4-39" fmla="*/ 0 w 10235744"/>
                  <a:gd name="connsiteY4-40" fmla="*/ 0 h 3560512"/>
                  <a:gd name="connsiteX0-41" fmla="*/ 50223 w 10285967"/>
                  <a:gd name="connsiteY0-42" fmla="*/ 0 h 3560512"/>
                  <a:gd name="connsiteX1-43" fmla="*/ 8557179 w 10285967"/>
                  <a:gd name="connsiteY1-44" fmla="*/ 28575 h 3560512"/>
                  <a:gd name="connsiteX2-45" fmla="*/ 10285967 w 10285967"/>
                  <a:gd name="connsiteY2-46" fmla="*/ 3560512 h 3560512"/>
                  <a:gd name="connsiteX3-47" fmla="*/ 0 w 10285967"/>
                  <a:gd name="connsiteY3-48" fmla="*/ 3477385 h 3560512"/>
                  <a:gd name="connsiteX4-49" fmla="*/ 50223 w 10285967"/>
                  <a:gd name="connsiteY4-50" fmla="*/ 0 h 3560512"/>
                  <a:gd name="connsiteX0-51" fmla="*/ 50223 w 10330560"/>
                  <a:gd name="connsiteY0-52" fmla="*/ 0 h 3560512"/>
                  <a:gd name="connsiteX1-53" fmla="*/ 10330560 w 10330560"/>
                  <a:gd name="connsiteY1-54" fmla="*/ 14721 h 3560512"/>
                  <a:gd name="connsiteX2-55" fmla="*/ 10285967 w 10330560"/>
                  <a:gd name="connsiteY2-56" fmla="*/ 3560512 h 3560512"/>
                  <a:gd name="connsiteX3-57" fmla="*/ 0 w 10330560"/>
                  <a:gd name="connsiteY3-58" fmla="*/ 3477385 h 3560512"/>
                  <a:gd name="connsiteX4-59" fmla="*/ 50223 w 10330560"/>
                  <a:gd name="connsiteY4-60" fmla="*/ 0 h 35605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30560" h="3560512">
                    <a:moveTo>
                      <a:pt x="50223" y="0"/>
                    </a:moveTo>
                    <a:lnTo>
                      <a:pt x="10330560" y="14721"/>
                    </a:lnTo>
                    <a:lnTo>
                      <a:pt x="10285967" y="3560512"/>
                    </a:lnTo>
                    <a:lnTo>
                      <a:pt x="0" y="3477385"/>
                    </a:lnTo>
                    <a:lnTo>
                      <a:pt x="50223" y="0"/>
                    </a:lnTo>
                    <a:close/>
                  </a:path>
                </a:pathLst>
              </a:custGeom>
              <a:solidFill>
                <a:schemeClr val="bg1"/>
              </a:solidFill>
              <a:ln>
                <a:solidFill>
                  <a:schemeClr val="bg1">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47" name="矩形 46"/>
              <p:cNvSpPr/>
              <p:nvPr/>
            </p:nvSpPr>
            <p:spPr>
              <a:xfrm>
                <a:off x="7316653" y="3608763"/>
                <a:ext cx="3962249" cy="1230593"/>
              </a:xfrm>
              <a:prstGeom prst="rect">
                <a:avLst/>
              </a:prstGeom>
            </p:spPr>
            <p:txBody>
              <a:bodyPr wrap="square">
                <a:spAutoFit/>
              </a:bodyPr>
              <a:lstStyle/>
              <a:p>
                <a:pPr>
                  <a:lnSpc>
                    <a:spcPct val="200000"/>
                  </a:lnSpc>
                  <a:defRPr/>
                </a:pPr>
                <a:r>
                  <a:rPr lang="zh-CN" altLang="en-US" sz="2000" dirty="0">
                    <a:latin typeface="微软雅黑" panose="020B0503020204020204" pitchFamily="34" charset="-122"/>
                    <a:ea typeface="微软雅黑" panose="020B0503020204020204" pitchFamily="34" charset="-122"/>
                  </a:rPr>
                  <a:t>区域国别研究设置数量（界定后各大学网站普查）</a:t>
                </a:r>
              </a:p>
            </p:txBody>
          </p:sp>
          <p:sp>
            <p:nvSpPr>
              <p:cNvPr id="55" name="矩形 54"/>
              <p:cNvSpPr/>
              <p:nvPr/>
            </p:nvSpPr>
            <p:spPr>
              <a:xfrm>
                <a:off x="8791508" y="2407883"/>
                <a:ext cx="902811" cy="523220"/>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交流</a:t>
                </a:r>
                <a:endParaRPr lang="zh-CN" altLang="en-US" dirty="0">
                  <a:solidFill>
                    <a:schemeClr val="bg1"/>
                  </a:solidFill>
                </a:endParaRPr>
              </a:p>
            </p:txBody>
          </p:sp>
        </p:grpSp>
        <p:grpSp>
          <p:nvGrpSpPr>
            <p:cNvPr id="2" name="组合 1"/>
            <p:cNvGrpSpPr/>
            <p:nvPr/>
          </p:nvGrpSpPr>
          <p:grpSpPr>
            <a:xfrm>
              <a:off x="3493021" y="758614"/>
              <a:ext cx="2376264" cy="3192811"/>
              <a:chOff x="976301" y="591466"/>
              <a:chExt cx="2376264" cy="3192811"/>
            </a:xfrm>
          </p:grpSpPr>
          <p:pic>
            <p:nvPicPr>
              <p:cNvPr id="37"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767" r="7205" b="57679"/>
              <a:stretch>
                <a:fillRect/>
              </a:stretch>
            </p:blipFill>
            <p:spPr bwMode="auto">
              <a:xfrm rot="13510604" flipH="1">
                <a:off x="685196" y="2064270"/>
                <a:ext cx="3192811" cy="247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图片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6301" y="1167092"/>
                <a:ext cx="2376264" cy="2147685"/>
              </a:xfrm>
              <a:prstGeom prst="rect">
                <a:avLst/>
              </a:prstGeom>
            </p:spPr>
          </p:pic>
          <p:sp>
            <p:nvSpPr>
              <p:cNvPr id="36" name="矩形 35"/>
              <p:cNvSpPr/>
              <p:nvPr/>
            </p:nvSpPr>
            <p:spPr>
              <a:xfrm rot="19178392">
                <a:off x="1191552" y="2125859"/>
                <a:ext cx="1620957" cy="523220"/>
              </a:xfrm>
              <a:prstGeom prst="rect">
                <a:avLst/>
              </a:prstGeom>
            </p:spPr>
            <p:txBody>
              <a:bodyPr vert="horz"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文化交流</a:t>
                </a:r>
              </a:p>
            </p:txBody>
          </p:sp>
        </p:grpSp>
        <p:sp>
          <p:nvSpPr>
            <p:cNvPr id="56" name="Freeform 4"/>
            <p:cNvSpPr/>
            <p:nvPr>
              <p:custDataLst>
                <p:tags r:id="rId4"/>
              </p:custDataLst>
            </p:nvPr>
          </p:nvSpPr>
          <p:spPr bwMode="gray">
            <a:xfrm>
              <a:off x="6621402" y="5498261"/>
              <a:ext cx="4169862" cy="389980"/>
            </a:xfrm>
            <a:custGeom>
              <a:avLst/>
              <a:gdLst>
                <a:gd name="T0" fmla="*/ 20706948 w 1120"/>
                <a:gd name="T1" fmla="*/ 11 h 252"/>
                <a:gd name="T2" fmla="*/ 20629597 w 1120"/>
                <a:gd name="T3" fmla="*/ 11 h 252"/>
                <a:gd name="T4" fmla="*/ 20335316 w 1120"/>
                <a:gd name="T5" fmla="*/ 11 h 252"/>
                <a:gd name="T6" fmla="*/ 19858832 w 1120"/>
                <a:gd name="T7" fmla="*/ 11 h 252"/>
                <a:gd name="T8" fmla="*/ 19191786 w 1120"/>
                <a:gd name="T9" fmla="*/ 11 h 252"/>
                <a:gd name="T10" fmla="*/ 18336532 w 1120"/>
                <a:gd name="T11" fmla="*/ 10 h 252"/>
                <a:gd name="T12" fmla="*/ 17339847 w 1120"/>
                <a:gd name="T13" fmla="*/ 10 h 252"/>
                <a:gd name="T14" fmla="*/ 16196141 w 1120"/>
                <a:gd name="T15" fmla="*/ 10 h 252"/>
                <a:gd name="T16" fmla="*/ 14901486 w 1120"/>
                <a:gd name="T17" fmla="*/ 8 h 252"/>
                <a:gd name="T18" fmla="*/ 13494596 w 1120"/>
                <a:gd name="T19" fmla="*/ 8 h 252"/>
                <a:gd name="T20" fmla="*/ 11942220 w 1120"/>
                <a:gd name="T21" fmla="*/ 8 h 252"/>
                <a:gd name="T22" fmla="*/ 10275918 w 1120"/>
                <a:gd name="T23" fmla="*/ 8 h 252"/>
                <a:gd name="T24" fmla="*/ 8612140 w 1120"/>
                <a:gd name="T25" fmla="*/ 8 h 252"/>
                <a:gd name="T26" fmla="*/ 7098185 w 1120"/>
                <a:gd name="T27" fmla="*/ 8 h 252"/>
                <a:gd name="T28" fmla="*/ 5691769 w 1120"/>
                <a:gd name="T29" fmla="*/ 8 h 252"/>
                <a:gd name="T30" fmla="*/ 4395650 w 1120"/>
                <a:gd name="T31" fmla="*/ 10 h 252"/>
                <a:gd name="T32" fmla="*/ 3293330 w 1120"/>
                <a:gd name="T33" fmla="*/ 10 h 252"/>
                <a:gd name="T34" fmla="*/ 2329965 w 1120"/>
                <a:gd name="T35" fmla="*/ 10 h 252"/>
                <a:gd name="T36" fmla="*/ 1515458 w 1120"/>
                <a:gd name="T37" fmla="*/ 11 h 252"/>
                <a:gd name="T38" fmla="*/ 848370 w 1120"/>
                <a:gd name="T39" fmla="*/ 11 h 252"/>
                <a:gd name="T40" fmla="*/ 371720 w 1120"/>
                <a:gd name="T41" fmla="*/ 11 h 252"/>
                <a:gd name="T42" fmla="*/ 114130 w 1120"/>
                <a:gd name="T43" fmla="*/ 11 h 252"/>
                <a:gd name="T44" fmla="*/ 0 w 1120"/>
                <a:gd name="T45" fmla="*/ 11 h 252"/>
                <a:gd name="T46" fmla="*/ 0 w 1120"/>
                <a:gd name="T47" fmla="*/ 3 h 252"/>
                <a:gd name="T48" fmla="*/ 10353269 w 1120"/>
                <a:gd name="T49" fmla="*/ 0 h 252"/>
                <a:gd name="T50" fmla="*/ 20706948 w 1120"/>
                <a:gd name="T51" fmla="*/ 3 h 252"/>
                <a:gd name="T52" fmla="*/ 20706948 w 1120"/>
                <a:gd name="T53" fmla="*/ 11 h 252"/>
                <a:gd name="T54" fmla="*/ 20706948 w 1120"/>
                <a:gd name="T55" fmla="*/ 1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bg1">
                <a:lumMod val="75000"/>
              </a:schemeClr>
            </a:solidFill>
            <a:ln w="0">
              <a:noFill/>
              <a:round/>
            </a:ln>
          </p:spPr>
          <p:txBody>
            <a:bodyPr/>
            <a:lstStyle/>
            <a:p>
              <a:pPr>
                <a:defRPr/>
              </a:pPr>
              <a:endParaRPr lang="zh-CN" altLang="en-US">
                <a:solidFill>
                  <a:prstClr val="black"/>
                </a:solidFill>
              </a:endParaRPr>
            </a:p>
          </p:txBody>
        </p:sp>
      </p:grpSp>
      <p:grpSp>
        <p:nvGrpSpPr>
          <p:cNvPr id="4" name="组合 3"/>
          <p:cNvGrpSpPr/>
          <p:nvPr/>
        </p:nvGrpSpPr>
        <p:grpSpPr>
          <a:xfrm>
            <a:off x="6642215" y="758614"/>
            <a:ext cx="4611209" cy="4991677"/>
            <a:chOff x="6642215" y="758614"/>
            <a:chExt cx="4611209" cy="4991677"/>
          </a:xfrm>
        </p:grpSpPr>
        <p:grpSp>
          <p:nvGrpSpPr>
            <p:cNvPr id="57" name="组合 56"/>
            <p:cNvGrpSpPr/>
            <p:nvPr/>
          </p:nvGrpSpPr>
          <p:grpSpPr>
            <a:xfrm>
              <a:off x="6642215" y="2189779"/>
              <a:ext cx="4160412" cy="3560512"/>
              <a:chOff x="7118490" y="2298543"/>
              <a:chExt cx="4160412" cy="3560512"/>
            </a:xfrm>
          </p:grpSpPr>
          <p:sp>
            <p:nvSpPr>
              <p:cNvPr id="58" name="矩形 14"/>
              <p:cNvSpPr/>
              <p:nvPr/>
            </p:nvSpPr>
            <p:spPr>
              <a:xfrm>
                <a:off x="7118490" y="2298543"/>
                <a:ext cx="4149049" cy="3560512"/>
              </a:xfrm>
              <a:custGeom>
                <a:avLst/>
                <a:gdLst>
                  <a:gd name="connsiteX0" fmla="*/ 0 w 10235744"/>
                  <a:gd name="connsiteY0" fmla="*/ 0 h 3560512"/>
                  <a:gd name="connsiteX1" fmla="*/ 10235744 w 10235744"/>
                  <a:gd name="connsiteY1" fmla="*/ 0 h 3560512"/>
                  <a:gd name="connsiteX2" fmla="*/ 10235744 w 10235744"/>
                  <a:gd name="connsiteY2" fmla="*/ 3560512 h 3560512"/>
                  <a:gd name="connsiteX3" fmla="*/ 0 w 10235744"/>
                  <a:gd name="connsiteY3" fmla="*/ 3560512 h 3560512"/>
                  <a:gd name="connsiteX4" fmla="*/ 0 w 10235744"/>
                  <a:gd name="connsiteY4" fmla="*/ 0 h 3560512"/>
                  <a:gd name="connsiteX0-1" fmla="*/ 0 w 10235744"/>
                  <a:gd name="connsiteY0-2" fmla="*/ 0 h 3560512"/>
                  <a:gd name="connsiteX1-3" fmla="*/ 8506956 w 10235744"/>
                  <a:gd name="connsiteY1-4" fmla="*/ 28575 h 3560512"/>
                  <a:gd name="connsiteX2-5" fmla="*/ 10235744 w 10235744"/>
                  <a:gd name="connsiteY2-6" fmla="*/ 3560512 h 3560512"/>
                  <a:gd name="connsiteX3-7" fmla="*/ 0 w 10235744"/>
                  <a:gd name="connsiteY3-8" fmla="*/ 3560512 h 3560512"/>
                  <a:gd name="connsiteX4-9" fmla="*/ 0 w 10235744"/>
                  <a:gd name="connsiteY4-10" fmla="*/ 0 h 3560512"/>
                  <a:gd name="connsiteX0-11" fmla="*/ 0 w 10235744"/>
                  <a:gd name="connsiteY0-12" fmla="*/ 0 h 3560512"/>
                  <a:gd name="connsiteX1-13" fmla="*/ 8506956 w 10235744"/>
                  <a:gd name="connsiteY1-14" fmla="*/ 28575 h 3560512"/>
                  <a:gd name="connsiteX2-15" fmla="*/ 10235744 w 10235744"/>
                  <a:gd name="connsiteY2-16" fmla="*/ 3560512 h 3560512"/>
                  <a:gd name="connsiteX3-17" fmla="*/ 1428750 w 10235744"/>
                  <a:gd name="connsiteY3-18" fmla="*/ 3531937 h 3560512"/>
                  <a:gd name="connsiteX4-19" fmla="*/ 0 w 10235744"/>
                  <a:gd name="connsiteY4-20" fmla="*/ 0 h 3560512"/>
                  <a:gd name="connsiteX0-21" fmla="*/ 0 w 10235744"/>
                  <a:gd name="connsiteY0-22" fmla="*/ 0 h 3589087"/>
                  <a:gd name="connsiteX1-23" fmla="*/ 8506956 w 10235744"/>
                  <a:gd name="connsiteY1-24" fmla="*/ 28575 h 3589087"/>
                  <a:gd name="connsiteX2-25" fmla="*/ 10235744 w 10235744"/>
                  <a:gd name="connsiteY2-26" fmla="*/ 3560512 h 3589087"/>
                  <a:gd name="connsiteX3-27" fmla="*/ 1485900 w 10235744"/>
                  <a:gd name="connsiteY3-28" fmla="*/ 3589087 h 3589087"/>
                  <a:gd name="connsiteX4-29" fmla="*/ 0 w 10235744"/>
                  <a:gd name="connsiteY4-30" fmla="*/ 0 h 3589087"/>
                  <a:gd name="connsiteX0-31" fmla="*/ 0 w 10235744"/>
                  <a:gd name="connsiteY0-32" fmla="*/ 0 h 3560512"/>
                  <a:gd name="connsiteX1-33" fmla="*/ 8506956 w 10235744"/>
                  <a:gd name="connsiteY1-34" fmla="*/ 28575 h 3560512"/>
                  <a:gd name="connsiteX2-35" fmla="*/ 10235744 w 10235744"/>
                  <a:gd name="connsiteY2-36" fmla="*/ 3560512 h 3560512"/>
                  <a:gd name="connsiteX3-37" fmla="*/ 1543050 w 10235744"/>
                  <a:gd name="connsiteY3-38" fmla="*/ 3560512 h 3560512"/>
                  <a:gd name="connsiteX4-39" fmla="*/ 0 w 10235744"/>
                  <a:gd name="connsiteY4-40" fmla="*/ 0 h 3560512"/>
                  <a:gd name="connsiteX0-41" fmla="*/ 50223 w 10285967"/>
                  <a:gd name="connsiteY0-42" fmla="*/ 0 h 3560512"/>
                  <a:gd name="connsiteX1-43" fmla="*/ 8557179 w 10285967"/>
                  <a:gd name="connsiteY1-44" fmla="*/ 28575 h 3560512"/>
                  <a:gd name="connsiteX2-45" fmla="*/ 10285967 w 10285967"/>
                  <a:gd name="connsiteY2-46" fmla="*/ 3560512 h 3560512"/>
                  <a:gd name="connsiteX3-47" fmla="*/ 0 w 10285967"/>
                  <a:gd name="connsiteY3-48" fmla="*/ 3477385 h 3560512"/>
                  <a:gd name="connsiteX4-49" fmla="*/ 50223 w 10285967"/>
                  <a:gd name="connsiteY4-50" fmla="*/ 0 h 3560512"/>
                  <a:gd name="connsiteX0-51" fmla="*/ 50223 w 10330560"/>
                  <a:gd name="connsiteY0-52" fmla="*/ 0 h 3560512"/>
                  <a:gd name="connsiteX1-53" fmla="*/ 10330560 w 10330560"/>
                  <a:gd name="connsiteY1-54" fmla="*/ 14721 h 3560512"/>
                  <a:gd name="connsiteX2-55" fmla="*/ 10285967 w 10330560"/>
                  <a:gd name="connsiteY2-56" fmla="*/ 3560512 h 3560512"/>
                  <a:gd name="connsiteX3-57" fmla="*/ 0 w 10330560"/>
                  <a:gd name="connsiteY3-58" fmla="*/ 3477385 h 3560512"/>
                  <a:gd name="connsiteX4-59" fmla="*/ 50223 w 10330560"/>
                  <a:gd name="connsiteY4-60" fmla="*/ 0 h 35605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30560" h="3560512">
                    <a:moveTo>
                      <a:pt x="50223" y="0"/>
                    </a:moveTo>
                    <a:lnTo>
                      <a:pt x="10330560" y="14721"/>
                    </a:lnTo>
                    <a:lnTo>
                      <a:pt x="10285967" y="3560512"/>
                    </a:lnTo>
                    <a:lnTo>
                      <a:pt x="0" y="3477385"/>
                    </a:lnTo>
                    <a:lnTo>
                      <a:pt x="50223" y="0"/>
                    </a:lnTo>
                    <a:close/>
                  </a:path>
                </a:pathLst>
              </a:custGeom>
              <a:solidFill>
                <a:schemeClr val="bg1"/>
              </a:solidFill>
              <a:ln>
                <a:solidFill>
                  <a:schemeClr val="bg1">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59" name="矩形 58"/>
              <p:cNvSpPr/>
              <p:nvPr/>
            </p:nvSpPr>
            <p:spPr>
              <a:xfrm>
                <a:off x="7316653" y="3608763"/>
                <a:ext cx="3962249" cy="1323439"/>
              </a:xfrm>
              <a:prstGeom prst="rect">
                <a:avLst/>
              </a:prstGeom>
            </p:spPr>
            <p:txBody>
              <a:bodyPr wrap="square">
                <a:spAutoFit/>
              </a:bodyPr>
              <a:lstStyle/>
              <a:p>
                <a:pPr>
                  <a:lnSpc>
                    <a:spcPct val="200000"/>
                  </a:lnSpc>
                  <a:defRPr/>
                </a:pPr>
                <a:r>
                  <a:rPr lang="en-US" altLang="zh-CN" sz="2000" dirty="0">
                    <a:latin typeface="微软雅黑" panose="020B0503020204020204" pitchFamily="34" charset="-122"/>
                    <a:ea typeface="微软雅黑" panose="020B0503020204020204" pitchFamily="34" charset="-122"/>
                  </a:rPr>
                  <a:t>Google</a:t>
                </a:r>
                <a:r>
                  <a:rPr lang="zh-CN" altLang="en-US" sz="2000" dirty="0">
                    <a:latin typeface="微软雅黑" panose="020B0503020204020204" pitchFamily="34" charset="-122"/>
                    <a:ea typeface="微软雅黑" panose="020B0503020204020204" pitchFamily="34" charset="-122"/>
                  </a:rPr>
                  <a:t>数据（大数据，中英文</a:t>
                </a:r>
                <a:r>
                  <a:rPr lang="zh-CN" altLang="en-US" sz="2000" dirty="0" smtClean="0">
                    <a:latin typeface="微软雅黑" panose="020B0503020204020204" pitchFamily="34" charset="-122"/>
                    <a:ea typeface="微软雅黑" panose="020B0503020204020204" pitchFamily="34" charset="-122"/>
                  </a:rPr>
                  <a:t>，四次</a:t>
                </a:r>
                <a:r>
                  <a:rPr lang="zh-CN" altLang="en-US" sz="2000" dirty="0">
                    <a:latin typeface="微软雅黑" panose="020B0503020204020204" pitchFamily="34" charset="-122"/>
                    <a:ea typeface="微软雅黑" panose="020B0503020204020204" pitchFamily="34" charset="-122"/>
                  </a:rPr>
                  <a:t>）</a:t>
                </a:r>
              </a:p>
            </p:txBody>
          </p:sp>
          <p:sp>
            <p:nvSpPr>
              <p:cNvPr id="60" name="矩形 59"/>
              <p:cNvSpPr/>
              <p:nvPr/>
            </p:nvSpPr>
            <p:spPr>
              <a:xfrm>
                <a:off x="8791508" y="2407883"/>
                <a:ext cx="902811" cy="523220"/>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交流</a:t>
                </a:r>
                <a:endParaRPr lang="zh-CN" altLang="en-US" dirty="0">
                  <a:solidFill>
                    <a:schemeClr val="bg1"/>
                  </a:solidFill>
                </a:endParaRPr>
              </a:p>
            </p:txBody>
          </p:sp>
        </p:grpSp>
        <p:grpSp>
          <p:nvGrpSpPr>
            <p:cNvPr id="61" name="组合 60"/>
            <p:cNvGrpSpPr/>
            <p:nvPr/>
          </p:nvGrpSpPr>
          <p:grpSpPr>
            <a:xfrm>
              <a:off x="8877160" y="758614"/>
              <a:ext cx="2376264" cy="3192811"/>
              <a:chOff x="976301" y="591466"/>
              <a:chExt cx="2376264" cy="3192811"/>
            </a:xfrm>
          </p:grpSpPr>
          <p:pic>
            <p:nvPicPr>
              <p:cNvPr id="62"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767" r="7205" b="57679"/>
              <a:stretch>
                <a:fillRect/>
              </a:stretch>
            </p:blipFill>
            <p:spPr bwMode="auto">
              <a:xfrm rot="13510604" flipH="1">
                <a:off x="685196" y="2064270"/>
                <a:ext cx="3192811" cy="247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图片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6301" y="1167092"/>
                <a:ext cx="2376264" cy="2147685"/>
              </a:xfrm>
              <a:prstGeom prst="rect">
                <a:avLst/>
              </a:prstGeom>
            </p:spPr>
          </p:pic>
          <p:sp>
            <p:nvSpPr>
              <p:cNvPr id="64" name="矩形 63"/>
              <p:cNvSpPr/>
              <p:nvPr/>
            </p:nvSpPr>
            <p:spPr>
              <a:xfrm rot="19178392">
                <a:off x="1012016" y="2125859"/>
                <a:ext cx="1980029" cy="523220"/>
              </a:xfrm>
              <a:prstGeom prst="rect">
                <a:avLst/>
              </a:prstGeom>
            </p:spPr>
            <p:txBody>
              <a:bodyPr vert="horz"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国际显示度</a:t>
                </a:r>
              </a:p>
            </p:txBody>
          </p:sp>
        </p:grpSp>
      </p:grpSp>
      <p:sp>
        <p:nvSpPr>
          <p:cNvPr id="67" name="剪去对角的矩形 66"/>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32" name="MH_Entry_2">
            <a:hlinkClick r:id="rId10"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数据主导的国际化评价</a:t>
            </a:r>
          </a:p>
        </p:txBody>
      </p:sp>
      <p:sp>
        <p:nvSpPr>
          <p:cNvPr id="33" name="MH_Number_2">
            <a:hlinkClick r:id="rId10"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5</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5"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24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24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graphicFrame>
        <p:nvGraphicFramePr>
          <p:cNvPr id="22" name="图表 21"/>
          <p:cNvGraphicFramePr>
            <a:graphicFrameLocks/>
          </p:cNvGraphicFramePr>
          <p:nvPr>
            <p:extLst>
              <p:ext uri="{D42A27DB-BD31-4B8C-83A1-F6EECF244321}">
                <p14:modId xmlns:p14="http://schemas.microsoft.com/office/powerpoint/2010/main" val="1330425988"/>
              </p:ext>
            </p:extLst>
          </p:nvPr>
        </p:nvGraphicFramePr>
        <p:xfrm>
          <a:off x="479376" y="1844824"/>
          <a:ext cx="7380753"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图表 26"/>
          <p:cNvGraphicFramePr>
            <a:graphicFrameLocks/>
          </p:cNvGraphicFramePr>
          <p:nvPr>
            <p:extLst>
              <p:ext uri="{D42A27DB-BD31-4B8C-83A1-F6EECF244321}">
                <p14:modId xmlns:p14="http://schemas.microsoft.com/office/powerpoint/2010/main" val="4187311509"/>
              </p:ext>
            </p:extLst>
          </p:nvPr>
        </p:nvGraphicFramePr>
        <p:xfrm>
          <a:off x="5159896" y="2636912"/>
          <a:ext cx="6096000"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30" name="MH_Entry_2">
            <a:hlinkClick r:id="rId8"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国际化评价发现</a:t>
            </a:r>
          </a:p>
        </p:txBody>
      </p:sp>
      <p:sp>
        <p:nvSpPr>
          <p:cNvPr id="31" name="MH_Number_2">
            <a:hlinkClick r:id="rId8"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6</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ED00465-D374-4F2E-AC45-E0562814E941}" type="slidenum">
              <a:rPr lang="zh-CN" altLang="en-US" smtClean="0"/>
              <a:pPr/>
              <a:t>43</a:t>
            </a:fld>
            <a:endParaRPr lang="zh-CN" altLang="en-US"/>
          </a:p>
        </p:txBody>
      </p:sp>
      <p:sp>
        <p:nvSpPr>
          <p:cNvPr id="5" name="内容占位符 2"/>
          <p:cNvSpPr txBox="1">
            <a:spLocks/>
          </p:cNvSpPr>
          <p:nvPr/>
        </p:nvSpPr>
        <p:spPr>
          <a:xfrm>
            <a:off x="601216" y="1163885"/>
            <a:ext cx="10031288" cy="5001419"/>
          </a:xfrm>
          <a:prstGeom prst="rect">
            <a:avLst/>
          </a:prstGeom>
        </p:spPr>
        <p: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altLang="zh-CN" sz="3200" b="1" i="0" u="none" strike="noStrike" kern="1200" cap="none" spc="0" normalizeH="0" baseline="0" noProof="0" dirty="0" smtClean="0">
                <a:ln>
                  <a:noFill/>
                </a:ln>
                <a:solidFill>
                  <a:srgbClr val="C00000"/>
                </a:solidFill>
                <a:effectLst/>
                <a:uLnTx/>
                <a:uFillTx/>
                <a:latin typeface="华文楷体" pitchFamily="2" charset="-122"/>
                <a:ea typeface="华文楷体" pitchFamily="2" charset="-122"/>
                <a:cs typeface="+mn-cs"/>
              </a:rPr>
              <a:t>    </a:t>
            </a:r>
            <a:r>
              <a:rPr kumimoji="0" lang="zh-CN" altLang="zh-CN" sz="3600" b="1" i="0" u="none" strike="noStrike" kern="1200" cap="none" spc="0" normalizeH="0" baseline="0" noProof="0" dirty="0" smtClean="0">
                <a:ln>
                  <a:noFill/>
                </a:ln>
                <a:solidFill>
                  <a:srgbClr val="C00000"/>
                </a:solidFill>
                <a:effectLst/>
                <a:uLnTx/>
                <a:uFillTx/>
                <a:latin typeface="华文楷体" pitchFamily="2" charset="-122"/>
                <a:ea typeface="华文楷体" pitchFamily="2" charset="-122"/>
                <a:cs typeface="+mn-cs"/>
              </a:rPr>
              <a:t>组织与管理机制</a:t>
            </a:r>
            <a:r>
              <a:rPr kumimoji="0" lang="zh-CN" altLang="en-US" sz="3600" b="1" i="0" u="none" strike="noStrike" kern="1200" cap="none" spc="0" normalizeH="0" baseline="0" noProof="0" dirty="0" smtClean="0">
                <a:ln>
                  <a:noFill/>
                </a:ln>
                <a:solidFill>
                  <a:srgbClr val="C00000"/>
                </a:solidFill>
                <a:effectLst/>
                <a:uLnTx/>
                <a:uFillTx/>
                <a:latin typeface="华文楷体" pitchFamily="2" charset="-122"/>
                <a:ea typeface="华文楷体" pitchFamily="2" charset="-122"/>
                <a:cs typeface="+mn-cs"/>
              </a:rPr>
              <a:t>：</a:t>
            </a:r>
            <a:endParaRPr kumimoji="0" lang="en-US" altLang="zh-CN" sz="3600" b="1" i="0" u="none" strike="noStrike" kern="1200" cap="none" spc="0" normalizeH="0" baseline="0" noProof="0" dirty="0" smtClean="0">
              <a:ln>
                <a:noFill/>
              </a:ln>
              <a:solidFill>
                <a:srgbClr val="C00000"/>
              </a:solidFill>
              <a:effectLst/>
              <a:uLnTx/>
              <a:uFillTx/>
              <a:latin typeface="华文楷体" pitchFamily="2" charset="-122"/>
              <a:ea typeface="华文楷体" pitchFamily="2" charset="-122"/>
              <a:cs typeface="+mn-cs"/>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altLang="zh-CN" sz="3600" b="1" i="0" u="none" strike="noStrike" kern="1200" cap="none" spc="0" normalizeH="0" baseline="0" noProof="0" dirty="0" smtClean="0">
                <a:ln>
                  <a:noFill/>
                </a:ln>
                <a:solidFill>
                  <a:srgbClr val="002060"/>
                </a:solidFill>
                <a:effectLst/>
                <a:uLnTx/>
                <a:uFillTx/>
                <a:latin typeface="华文楷体" pitchFamily="2" charset="-122"/>
                <a:ea typeface="华文楷体" pitchFamily="2" charset="-122"/>
                <a:cs typeface="+mn-cs"/>
              </a:rPr>
              <a:t>      </a:t>
            </a:r>
            <a:r>
              <a:rPr kumimoji="0" lang="en-US" altLang="zh-CN" sz="3600" b="1" i="0" u="none" strike="noStrike" kern="1200" cap="none" spc="0" normalizeH="0" baseline="0" noProof="0" dirty="0" smtClean="0">
                <a:ln>
                  <a:noFill/>
                </a:ln>
                <a:solidFill>
                  <a:srgbClr val="C00000"/>
                </a:solidFill>
                <a:effectLst/>
                <a:uLnTx/>
                <a:uFillTx/>
                <a:latin typeface="华文楷体" pitchFamily="2" charset="-122"/>
                <a:ea typeface="华文楷体" pitchFamily="2" charset="-122"/>
                <a:cs typeface="+mn-cs"/>
              </a:rPr>
              <a:t>●</a:t>
            </a:r>
            <a:r>
              <a:rPr kumimoji="0" lang="en-US" altLang="zh-CN" sz="3600" b="1" i="0" u="none" strike="noStrike" kern="1200" cap="none" spc="0" normalizeH="0" baseline="0" noProof="0" dirty="0" smtClean="0">
                <a:ln>
                  <a:noFill/>
                </a:ln>
                <a:solidFill>
                  <a:srgbClr val="002060"/>
                </a:solidFill>
                <a:effectLst/>
                <a:uLnTx/>
                <a:uFillTx/>
                <a:latin typeface="华文楷体" pitchFamily="2" charset="-122"/>
                <a:ea typeface="华文楷体" pitchFamily="2" charset="-122"/>
                <a:cs typeface="+mn-cs"/>
              </a:rPr>
              <a:t> </a:t>
            </a:r>
            <a:r>
              <a:rPr kumimoji="0" lang="zh-CN" altLang="zh-CN" sz="3200" b="1" i="0" u="none" strike="noStrike" kern="1200" cap="none" spc="0" normalizeH="0" baseline="0" noProof="0" dirty="0" smtClean="0">
                <a:ln>
                  <a:noFill/>
                </a:ln>
                <a:solidFill>
                  <a:srgbClr val="002060"/>
                </a:solidFill>
                <a:effectLst/>
                <a:uLnTx/>
                <a:uFillTx/>
                <a:latin typeface="华文楷体" pitchFamily="2" charset="-122"/>
                <a:ea typeface="华文楷体" pitchFamily="2" charset="-122"/>
                <a:cs typeface="+mn-cs"/>
              </a:rPr>
              <a:t>国际化工作委员会或领导小组</a:t>
            </a:r>
            <a:r>
              <a:rPr kumimoji="0" lang="zh-CN" altLang="en-US" sz="3200" b="1" i="0" u="none" strike="noStrike" kern="1200" cap="none" spc="0" normalizeH="0" baseline="0" noProof="0" dirty="0" smtClean="0">
                <a:ln>
                  <a:noFill/>
                </a:ln>
                <a:solidFill>
                  <a:srgbClr val="002060"/>
                </a:solidFill>
                <a:effectLst/>
                <a:uLnTx/>
                <a:uFillTx/>
                <a:latin typeface="华文楷体" pitchFamily="2" charset="-122"/>
                <a:ea typeface="华文楷体" pitchFamily="2" charset="-122"/>
                <a:cs typeface="+mn-cs"/>
              </a:rPr>
              <a:t>→</a:t>
            </a:r>
            <a:r>
              <a:rPr kumimoji="0" lang="zh-CN" altLang="zh-CN" sz="3200" b="1" i="0" u="none" strike="noStrike" kern="1200" cap="none" spc="0" normalizeH="0" baseline="0" noProof="0" dirty="0" smtClean="0">
                <a:ln>
                  <a:noFill/>
                </a:ln>
                <a:solidFill>
                  <a:srgbClr val="002060"/>
                </a:solidFill>
                <a:effectLst/>
                <a:uLnTx/>
                <a:uFillTx/>
                <a:latin typeface="华文楷体" pitchFamily="2" charset="-122"/>
                <a:ea typeface="华文楷体" pitchFamily="2" charset="-122"/>
                <a:cs typeface="+mn-cs"/>
              </a:rPr>
              <a:t>国际交流与合作处</a:t>
            </a:r>
            <a:r>
              <a:rPr kumimoji="0" lang="zh-CN" altLang="en-US" sz="3200" b="1" i="0" u="none" strike="noStrike" kern="1200" cap="none" spc="0" normalizeH="0" baseline="0" noProof="0" dirty="0" smtClean="0">
                <a:ln>
                  <a:noFill/>
                </a:ln>
                <a:solidFill>
                  <a:srgbClr val="002060"/>
                </a:solidFill>
                <a:effectLst/>
                <a:uLnTx/>
                <a:uFillTx/>
                <a:latin typeface="华文楷体" pitchFamily="2" charset="-122"/>
                <a:ea typeface="华文楷体" pitchFamily="2" charset="-122"/>
                <a:cs typeface="+mn-cs"/>
              </a:rPr>
              <a:t>、国际教育学院</a:t>
            </a:r>
            <a:endParaRPr kumimoji="0" lang="en-US" altLang="zh-CN" sz="3200" b="1" i="0" u="none" strike="noStrike" kern="1200" cap="none" spc="0" normalizeH="0" baseline="0" noProof="0" dirty="0" smtClean="0">
              <a:ln>
                <a:noFill/>
              </a:ln>
              <a:solidFill>
                <a:srgbClr val="002060"/>
              </a:solidFill>
              <a:effectLst/>
              <a:uLnTx/>
              <a:uFillTx/>
              <a:latin typeface="华文楷体" pitchFamily="2" charset="-122"/>
              <a:ea typeface="华文楷体" pitchFamily="2" charset="-122"/>
              <a:cs typeface="+mn-cs"/>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altLang="zh-CN" sz="3200" b="1" i="0" u="none" strike="noStrike" kern="1200" cap="none" spc="0" normalizeH="0" baseline="0" noProof="0" dirty="0" smtClean="0">
              <a:ln>
                <a:noFill/>
              </a:ln>
              <a:solidFill>
                <a:srgbClr val="002060"/>
              </a:solidFill>
              <a:effectLst/>
              <a:uLnTx/>
              <a:uFillTx/>
              <a:latin typeface="华文楷体" pitchFamily="2" charset="-122"/>
              <a:ea typeface="华文楷体" pitchFamily="2" charset="-122"/>
              <a:cs typeface="+mn-cs"/>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altLang="zh-CN" sz="3200" b="1" i="0" u="none" strike="noStrike" kern="1200" cap="none" spc="0" normalizeH="0" baseline="0" noProof="0" dirty="0" smtClean="0">
                <a:ln>
                  <a:noFill/>
                </a:ln>
                <a:solidFill>
                  <a:srgbClr val="002060"/>
                </a:solidFill>
                <a:effectLst/>
                <a:uLnTx/>
                <a:uFillTx/>
                <a:latin typeface="华文楷体" pitchFamily="2" charset="-122"/>
                <a:ea typeface="华文楷体" pitchFamily="2" charset="-122"/>
                <a:cs typeface="+mn-cs"/>
              </a:rPr>
              <a:t>      </a:t>
            </a:r>
            <a:r>
              <a:rPr kumimoji="0" lang="en-US" altLang="zh-CN" sz="3200" b="1" i="0" u="none" strike="noStrike" kern="1200" cap="none" spc="0" normalizeH="0" baseline="0" noProof="0" dirty="0" smtClean="0">
                <a:ln>
                  <a:noFill/>
                </a:ln>
                <a:solidFill>
                  <a:srgbClr val="C00000"/>
                </a:solidFill>
                <a:effectLst/>
                <a:uLnTx/>
                <a:uFillTx/>
                <a:latin typeface="华文楷体" pitchFamily="2" charset="-122"/>
                <a:ea typeface="华文楷体" pitchFamily="2" charset="-122"/>
                <a:cs typeface="+mn-cs"/>
              </a:rPr>
              <a:t>●</a:t>
            </a:r>
            <a:r>
              <a:rPr kumimoji="0" lang="zh-CN" altLang="en-US" sz="3200" b="1" i="0" u="none" strike="noStrike" kern="1200" cap="none" spc="0" normalizeH="0" baseline="0" noProof="0" dirty="0" smtClean="0">
                <a:ln>
                  <a:noFill/>
                </a:ln>
                <a:solidFill>
                  <a:srgbClr val="002060"/>
                </a:solidFill>
                <a:effectLst/>
                <a:uLnTx/>
                <a:uFillTx/>
                <a:latin typeface="华文楷体" pitchFamily="2" charset="-122"/>
                <a:ea typeface="华文楷体" pitchFamily="2" charset="-122"/>
                <a:cs typeface="+mn-cs"/>
              </a:rPr>
              <a:t>学院专职院长</a:t>
            </a:r>
            <a:r>
              <a:rPr kumimoji="0" lang="en-US" altLang="zh-CN" sz="3200" b="1" i="0" u="none" strike="noStrike" kern="1200" cap="none" spc="0" normalizeH="0" baseline="0" noProof="0" dirty="0" smtClean="0">
                <a:ln>
                  <a:noFill/>
                </a:ln>
                <a:solidFill>
                  <a:srgbClr val="002060"/>
                </a:solidFill>
                <a:effectLst/>
                <a:uLnTx/>
                <a:uFillTx/>
                <a:latin typeface="华文楷体" pitchFamily="2" charset="-122"/>
                <a:ea typeface="华文楷体" pitchFamily="2" charset="-122"/>
                <a:cs typeface="+mn-cs"/>
              </a:rPr>
              <a:t>/</a:t>
            </a:r>
            <a:r>
              <a:rPr kumimoji="0" lang="zh-CN" altLang="en-US" sz="3200" b="1" i="0" u="none" strike="noStrike" kern="1200" cap="none" spc="0" normalizeH="0" baseline="0" noProof="0" dirty="0" smtClean="0">
                <a:ln>
                  <a:noFill/>
                </a:ln>
                <a:solidFill>
                  <a:srgbClr val="002060"/>
                </a:solidFill>
                <a:effectLst/>
                <a:uLnTx/>
                <a:uFillTx/>
                <a:latin typeface="华文楷体" pitchFamily="2" charset="-122"/>
                <a:ea typeface="华文楷体" pitchFamily="2" charset="-122"/>
                <a:cs typeface="+mn-cs"/>
              </a:rPr>
              <a:t>海外院长→外事秘书</a:t>
            </a:r>
            <a:endParaRPr kumimoji="0" lang="en-US" altLang="zh-CN" sz="3200" b="1" i="0" u="none" strike="noStrike" kern="1200" cap="none" spc="0" normalizeH="0" baseline="0" noProof="0" dirty="0" smtClean="0">
              <a:ln>
                <a:noFill/>
              </a:ln>
              <a:solidFill>
                <a:srgbClr val="002060"/>
              </a:solidFill>
              <a:effectLst/>
              <a:uLnTx/>
              <a:uFillTx/>
              <a:latin typeface="华文楷体" pitchFamily="2" charset="-122"/>
              <a:ea typeface="华文楷体" pitchFamily="2" charset="-122"/>
              <a:cs typeface="+mn-cs"/>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altLang="zh-CN" sz="3200" b="1" i="0" u="none" strike="noStrike" kern="1200" cap="none" spc="0" normalizeH="0" baseline="0" noProof="0" dirty="0" smtClean="0">
              <a:ln>
                <a:noFill/>
              </a:ln>
              <a:solidFill>
                <a:srgbClr val="002060"/>
              </a:solidFill>
              <a:effectLst/>
              <a:uLnTx/>
              <a:uFillTx/>
              <a:latin typeface="华文楷体" pitchFamily="2" charset="-122"/>
              <a:ea typeface="华文楷体" pitchFamily="2" charset="-122"/>
              <a:cs typeface="+mn-cs"/>
            </a:endParaRP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altLang="zh-CN" sz="3200" b="1" i="0" u="none" strike="noStrike" kern="1200" cap="none" spc="0" normalizeH="0" baseline="0" noProof="0" dirty="0" smtClean="0">
                <a:ln>
                  <a:noFill/>
                </a:ln>
                <a:solidFill>
                  <a:srgbClr val="C00000"/>
                </a:solidFill>
                <a:effectLst/>
                <a:uLnTx/>
                <a:uFillTx/>
                <a:latin typeface="华文楷体" pitchFamily="2" charset="-122"/>
                <a:ea typeface="华文楷体" pitchFamily="2" charset="-122"/>
                <a:cs typeface="+mn-cs"/>
              </a:rPr>
              <a:t>      ●</a:t>
            </a:r>
            <a:r>
              <a:rPr kumimoji="0" lang="zh-CN" altLang="zh-CN" sz="3200" b="1" i="0" u="none" strike="noStrike" kern="1200" cap="none" spc="0" normalizeH="0" baseline="0" noProof="0" dirty="0" smtClean="0">
                <a:ln>
                  <a:noFill/>
                </a:ln>
                <a:solidFill>
                  <a:srgbClr val="002060"/>
                </a:solidFill>
                <a:effectLst/>
                <a:uLnTx/>
                <a:uFillTx/>
                <a:latin typeface="华文楷体" pitchFamily="2" charset="-122"/>
                <a:ea typeface="华文楷体" pitchFamily="2" charset="-122"/>
                <a:cs typeface="+mn-cs"/>
              </a:rPr>
              <a:t>有</a:t>
            </a:r>
            <a:r>
              <a:rPr kumimoji="0" lang="zh-CN" altLang="en-US" sz="3200" b="1" i="0" u="none" strike="noStrike" kern="1200" cap="none" spc="0" normalizeH="0" baseline="0" noProof="0" dirty="0" smtClean="0">
                <a:ln>
                  <a:noFill/>
                </a:ln>
                <a:solidFill>
                  <a:srgbClr val="002060"/>
                </a:solidFill>
                <a:effectLst/>
                <a:uLnTx/>
                <a:uFillTx/>
                <a:latin typeface="华文楷体" pitchFamily="2" charset="-122"/>
                <a:ea typeface="华文楷体" pitchFamily="2" charset="-122"/>
                <a:cs typeface="+mn-cs"/>
              </a:rPr>
              <a:t>较</a:t>
            </a:r>
            <a:r>
              <a:rPr kumimoji="0" lang="zh-CN" altLang="zh-CN" sz="3200" b="1" i="0" u="none" strike="noStrike" kern="1200" cap="none" spc="0" normalizeH="0" baseline="0" noProof="0" dirty="0" smtClean="0">
                <a:ln>
                  <a:noFill/>
                </a:ln>
                <a:solidFill>
                  <a:srgbClr val="002060"/>
                </a:solidFill>
                <a:effectLst/>
                <a:uLnTx/>
                <a:uFillTx/>
                <a:latin typeface="华文楷体" pitchFamily="2" charset="-122"/>
                <a:ea typeface="华文楷体" pitchFamily="2" charset="-122"/>
                <a:cs typeface="+mn-cs"/>
              </a:rPr>
              <a:t>完善的国际化发展规章制度</a:t>
            </a:r>
            <a:endParaRPr kumimoji="0" lang="zh-CN" altLang="en-US" sz="3200" b="1" i="0" u="none" strike="noStrike" kern="1200" cap="none" spc="0" normalizeH="0" baseline="0" noProof="0" dirty="0" smtClean="0">
              <a:ln>
                <a:noFill/>
              </a:ln>
              <a:solidFill>
                <a:srgbClr val="002060"/>
              </a:solidFill>
              <a:effectLst/>
              <a:uLnTx/>
              <a:uFillTx/>
              <a:latin typeface="华文楷体" pitchFamily="2" charset="-122"/>
              <a:ea typeface="华文楷体" pitchFamily="2" charset="-122"/>
              <a:cs typeface="+mn-cs"/>
            </a:endParaRPr>
          </a:p>
        </p:txBody>
      </p:sp>
      <p:sp>
        <p:nvSpPr>
          <p:cNvPr id="6" name="任意多边形 5"/>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8" name="矩形 7"/>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pic>
        <p:nvPicPr>
          <p:cNvPr id="21" name="图片 20"/>
          <p:cNvPicPr>
            <a:picLocks noChangeAspect="1"/>
          </p:cNvPicPr>
          <p:nvPr/>
        </p:nvPicPr>
        <p:blipFill>
          <a:blip r:embed="rId4" cstate="print"/>
          <a:stretch>
            <a:fillRect/>
          </a:stretch>
        </p:blipFill>
        <p:spPr>
          <a:xfrm>
            <a:off x="10227664" y="6108847"/>
            <a:ext cx="1772992" cy="599321"/>
          </a:xfrm>
          <a:prstGeom prst="rect">
            <a:avLst/>
          </a:prstGeom>
        </p:spPr>
      </p:pic>
      <p:cxnSp>
        <p:nvCxnSpPr>
          <p:cNvPr id="22" name="直接连接符 21"/>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23" name="矩形 22"/>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4" name="矩形 23"/>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MH_Entry_2">
            <a:hlinkClick r:id="rId5"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国际化评价发现</a:t>
            </a:r>
          </a:p>
        </p:txBody>
      </p:sp>
      <p:sp>
        <p:nvSpPr>
          <p:cNvPr id="26" name="MH_Number_2">
            <a:hlinkClick r:id="rId5"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6</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a:xfrm>
            <a:off x="711200" y="0"/>
            <a:ext cx="10972800" cy="1143000"/>
          </a:xfrm>
        </p:spPr>
        <p:txBody>
          <a:bodyPr/>
          <a:lstStyle/>
          <a:p>
            <a:r>
              <a:rPr lang="zh-CN" altLang="en-US" sz="3600" b="1" dirty="0" smtClean="0">
                <a:solidFill>
                  <a:schemeClr val="bg1"/>
                </a:solidFill>
                <a:latin typeface="楷体" pitchFamily="49" charset="-122"/>
                <a:ea typeface="楷体" pitchFamily="49" charset="-122"/>
              </a:rPr>
              <a:t>三、我国大学实践：规划 机构 政策</a:t>
            </a:r>
            <a:endParaRPr lang="zh-CN" altLang="en-US" sz="3600" b="1" dirty="0" smtClean="0">
              <a:solidFill>
                <a:schemeClr val="bg1"/>
              </a:solidFill>
              <a:latin typeface="微软雅黑" pitchFamily="34" charset="-122"/>
              <a:ea typeface="微软雅黑" pitchFamily="34" charset="-122"/>
              <a:cs typeface="Times New Roman" pitchFamily="18" charset="0"/>
            </a:endParaRPr>
          </a:p>
        </p:txBody>
      </p:sp>
      <p:sp>
        <p:nvSpPr>
          <p:cNvPr id="33795" name="内容占位符 2"/>
          <p:cNvSpPr>
            <a:spLocks noGrp="1"/>
          </p:cNvSpPr>
          <p:nvPr>
            <p:ph sz="half" idx="1"/>
          </p:nvPr>
        </p:nvSpPr>
        <p:spPr>
          <a:xfrm>
            <a:off x="609600" y="1340768"/>
            <a:ext cx="5384800" cy="4525963"/>
          </a:xfrm>
        </p:spPr>
        <p:txBody>
          <a:bodyPr/>
          <a:lstStyle/>
          <a:p>
            <a:pPr marL="0" indent="0">
              <a:buFont typeface="Arial" pitchFamily="34" charset="0"/>
              <a:buNone/>
            </a:pPr>
            <a:r>
              <a:rPr lang="zh-CN" altLang="en-US" dirty="0" smtClean="0"/>
              <a:t>  </a:t>
            </a:r>
            <a:endParaRPr lang="en-US" altLang="zh-CN" dirty="0" smtClean="0"/>
          </a:p>
          <a:p>
            <a:pPr marL="0" indent="0">
              <a:buFont typeface="Arial" pitchFamily="34" charset="0"/>
              <a:buNone/>
            </a:pPr>
            <a:r>
              <a:rPr lang="zh-CN" altLang="en-US" sz="3600" b="1" dirty="0" smtClean="0">
                <a:solidFill>
                  <a:srgbClr val="C00000"/>
                </a:solidFill>
                <a:latin typeface="华文楷体" pitchFamily="2" charset="-122"/>
                <a:ea typeface="华文楷体" pitchFamily="2" charset="-122"/>
              </a:rPr>
              <a:t>大学政策：</a:t>
            </a:r>
            <a:r>
              <a:rPr lang="en-US" altLang="zh-CN" sz="3600" b="1" dirty="0" smtClean="0">
                <a:solidFill>
                  <a:srgbClr val="002060"/>
                </a:solidFill>
              </a:rPr>
              <a:t>    </a:t>
            </a:r>
          </a:p>
          <a:p>
            <a:pPr marL="0" indent="0">
              <a:buFont typeface="Arial" pitchFamily="34" charset="0"/>
              <a:buNone/>
            </a:pPr>
            <a:r>
              <a:rPr lang="en-US" altLang="zh-CN" b="1" dirty="0" smtClean="0">
                <a:solidFill>
                  <a:srgbClr val="002060"/>
                </a:solidFill>
              </a:rPr>
              <a:t>        1.</a:t>
            </a:r>
            <a:r>
              <a:rPr lang="zh-CN" altLang="en-US" b="1" dirty="0" smtClean="0">
                <a:solidFill>
                  <a:srgbClr val="002060"/>
                </a:solidFill>
              </a:rPr>
              <a:t> 各大学大都对教师晋升职称提出了国际化要求（一年）；</a:t>
            </a:r>
            <a:endParaRPr lang="en-US" altLang="zh-CN" b="1" dirty="0" smtClean="0">
              <a:solidFill>
                <a:srgbClr val="002060"/>
              </a:solidFill>
            </a:endParaRPr>
          </a:p>
          <a:p>
            <a:pPr marL="0" indent="0">
              <a:buFont typeface="Arial" pitchFamily="34" charset="0"/>
              <a:buNone/>
            </a:pPr>
            <a:r>
              <a:rPr lang="en-US" altLang="zh-CN" b="1" dirty="0" smtClean="0">
                <a:solidFill>
                  <a:srgbClr val="002060"/>
                </a:solidFill>
              </a:rPr>
              <a:t>    2.</a:t>
            </a:r>
            <a:r>
              <a:rPr lang="zh-CN" altLang="en-US" b="1" dirty="0" smtClean="0">
                <a:solidFill>
                  <a:srgbClr val="002060"/>
                </a:solidFill>
              </a:rPr>
              <a:t>对新进教师提出了有海外获得学位要求</a:t>
            </a:r>
            <a:endParaRPr lang="en-US" altLang="zh-CN" b="1" dirty="0" smtClean="0">
              <a:solidFill>
                <a:srgbClr val="002060"/>
              </a:solidFill>
            </a:endParaRPr>
          </a:p>
          <a:p>
            <a:pPr marL="0" indent="0">
              <a:buFont typeface="Arial" pitchFamily="34" charset="0"/>
              <a:buNone/>
            </a:pPr>
            <a:r>
              <a:rPr lang="en-US" altLang="zh-CN" b="1" dirty="0" smtClean="0">
                <a:solidFill>
                  <a:srgbClr val="002060"/>
                </a:solidFill>
              </a:rPr>
              <a:t>    </a:t>
            </a:r>
            <a:endParaRPr lang="zh-CN" altLang="en-US" b="1" dirty="0" smtClean="0">
              <a:solidFill>
                <a:srgbClr val="002060"/>
              </a:solidFill>
            </a:endParaRPr>
          </a:p>
        </p:txBody>
      </p:sp>
      <p:sp>
        <p:nvSpPr>
          <p:cNvPr id="13316" name="内容占位符 3"/>
          <p:cNvSpPr>
            <a:spLocks noGrp="1"/>
          </p:cNvSpPr>
          <p:nvPr>
            <p:ph sz="half" idx="2"/>
          </p:nvPr>
        </p:nvSpPr>
        <p:spPr>
          <a:xfrm>
            <a:off x="6197600" y="1340768"/>
            <a:ext cx="5384800" cy="4525963"/>
          </a:xfrm>
        </p:spPr>
        <p:txBody>
          <a:bodyPr/>
          <a:lstStyle/>
          <a:p>
            <a:pPr marL="0" indent="0">
              <a:buFont typeface="Arial" pitchFamily="34" charset="0"/>
              <a:buNone/>
              <a:defRPr/>
            </a:pPr>
            <a:endParaRPr lang="en-US" altLang="zh-CN" sz="2400" b="1" dirty="0" smtClean="0">
              <a:solidFill>
                <a:srgbClr val="002060"/>
              </a:solidFill>
            </a:endParaRPr>
          </a:p>
          <a:p>
            <a:pPr marL="0" indent="0">
              <a:buFont typeface="Arial" pitchFamily="34" charset="0"/>
              <a:buNone/>
              <a:defRPr/>
            </a:pPr>
            <a:r>
              <a:rPr lang="zh-CN" altLang="en-US" sz="2400" b="1" dirty="0" smtClean="0">
                <a:solidFill>
                  <a:srgbClr val="002060"/>
                </a:solidFill>
              </a:rPr>
              <a:t>例：</a:t>
            </a:r>
            <a:r>
              <a:rPr lang="zh-CN" altLang="en-US" sz="2400" b="1" dirty="0" smtClean="0">
                <a:solidFill>
                  <a:schemeClr val="accent5">
                    <a:lumMod val="50000"/>
                  </a:schemeClr>
                </a:solidFill>
              </a:rPr>
              <a:t>西南交大实施五年的</a:t>
            </a:r>
            <a:r>
              <a:rPr lang="en-US" altLang="zh-CN" sz="2400" b="1" dirty="0" smtClean="0">
                <a:solidFill>
                  <a:srgbClr val="FF0000"/>
                </a:solidFill>
              </a:rPr>
              <a:t>5</a:t>
            </a:r>
            <a:r>
              <a:rPr lang="zh-CN" altLang="en-US" sz="2400" b="1" dirty="0" smtClean="0">
                <a:solidFill>
                  <a:srgbClr val="FF0000"/>
                </a:solidFill>
              </a:rPr>
              <a:t>个免谈</a:t>
            </a:r>
            <a:endParaRPr lang="en-US" altLang="zh-CN" sz="2400" b="1" dirty="0" smtClean="0">
              <a:solidFill>
                <a:srgbClr val="FF0000"/>
              </a:solidFill>
            </a:endParaRPr>
          </a:p>
          <a:p>
            <a:pPr marL="0" indent="0">
              <a:buFont typeface="Arial" pitchFamily="34" charset="0"/>
              <a:buNone/>
              <a:defRPr/>
            </a:pPr>
            <a:r>
              <a:rPr lang="en-US" altLang="zh-CN" sz="2400" b="1" dirty="0" smtClean="0"/>
              <a:t>1.1960</a:t>
            </a:r>
            <a:r>
              <a:rPr lang="zh-CN" altLang="en-US" sz="2400" b="1" dirty="0" smtClean="0"/>
              <a:t>后没有博士学位</a:t>
            </a:r>
            <a:endParaRPr lang="en-US" altLang="zh-CN" sz="2400" b="1" dirty="0" smtClean="0"/>
          </a:p>
          <a:p>
            <a:pPr marL="0" indent="0">
              <a:buFont typeface="Arial" pitchFamily="34" charset="0"/>
              <a:buNone/>
              <a:defRPr/>
            </a:pPr>
            <a:r>
              <a:rPr lang="en-US" altLang="zh-CN" sz="2400" b="1" dirty="0" smtClean="0"/>
              <a:t>2.</a:t>
            </a:r>
            <a:r>
              <a:rPr lang="zh-CN" altLang="en-US" sz="2400" b="1" dirty="0" smtClean="0"/>
              <a:t>教学评价没进前</a:t>
            </a:r>
            <a:r>
              <a:rPr lang="en-US" altLang="zh-CN" sz="2400" b="1" dirty="0" smtClean="0"/>
              <a:t>30%</a:t>
            </a:r>
          </a:p>
          <a:p>
            <a:pPr marL="0" indent="0">
              <a:buFont typeface="Arial" pitchFamily="34" charset="0"/>
              <a:buNone/>
              <a:defRPr/>
            </a:pPr>
            <a:r>
              <a:rPr lang="en-US" altLang="zh-CN" sz="2400" b="1" dirty="0" smtClean="0"/>
              <a:t>3.</a:t>
            </a:r>
            <a:r>
              <a:rPr lang="zh-CN" altLang="en-US" sz="2400" b="1" dirty="0" smtClean="0"/>
              <a:t>无高水平论文</a:t>
            </a:r>
            <a:endParaRPr lang="en-US" altLang="zh-CN" sz="2400" b="1" dirty="0" smtClean="0"/>
          </a:p>
          <a:p>
            <a:pPr marL="0" indent="0">
              <a:buFont typeface="Arial" pitchFamily="34" charset="0"/>
              <a:buNone/>
              <a:defRPr/>
            </a:pPr>
            <a:r>
              <a:rPr lang="en-US" altLang="zh-CN" sz="2400" b="1" dirty="0" smtClean="0"/>
              <a:t>4.</a:t>
            </a:r>
            <a:r>
              <a:rPr lang="zh-CN" altLang="en-US" sz="2400" b="1" dirty="0" smtClean="0"/>
              <a:t>没主持过国家级项目</a:t>
            </a:r>
            <a:endParaRPr lang="en-US" altLang="zh-CN" sz="2400" b="1" dirty="0" smtClean="0"/>
          </a:p>
          <a:p>
            <a:pPr marL="0" indent="0">
              <a:buFont typeface="Arial" pitchFamily="34" charset="0"/>
              <a:buNone/>
              <a:defRPr/>
            </a:pPr>
            <a:r>
              <a:rPr lang="en-US" altLang="zh-CN" sz="2400" b="1" dirty="0" smtClean="0">
                <a:solidFill>
                  <a:srgbClr val="C00000"/>
                </a:solidFill>
              </a:rPr>
              <a:t>5.</a:t>
            </a:r>
            <a:r>
              <a:rPr lang="zh-CN" altLang="en-US" sz="2400" b="1" dirty="0" smtClean="0">
                <a:solidFill>
                  <a:srgbClr val="C00000"/>
                </a:solidFill>
              </a:rPr>
              <a:t>一年以上海外学习或者研究经历</a:t>
            </a:r>
          </a:p>
        </p:txBody>
      </p:sp>
      <p:sp>
        <p:nvSpPr>
          <p:cNvPr id="7" name="任意多边形 6"/>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8" name="矩形 7"/>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9" name="矩形 8"/>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2" name="MH_Entry_2">
            <a:hlinkClick r:id="rId5"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国际化评价发现</a:t>
            </a:r>
          </a:p>
        </p:txBody>
      </p:sp>
      <p:sp>
        <p:nvSpPr>
          <p:cNvPr id="13" name="MH_Number_2">
            <a:hlinkClick r:id="rId5"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6</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剪去对角的矩形 13"/>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pic>
        <p:nvPicPr>
          <p:cNvPr id="17" name="图片 16"/>
          <p:cNvPicPr>
            <a:picLocks noChangeAspect="1"/>
          </p:cNvPicPr>
          <p:nvPr/>
        </p:nvPicPr>
        <p:blipFill>
          <a:blip r:embed="rId6"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ED00465-D374-4F2E-AC45-E0562814E941}" type="slidenum">
              <a:rPr lang="zh-CN" altLang="en-US" smtClean="0"/>
              <a:pPr/>
              <a:t>45</a:t>
            </a:fld>
            <a:endParaRPr lang="zh-CN" altLang="en-US"/>
          </a:p>
        </p:txBody>
      </p:sp>
      <p:sp>
        <p:nvSpPr>
          <p:cNvPr id="5" name="内容占位符 2"/>
          <p:cNvSpPr txBox="1">
            <a:spLocks/>
          </p:cNvSpPr>
          <p:nvPr/>
        </p:nvSpPr>
        <p:spPr>
          <a:xfrm>
            <a:off x="673224" y="1124744"/>
            <a:ext cx="10031288" cy="5001419"/>
          </a:xfrm>
          <a:prstGeom prst="rect">
            <a:avLst/>
          </a:prstGeom>
        </p:spPr>
        <p: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US" altLang="zh-CN" sz="3200" b="1" i="0" u="none" strike="noStrike" kern="1200" cap="none" spc="0" normalizeH="0" baseline="0" noProof="0" dirty="0" smtClean="0">
              <a:ln>
                <a:noFill/>
              </a:ln>
              <a:solidFill>
                <a:srgbClr val="C00000"/>
              </a:solidFill>
              <a:effectLst/>
              <a:uLnTx/>
              <a:uFillTx/>
              <a:latin typeface="华文楷体" pitchFamily="2" charset="-122"/>
              <a:ea typeface="华文楷体" pitchFamily="2" charset="-122"/>
              <a:cs typeface="+mn-cs"/>
            </a:endParaRPr>
          </a:p>
          <a:p>
            <a:pPr>
              <a:lnSpc>
                <a:spcPct val="150000"/>
              </a:lnSpc>
              <a:spcBef>
                <a:spcPct val="20000"/>
              </a:spcBef>
            </a:pPr>
            <a:r>
              <a:rPr lang="zh-CN" altLang="en-US" sz="3200" dirty="0" smtClean="0"/>
              <a:t> </a:t>
            </a:r>
            <a:r>
              <a:rPr lang="en-US" altLang="zh-CN" sz="3200" dirty="0" smtClean="0">
                <a:solidFill>
                  <a:srgbClr val="C00000"/>
                </a:solidFill>
                <a:latin typeface="华文楷体" pitchFamily="2" charset="-122"/>
                <a:ea typeface="华文楷体" pitchFamily="2" charset="-122"/>
              </a:rPr>
              <a:t>●</a:t>
            </a:r>
            <a:r>
              <a:rPr lang="zh-CN" altLang="en-US" sz="3200" dirty="0" smtClean="0"/>
              <a:t>一流大学建设高校好于一流学科建设高校；</a:t>
            </a:r>
            <a:endParaRPr lang="en-US" altLang="zh-CN" sz="3200" dirty="0" smtClean="0"/>
          </a:p>
          <a:p>
            <a:pPr>
              <a:lnSpc>
                <a:spcPct val="150000"/>
              </a:lnSpc>
              <a:spcBef>
                <a:spcPct val="20000"/>
              </a:spcBef>
            </a:pPr>
            <a:r>
              <a:rPr lang="zh-CN" altLang="en-US" sz="3600" dirty="0" smtClean="0"/>
              <a:t> </a:t>
            </a:r>
            <a:r>
              <a:rPr lang="en-US" altLang="zh-CN" sz="3600" dirty="0" smtClean="0">
                <a:solidFill>
                  <a:srgbClr val="C00000"/>
                </a:solidFill>
                <a:latin typeface="华文楷体" pitchFamily="2" charset="-122"/>
                <a:ea typeface="华文楷体" pitchFamily="2" charset="-122"/>
              </a:rPr>
              <a:t>●</a:t>
            </a:r>
            <a:r>
              <a:rPr lang="zh-CN" altLang="en-US" sz="3200" dirty="0" smtClean="0"/>
              <a:t>东部发达地区大学好于其他地区大学；</a:t>
            </a:r>
            <a:endParaRPr lang="en-US" altLang="zh-CN" sz="3200" dirty="0" smtClean="0"/>
          </a:p>
          <a:p>
            <a:pPr>
              <a:lnSpc>
                <a:spcPct val="150000"/>
              </a:lnSpc>
              <a:spcBef>
                <a:spcPct val="20000"/>
              </a:spcBef>
            </a:pPr>
            <a:r>
              <a:rPr kumimoji="0" lang="zh-CN" altLang="en-US" sz="3200" b="1" i="0" u="none" strike="noStrike" kern="1200" cap="none" spc="0" normalizeH="0" baseline="0" noProof="0" dirty="0" smtClean="0">
                <a:ln>
                  <a:noFill/>
                </a:ln>
                <a:solidFill>
                  <a:srgbClr val="C00000"/>
                </a:solidFill>
                <a:effectLst/>
                <a:uLnTx/>
                <a:uFillTx/>
                <a:latin typeface="华文楷体" pitchFamily="2" charset="-122"/>
                <a:ea typeface="华文楷体" pitchFamily="2" charset="-122"/>
              </a:rPr>
              <a:t> </a:t>
            </a:r>
            <a:r>
              <a:rPr kumimoji="0" lang="en-US" altLang="zh-CN" sz="3200" b="1" i="0" u="none" strike="noStrike" kern="1200" cap="none" spc="0" normalizeH="0" baseline="0" noProof="0" dirty="0" smtClean="0">
                <a:ln>
                  <a:noFill/>
                </a:ln>
                <a:solidFill>
                  <a:srgbClr val="C00000"/>
                </a:solidFill>
                <a:effectLst/>
                <a:uLnTx/>
                <a:uFillTx/>
                <a:latin typeface="华文楷体" pitchFamily="2" charset="-122"/>
                <a:ea typeface="华文楷体" pitchFamily="2" charset="-122"/>
              </a:rPr>
              <a:t>●</a:t>
            </a:r>
            <a:r>
              <a:rPr lang="zh-CN" altLang="en-US" sz="3200" dirty="0" smtClean="0"/>
              <a:t>位于北京、上海、广州市大学好于其他城市大学；</a:t>
            </a:r>
            <a:endParaRPr lang="en-US" altLang="zh-CN" sz="3200" dirty="0" smtClean="0"/>
          </a:p>
          <a:p>
            <a:pPr lvl="0">
              <a:lnSpc>
                <a:spcPct val="150000"/>
              </a:lnSpc>
              <a:spcBef>
                <a:spcPct val="20000"/>
              </a:spcBef>
            </a:pPr>
            <a:r>
              <a:rPr kumimoji="0" lang="en-US" altLang="zh-CN" sz="3200" b="1" i="0" u="none" strike="noStrike" kern="1200" cap="none" spc="0" normalizeH="0" baseline="0" noProof="0" dirty="0" smtClean="0">
                <a:ln>
                  <a:noFill/>
                </a:ln>
                <a:solidFill>
                  <a:srgbClr val="C00000"/>
                </a:solidFill>
                <a:effectLst/>
                <a:uLnTx/>
                <a:uFillTx/>
                <a:latin typeface="华文楷体" pitchFamily="2" charset="-122"/>
                <a:ea typeface="华文楷体" pitchFamily="2" charset="-122"/>
              </a:rPr>
              <a:t> ●</a:t>
            </a:r>
            <a:r>
              <a:rPr lang="zh-CN" altLang="en-US" sz="3200" dirty="0" smtClean="0"/>
              <a:t>工科优势学科大学整体好于其他学科类型的大学</a:t>
            </a:r>
            <a:endParaRPr kumimoji="0" lang="zh-CN" altLang="en-US" sz="3200" b="1" i="0" u="none" strike="noStrike" kern="1200" cap="none" spc="0" normalizeH="0" baseline="0" noProof="0" dirty="0" smtClean="0">
              <a:ln>
                <a:noFill/>
              </a:ln>
              <a:solidFill>
                <a:srgbClr val="002060"/>
              </a:solidFill>
              <a:effectLst/>
              <a:uLnTx/>
              <a:uFillTx/>
              <a:latin typeface="华文楷体" pitchFamily="2" charset="-122"/>
              <a:ea typeface="华文楷体" pitchFamily="2" charset="-122"/>
            </a:endParaRPr>
          </a:p>
        </p:txBody>
      </p:sp>
      <p:sp>
        <p:nvSpPr>
          <p:cNvPr id="6" name="任意多边形 5"/>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8" name="矩形 7"/>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8" name="剪去对角的矩形 17"/>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pic>
        <p:nvPicPr>
          <p:cNvPr id="21" name="图片 20"/>
          <p:cNvPicPr>
            <a:picLocks noChangeAspect="1"/>
          </p:cNvPicPr>
          <p:nvPr/>
        </p:nvPicPr>
        <p:blipFill>
          <a:blip r:embed="rId4" cstate="print"/>
          <a:stretch>
            <a:fillRect/>
          </a:stretch>
        </p:blipFill>
        <p:spPr>
          <a:xfrm>
            <a:off x="10227664" y="6108847"/>
            <a:ext cx="1772992" cy="599321"/>
          </a:xfrm>
          <a:prstGeom prst="rect">
            <a:avLst/>
          </a:prstGeom>
        </p:spPr>
      </p:pic>
      <p:cxnSp>
        <p:nvCxnSpPr>
          <p:cNvPr id="22" name="直接连接符 21"/>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23" name="矩形 22"/>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4" name="矩形 23"/>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MH_Entry_2">
            <a:hlinkClick r:id="rId5" action="ppaction://hlinksldjump"/>
          </p:cNvPr>
          <p:cNvSpPr/>
          <p:nvPr>
            <p:custDataLst>
              <p:tags r:id="rId1"/>
            </p:custDataLst>
          </p:nvPr>
        </p:nvSpPr>
        <p:spPr>
          <a:xfrm>
            <a:off x="1057495" y="227559"/>
            <a:ext cx="5686577"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国际化评价</a:t>
            </a:r>
            <a:r>
              <a:rPr lang="zh-CN" altLang="en-US" kern="0" dirty="0" smtClean="0">
                <a:solidFill>
                  <a:srgbClr val="FFFFFF"/>
                </a:solidFill>
                <a:latin typeface="微软雅黑" panose="020B0503020204020204" pitchFamily="34" charset="-122"/>
                <a:ea typeface="微软雅黑" panose="020B0503020204020204" pitchFamily="34" charset="-122"/>
              </a:rPr>
              <a:t>发现</a:t>
            </a:r>
            <a:r>
              <a:rPr lang="en-US" altLang="zh-CN" kern="0" dirty="0" smtClean="0">
                <a:solidFill>
                  <a:srgbClr val="FFFFFF"/>
                </a:solidFill>
                <a:latin typeface="微软雅黑" panose="020B0503020204020204" pitchFamily="34" charset="-122"/>
                <a:ea typeface="微软雅黑" panose="020B0503020204020204" pitchFamily="34" charset="-122"/>
              </a:rPr>
              <a:t>——</a:t>
            </a:r>
            <a:r>
              <a:rPr lang="zh-CN" altLang="en-US" kern="0" dirty="0" smtClean="0">
                <a:solidFill>
                  <a:srgbClr val="FFFFFF"/>
                </a:solidFill>
                <a:latin typeface="微软雅黑" panose="020B0503020204020204" pitchFamily="34" charset="-122"/>
                <a:ea typeface="微软雅黑" panose="020B0503020204020204" pitchFamily="34" charset="-122"/>
              </a:rPr>
              <a:t>基本规律</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26" name="MH_Number_2">
            <a:hlinkClick r:id="rId5"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6</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ED00465-D374-4F2E-AC45-E0562814E941}" type="slidenum">
              <a:rPr lang="zh-CN" altLang="en-US" smtClean="0"/>
              <a:pPr/>
              <a:t>46</a:t>
            </a:fld>
            <a:endParaRPr lang="zh-CN" altLang="en-US" dirty="0"/>
          </a:p>
        </p:txBody>
      </p:sp>
      <p:sp>
        <p:nvSpPr>
          <p:cNvPr id="6" name="任意多边形 5"/>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8" name="矩形 7"/>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剪去对角的矩形 12"/>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18" name="矩形 17"/>
          <p:cNvSpPr/>
          <p:nvPr/>
        </p:nvSpPr>
        <p:spPr>
          <a:xfrm>
            <a:off x="639255" y="908720"/>
            <a:ext cx="7233070" cy="461665"/>
          </a:xfrm>
          <a:prstGeom prst="rect">
            <a:avLst/>
          </a:prstGeom>
          <a:solidFill>
            <a:srgbClr val="C00000"/>
          </a:solidFill>
        </p:spPr>
        <p:txBody>
          <a:bodyPr wrap="none">
            <a:spAutoFit/>
          </a:bodyPr>
          <a:lstStyle/>
          <a:p>
            <a:r>
              <a:rPr lang="en-US" altLang="zh-CN" sz="2400" b="1" dirty="0" smtClean="0">
                <a:solidFill>
                  <a:schemeClr val="bg1"/>
                </a:solidFill>
                <a:latin typeface="+mn-ea"/>
              </a:rPr>
              <a:t>1.</a:t>
            </a:r>
            <a:r>
              <a:rPr lang="zh-CN" altLang="en-US" sz="2400" b="1" dirty="0" smtClean="0">
                <a:solidFill>
                  <a:schemeClr val="bg1"/>
                </a:solidFill>
                <a:latin typeface="+mn-ea"/>
              </a:rPr>
              <a:t>我国</a:t>
            </a:r>
            <a:r>
              <a:rPr lang="zh-CN" altLang="en-US" sz="2400" b="1" dirty="0">
                <a:solidFill>
                  <a:schemeClr val="bg1"/>
                </a:solidFill>
                <a:latin typeface="+mn-ea"/>
              </a:rPr>
              <a:t>大学国际化发展仍然是呈现强者恒强阶梯状态</a:t>
            </a:r>
          </a:p>
        </p:txBody>
      </p:sp>
      <p:graphicFrame>
        <p:nvGraphicFramePr>
          <p:cNvPr id="19" name="表格 18"/>
          <p:cNvGraphicFramePr>
            <a:graphicFrameLocks noGrp="1"/>
          </p:cNvGraphicFramePr>
          <p:nvPr>
            <p:extLst>
              <p:ext uri="{D42A27DB-BD31-4B8C-83A1-F6EECF244321}">
                <p14:modId xmlns:p14="http://schemas.microsoft.com/office/powerpoint/2010/main" val="82977334"/>
              </p:ext>
            </p:extLst>
          </p:nvPr>
        </p:nvGraphicFramePr>
        <p:xfrm>
          <a:off x="648133" y="1603186"/>
          <a:ext cx="7199819" cy="4084320"/>
        </p:xfrm>
        <a:graphic>
          <a:graphicData uri="http://schemas.openxmlformats.org/drawingml/2006/table">
            <a:tbl>
              <a:tblPr firstRow="1" firstCol="1" bandRow="1">
                <a:tableStyleId>{5940675A-B579-460E-94D1-54222C63F5DA}</a:tableStyleId>
              </a:tblPr>
              <a:tblGrid>
                <a:gridCol w="685401">
                  <a:extLst>
                    <a:ext uri="{9D8B030D-6E8A-4147-A177-3AD203B41FA5}">
                      <a16:colId xmlns="" xmlns:a16="http://schemas.microsoft.com/office/drawing/2014/main" val="2169677625"/>
                    </a:ext>
                  </a:extLst>
                </a:gridCol>
                <a:gridCol w="1078243">
                  <a:extLst>
                    <a:ext uri="{9D8B030D-6E8A-4147-A177-3AD203B41FA5}">
                      <a16:colId xmlns="" xmlns:a16="http://schemas.microsoft.com/office/drawing/2014/main" val="2697990052"/>
                    </a:ext>
                  </a:extLst>
                </a:gridCol>
                <a:gridCol w="1078243">
                  <a:extLst>
                    <a:ext uri="{9D8B030D-6E8A-4147-A177-3AD203B41FA5}">
                      <a16:colId xmlns="" xmlns:a16="http://schemas.microsoft.com/office/drawing/2014/main" val="2471205835"/>
                    </a:ext>
                  </a:extLst>
                </a:gridCol>
                <a:gridCol w="1078935">
                  <a:extLst>
                    <a:ext uri="{9D8B030D-6E8A-4147-A177-3AD203B41FA5}">
                      <a16:colId xmlns="" xmlns:a16="http://schemas.microsoft.com/office/drawing/2014/main" val="1501289560"/>
                    </a:ext>
                  </a:extLst>
                </a:gridCol>
                <a:gridCol w="1154323">
                  <a:extLst>
                    <a:ext uri="{9D8B030D-6E8A-4147-A177-3AD203B41FA5}">
                      <a16:colId xmlns="" xmlns:a16="http://schemas.microsoft.com/office/drawing/2014/main" val="2328048695"/>
                    </a:ext>
                  </a:extLst>
                </a:gridCol>
                <a:gridCol w="1062337">
                  <a:extLst>
                    <a:ext uri="{9D8B030D-6E8A-4147-A177-3AD203B41FA5}">
                      <a16:colId xmlns="" xmlns:a16="http://schemas.microsoft.com/office/drawing/2014/main" val="3169257590"/>
                    </a:ext>
                  </a:extLst>
                </a:gridCol>
                <a:gridCol w="1062337">
                  <a:extLst>
                    <a:ext uri="{9D8B030D-6E8A-4147-A177-3AD203B41FA5}">
                      <a16:colId xmlns="" xmlns:a16="http://schemas.microsoft.com/office/drawing/2014/main" val="2463253302"/>
                    </a:ext>
                  </a:extLst>
                </a:gridCol>
              </a:tblGrid>
              <a:tr h="318813">
                <a:tc>
                  <a:txBody>
                    <a:bodyPr/>
                    <a:lstStyle/>
                    <a:p>
                      <a:pPr algn="ctr">
                        <a:lnSpc>
                          <a:spcPct val="200000"/>
                        </a:lnSpc>
                        <a:spcAft>
                          <a:spcPts val="600"/>
                        </a:spcAft>
                      </a:pPr>
                      <a:r>
                        <a:rPr lang="zh-CN" sz="1400" b="1" kern="100" dirty="0">
                          <a:solidFill>
                            <a:schemeClr val="bg1"/>
                          </a:solidFill>
                          <a:effectLst/>
                        </a:rPr>
                        <a:t>总排名</a:t>
                      </a:r>
                      <a:endParaRPr lang="zh-CN" sz="1400" b="1" kern="100" dirty="0">
                        <a:solidFill>
                          <a:schemeClr val="bg1"/>
                        </a:solidFill>
                        <a:effectLst/>
                        <a:latin typeface="+mn-ea"/>
                        <a:ea typeface="+mn-ea"/>
                        <a:cs typeface="Times New Roman" panose="02020603050405020304" pitchFamily="18" charset="0"/>
                      </a:endParaRPr>
                    </a:p>
                  </a:txBody>
                  <a:tcPr marL="68580" marR="68580" marT="0" marB="0" anchor="ctr">
                    <a:solidFill>
                      <a:schemeClr val="accent1"/>
                    </a:solidFill>
                  </a:tcPr>
                </a:tc>
                <a:tc>
                  <a:txBody>
                    <a:bodyPr/>
                    <a:lstStyle/>
                    <a:p>
                      <a:pPr algn="ctr">
                        <a:lnSpc>
                          <a:spcPct val="200000"/>
                        </a:lnSpc>
                        <a:spcAft>
                          <a:spcPts val="600"/>
                        </a:spcAft>
                      </a:pPr>
                      <a:r>
                        <a:rPr lang="en-US" sz="1400" b="1" kern="100" dirty="0">
                          <a:solidFill>
                            <a:schemeClr val="bg1"/>
                          </a:solidFill>
                          <a:effectLst/>
                        </a:rPr>
                        <a:t>2013</a:t>
                      </a:r>
                      <a:r>
                        <a:rPr lang="zh-CN" sz="1400" b="1" kern="100" dirty="0">
                          <a:solidFill>
                            <a:schemeClr val="bg1"/>
                          </a:solidFill>
                          <a:effectLst/>
                        </a:rPr>
                        <a:t>年</a:t>
                      </a:r>
                      <a:endParaRPr lang="zh-CN" sz="1400" b="1" kern="100" dirty="0">
                        <a:solidFill>
                          <a:schemeClr val="bg1"/>
                        </a:solidFill>
                        <a:effectLst/>
                        <a:latin typeface="+mn-ea"/>
                        <a:ea typeface="+mn-ea"/>
                        <a:cs typeface="Times New Roman" panose="02020603050405020304" pitchFamily="18" charset="0"/>
                      </a:endParaRPr>
                    </a:p>
                  </a:txBody>
                  <a:tcPr marL="68580" marR="68580" marT="0" marB="0" anchor="ctr">
                    <a:solidFill>
                      <a:schemeClr val="accent1"/>
                    </a:solidFill>
                  </a:tcPr>
                </a:tc>
                <a:tc>
                  <a:txBody>
                    <a:bodyPr/>
                    <a:lstStyle/>
                    <a:p>
                      <a:pPr indent="133985" algn="ctr">
                        <a:lnSpc>
                          <a:spcPct val="200000"/>
                        </a:lnSpc>
                        <a:spcAft>
                          <a:spcPts val="600"/>
                        </a:spcAft>
                      </a:pPr>
                      <a:r>
                        <a:rPr lang="en-US" sz="1400" b="1" kern="100" dirty="0">
                          <a:solidFill>
                            <a:schemeClr val="bg1"/>
                          </a:solidFill>
                          <a:effectLst/>
                        </a:rPr>
                        <a:t>2014</a:t>
                      </a:r>
                      <a:r>
                        <a:rPr lang="zh-CN" sz="1400" b="1" kern="100" dirty="0">
                          <a:solidFill>
                            <a:schemeClr val="bg1"/>
                          </a:solidFill>
                          <a:effectLst/>
                        </a:rPr>
                        <a:t>年</a:t>
                      </a:r>
                      <a:endParaRPr lang="zh-CN" sz="1400" b="1" kern="100" dirty="0">
                        <a:solidFill>
                          <a:schemeClr val="bg1"/>
                        </a:solidFill>
                        <a:effectLst/>
                        <a:latin typeface="+mn-ea"/>
                        <a:ea typeface="+mn-ea"/>
                        <a:cs typeface="Times New Roman" panose="02020603050405020304" pitchFamily="18" charset="0"/>
                      </a:endParaRPr>
                    </a:p>
                  </a:txBody>
                  <a:tcPr marL="68580" marR="68580" marT="0" marB="0" anchor="ctr">
                    <a:solidFill>
                      <a:schemeClr val="accent1"/>
                    </a:solidFill>
                  </a:tcPr>
                </a:tc>
                <a:tc>
                  <a:txBody>
                    <a:bodyPr/>
                    <a:lstStyle/>
                    <a:p>
                      <a:pPr algn="ctr">
                        <a:lnSpc>
                          <a:spcPct val="200000"/>
                        </a:lnSpc>
                        <a:spcAft>
                          <a:spcPts val="600"/>
                        </a:spcAft>
                      </a:pPr>
                      <a:r>
                        <a:rPr lang="en-US" sz="1400" b="1" kern="100" dirty="0">
                          <a:solidFill>
                            <a:schemeClr val="bg1"/>
                          </a:solidFill>
                          <a:effectLst/>
                        </a:rPr>
                        <a:t>2015</a:t>
                      </a:r>
                      <a:r>
                        <a:rPr lang="zh-CN" sz="1400" b="1" kern="100" dirty="0">
                          <a:solidFill>
                            <a:schemeClr val="bg1"/>
                          </a:solidFill>
                          <a:effectLst/>
                        </a:rPr>
                        <a:t>年</a:t>
                      </a:r>
                      <a:endParaRPr lang="zh-CN" sz="1400" b="1" kern="100" dirty="0">
                        <a:solidFill>
                          <a:schemeClr val="bg1"/>
                        </a:solidFill>
                        <a:effectLst/>
                        <a:latin typeface="+mn-ea"/>
                        <a:ea typeface="+mn-ea"/>
                        <a:cs typeface="Times New Roman" panose="02020603050405020304" pitchFamily="18" charset="0"/>
                      </a:endParaRPr>
                    </a:p>
                  </a:txBody>
                  <a:tcPr marL="68580" marR="68580" marT="0" marB="0" anchor="ctr">
                    <a:solidFill>
                      <a:schemeClr val="accent1"/>
                    </a:solidFill>
                  </a:tcPr>
                </a:tc>
                <a:tc>
                  <a:txBody>
                    <a:bodyPr/>
                    <a:lstStyle/>
                    <a:p>
                      <a:pPr algn="ctr">
                        <a:lnSpc>
                          <a:spcPct val="200000"/>
                        </a:lnSpc>
                        <a:spcAft>
                          <a:spcPts val="600"/>
                        </a:spcAft>
                      </a:pPr>
                      <a:r>
                        <a:rPr lang="en-US" sz="1400" b="1" kern="100" dirty="0">
                          <a:solidFill>
                            <a:schemeClr val="bg1"/>
                          </a:solidFill>
                          <a:effectLst/>
                        </a:rPr>
                        <a:t>2016</a:t>
                      </a:r>
                      <a:r>
                        <a:rPr lang="zh-CN" sz="1400" b="1" kern="100" dirty="0">
                          <a:solidFill>
                            <a:schemeClr val="bg1"/>
                          </a:solidFill>
                          <a:effectLst/>
                        </a:rPr>
                        <a:t>年</a:t>
                      </a:r>
                      <a:endParaRPr lang="zh-CN" sz="1400" b="1" kern="100" dirty="0">
                        <a:solidFill>
                          <a:schemeClr val="bg1"/>
                        </a:solidFill>
                        <a:effectLst/>
                        <a:latin typeface="+mn-ea"/>
                        <a:ea typeface="+mn-ea"/>
                        <a:cs typeface="Times New Roman" panose="02020603050405020304" pitchFamily="18" charset="0"/>
                      </a:endParaRPr>
                    </a:p>
                  </a:txBody>
                  <a:tcPr marL="68580" marR="68580" marT="0" marB="0" anchor="ctr">
                    <a:solidFill>
                      <a:schemeClr val="accent1"/>
                    </a:solidFill>
                  </a:tcPr>
                </a:tc>
                <a:tc>
                  <a:txBody>
                    <a:bodyPr/>
                    <a:lstStyle/>
                    <a:p>
                      <a:pPr algn="ctr">
                        <a:lnSpc>
                          <a:spcPct val="200000"/>
                        </a:lnSpc>
                        <a:spcAft>
                          <a:spcPts val="600"/>
                        </a:spcAft>
                      </a:pPr>
                      <a:r>
                        <a:rPr lang="en-US" sz="1400" b="1" kern="100" dirty="0">
                          <a:solidFill>
                            <a:schemeClr val="bg1"/>
                          </a:solidFill>
                          <a:effectLst/>
                        </a:rPr>
                        <a:t>2017</a:t>
                      </a:r>
                      <a:r>
                        <a:rPr lang="zh-CN" sz="1400" b="1" kern="100" dirty="0">
                          <a:solidFill>
                            <a:schemeClr val="bg1"/>
                          </a:solidFill>
                          <a:effectLst/>
                        </a:rPr>
                        <a:t>年</a:t>
                      </a:r>
                      <a:endParaRPr lang="zh-CN" sz="1400" b="1" kern="100" dirty="0">
                        <a:solidFill>
                          <a:schemeClr val="bg1"/>
                        </a:solidFill>
                        <a:effectLst/>
                        <a:latin typeface="+mn-ea"/>
                        <a:ea typeface="+mn-ea"/>
                        <a:cs typeface="Times New Roman" panose="02020603050405020304" pitchFamily="18" charset="0"/>
                      </a:endParaRPr>
                    </a:p>
                  </a:txBody>
                  <a:tcPr marL="68580" marR="68580" marT="0" marB="0" anchor="ctr">
                    <a:solidFill>
                      <a:schemeClr val="accent1"/>
                    </a:solidFill>
                  </a:tcPr>
                </a:tc>
                <a:tc>
                  <a:txBody>
                    <a:bodyPr/>
                    <a:lstStyle/>
                    <a:p>
                      <a:pPr algn="ctr">
                        <a:lnSpc>
                          <a:spcPct val="200000"/>
                        </a:lnSpc>
                        <a:spcAft>
                          <a:spcPts val="600"/>
                        </a:spcAft>
                      </a:pPr>
                      <a:r>
                        <a:rPr lang="en-US" sz="1400" b="1" kern="100" dirty="0">
                          <a:solidFill>
                            <a:schemeClr val="bg1"/>
                          </a:solidFill>
                          <a:effectLst/>
                        </a:rPr>
                        <a:t>2018</a:t>
                      </a:r>
                      <a:r>
                        <a:rPr lang="zh-CN" sz="1400" b="1" kern="100" dirty="0">
                          <a:solidFill>
                            <a:schemeClr val="bg1"/>
                          </a:solidFill>
                          <a:effectLst/>
                        </a:rPr>
                        <a:t>年</a:t>
                      </a:r>
                      <a:endParaRPr lang="zh-CN" sz="1400" b="1" kern="100" dirty="0">
                        <a:solidFill>
                          <a:schemeClr val="bg1"/>
                        </a:solidFill>
                        <a:effectLst/>
                        <a:latin typeface="+mn-ea"/>
                        <a:ea typeface="+mn-ea"/>
                        <a:cs typeface="Times New Roman" panose="02020603050405020304" pitchFamily="18" charset="0"/>
                      </a:endParaRPr>
                    </a:p>
                  </a:txBody>
                  <a:tcPr marL="68580" marR="68580" marT="0" marB="0" anchor="ctr">
                    <a:solidFill>
                      <a:schemeClr val="accent1"/>
                    </a:solidFill>
                  </a:tcPr>
                </a:tc>
                <a:extLst>
                  <a:ext uri="{0D108BD9-81ED-4DB2-BD59-A6C34878D82A}">
                    <a16:rowId xmlns="" xmlns:a16="http://schemas.microsoft.com/office/drawing/2014/main" val="379813898"/>
                  </a:ext>
                </a:extLst>
              </a:tr>
              <a:tr h="198372">
                <a:tc>
                  <a:txBody>
                    <a:bodyPr/>
                    <a:lstStyle/>
                    <a:p>
                      <a:pPr algn="ctr">
                        <a:lnSpc>
                          <a:spcPct val="200000"/>
                        </a:lnSpc>
                        <a:spcAft>
                          <a:spcPts val="600"/>
                        </a:spcAft>
                      </a:pPr>
                      <a:r>
                        <a:rPr lang="en-US" sz="1200" kern="100" dirty="0">
                          <a:effectLst/>
                        </a:rPr>
                        <a:t>1</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清华大学</a:t>
                      </a:r>
                      <a:endParaRPr lang="zh-CN" sz="1200" kern="100" dirty="0">
                        <a:effectLst/>
                        <a:latin typeface="+mn-ea"/>
                        <a:ea typeface="+mn-ea"/>
                        <a:cs typeface="Times New Roman" panose="02020603050405020304" pitchFamily="18" charset="0"/>
                      </a:endParaRPr>
                    </a:p>
                  </a:txBody>
                  <a:tcPr marL="68580" marR="68580" marT="0" marB="0" anchor="ctr">
                    <a:solidFill>
                      <a:srgbClr val="00B050"/>
                    </a:solidFill>
                  </a:tcPr>
                </a:tc>
                <a:tc>
                  <a:txBody>
                    <a:bodyPr/>
                    <a:lstStyle/>
                    <a:p>
                      <a:pPr algn="ctr">
                        <a:lnSpc>
                          <a:spcPct val="200000"/>
                        </a:lnSpc>
                        <a:spcAft>
                          <a:spcPts val="600"/>
                        </a:spcAft>
                      </a:pPr>
                      <a:r>
                        <a:rPr lang="zh-CN" sz="1200" kern="100" dirty="0">
                          <a:effectLst/>
                        </a:rPr>
                        <a:t>清华大学</a:t>
                      </a:r>
                      <a:endParaRPr lang="zh-CN" sz="1200" kern="100" dirty="0">
                        <a:effectLst/>
                        <a:latin typeface="+mn-ea"/>
                        <a:ea typeface="+mn-ea"/>
                        <a:cs typeface="Times New Roman" panose="02020603050405020304" pitchFamily="18" charset="0"/>
                      </a:endParaRPr>
                    </a:p>
                  </a:txBody>
                  <a:tcPr marL="68580" marR="68580" marT="0" marB="0" anchor="ctr">
                    <a:solidFill>
                      <a:srgbClr val="00B050"/>
                    </a:solidFill>
                  </a:tcPr>
                </a:tc>
                <a:tc>
                  <a:txBody>
                    <a:bodyPr/>
                    <a:lstStyle/>
                    <a:p>
                      <a:pPr algn="ctr">
                        <a:lnSpc>
                          <a:spcPct val="200000"/>
                        </a:lnSpc>
                        <a:spcAft>
                          <a:spcPts val="600"/>
                        </a:spcAft>
                      </a:pPr>
                      <a:r>
                        <a:rPr lang="zh-CN" sz="1200" kern="100">
                          <a:effectLst/>
                        </a:rPr>
                        <a:t>北京大学</a:t>
                      </a:r>
                      <a:endParaRPr lang="zh-CN" sz="1200" kern="10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北京大学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浙江大学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清华大学</a:t>
                      </a:r>
                      <a:endParaRPr lang="zh-CN" sz="1200" kern="100" dirty="0">
                        <a:effectLst/>
                        <a:latin typeface="+mn-ea"/>
                        <a:ea typeface="+mn-ea"/>
                        <a:cs typeface="Times New Roman" panose="02020603050405020304" pitchFamily="18" charset="0"/>
                      </a:endParaRPr>
                    </a:p>
                  </a:txBody>
                  <a:tcPr marL="68580" marR="68580" marT="0" marB="0" anchor="ctr">
                    <a:solidFill>
                      <a:srgbClr val="00B050"/>
                    </a:solidFill>
                  </a:tcPr>
                </a:tc>
                <a:extLst>
                  <a:ext uri="{0D108BD9-81ED-4DB2-BD59-A6C34878D82A}">
                    <a16:rowId xmlns="" xmlns:a16="http://schemas.microsoft.com/office/drawing/2014/main" val="3917879159"/>
                  </a:ext>
                </a:extLst>
              </a:tr>
              <a:tr h="198372">
                <a:tc>
                  <a:txBody>
                    <a:bodyPr/>
                    <a:lstStyle/>
                    <a:p>
                      <a:pPr algn="ctr">
                        <a:lnSpc>
                          <a:spcPct val="200000"/>
                        </a:lnSpc>
                        <a:spcAft>
                          <a:spcPts val="600"/>
                        </a:spcAft>
                      </a:pPr>
                      <a:r>
                        <a:rPr lang="en-US" sz="1200" kern="100">
                          <a:effectLst/>
                        </a:rPr>
                        <a:t>2</a:t>
                      </a:r>
                      <a:endParaRPr lang="zh-CN" sz="1200" kern="10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北京大学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北京大学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a:effectLst/>
                        </a:rPr>
                        <a:t>清华大学</a:t>
                      </a:r>
                      <a:endParaRPr lang="zh-CN" sz="1200" kern="10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a:effectLst/>
                        </a:rPr>
                        <a:t>浙江大学</a:t>
                      </a:r>
                      <a:endParaRPr lang="zh-CN" sz="1200" kern="10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北京大学</a:t>
                      </a:r>
                      <a:endParaRPr lang="zh-CN" sz="1200" kern="100" dirty="0">
                        <a:effectLst/>
                        <a:latin typeface="+mn-ea"/>
                        <a:ea typeface="+mn-ea"/>
                        <a:cs typeface="Times New Roman" panose="02020603050405020304" pitchFamily="18" charset="0"/>
                      </a:endParaRPr>
                    </a:p>
                  </a:txBody>
                  <a:tcPr marL="68580" marR="68580" marT="0" marB="0" anchor="ctr">
                    <a:solidFill>
                      <a:srgbClr val="FFC000"/>
                    </a:solidFill>
                  </a:tcPr>
                </a:tc>
                <a:tc>
                  <a:txBody>
                    <a:bodyPr/>
                    <a:lstStyle/>
                    <a:p>
                      <a:pPr algn="ctr">
                        <a:lnSpc>
                          <a:spcPct val="200000"/>
                        </a:lnSpc>
                        <a:spcAft>
                          <a:spcPts val="600"/>
                        </a:spcAft>
                      </a:pPr>
                      <a:r>
                        <a:rPr lang="zh-CN" sz="1200" kern="100" dirty="0">
                          <a:effectLst/>
                        </a:rPr>
                        <a:t>北京大学</a:t>
                      </a:r>
                      <a:endParaRPr lang="zh-CN" sz="1200" kern="100" dirty="0">
                        <a:effectLst/>
                        <a:latin typeface="+mn-ea"/>
                        <a:ea typeface="+mn-ea"/>
                        <a:cs typeface="Times New Roman" panose="02020603050405020304" pitchFamily="18" charset="0"/>
                      </a:endParaRPr>
                    </a:p>
                  </a:txBody>
                  <a:tcPr marL="68580" marR="68580" marT="0" marB="0" anchor="ctr">
                    <a:solidFill>
                      <a:srgbClr val="FFC000"/>
                    </a:solidFill>
                  </a:tcPr>
                </a:tc>
                <a:extLst>
                  <a:ext uri="{0D108BD9-81ED-4DB2-BD59-A6C34878D82A}">
                    <a16:rowId xmlns="" xmlns:a16="http://schemas.microsoft.com/office/drawing/2014/main" val="934010501"/>
                  </a:ext>
                </a:extLst>
              </a:tr>
              <a:tr h="198372">
                <a:tc>
                  <a:txBody>
                    <a:bodyPr/>
                    <a:lstStyle/>
                    <a:p>
                      <a:pPr algn="ctr">
                        <a:lnSpc>
                          <a:spcPct val="200000"/>
                        </a:lnSpc>
                        <a:spcAft>
                          <a:spcPts val="600"/>
                        </a:spcAft>
                      </a:pPr>
                      <a:r>
                        <a:rPr lang="en-US" sz="1200" kern="100" dirty="0">
                          <a:effectLst/>
                        </a:rPr>
                        <a:t>3</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复旦大学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浙江大学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浙江大学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清华大学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a:effectLst/>
                        </a:rPr>
                        <a:t>上海交通大学</a:t>
                      </a:r>
                      <a:endParaRPr lang="zh-CN" sz="1200" kern="100">
                        <a:effectLst/>
                        <a:latin typeface="+mn-ea"/>
                        <a:ea typeface="+mn-ea"/>
                        <a:cs typeface="Times New Roman" panose="02020603050405020304" pitchFamily="18" charset="0"/>
                      </a:endParaRPr>
                    </a:p>
                  </a:txBody>
                  <a:tcPr marL="68580" marR="68580" marT="0" marB="0" anchor="ctr">
                    <a:solidFill>
                      <a:srgbClr val="FFC000"/>
                    </a:solidFill>
                  </a:tcPr>
                </a:tc>
                <a:tc>
                  <a:txBody>
                    <a:bodyPr/>
                    <a:lstStyle/>
                    <a:p>
                      <a:pPr algn="ctr">
                        <a:lnSpc>
                          <a:spcPct val="200000"/>
                        </a:lnSpc>
                        <a:spcAft>
                          <a:spcPts val="600"/>
                        </a:spcAft>
                      </a:pPr>
                      <a:r>
                        <a:rPr lang="zh-CN" sz="1200" kern="100" dirty="0">
                          <a:effectLst/>
                        </a:rPr>
                        <a:t>上海交通大学</a:t>
                      </a:r>
                      <a:endParaRPr lang="zh-CN" sz="1200" kern="100" dirty="0">
                        <a:effectLst/>
                        <a:latin typeface="+mn-ea"/>
                        <a:ea typeface="+mn-ea"/>
                        <a:cs typeface="Times New Roman" panose="02020603050405020304" pitchFamily="18" charset="0"/>
                      </a:endParaRPr>
                    </a:p>
                  </a:txBody>
                  <a:tcPr marL="68580" marR="68580" marT="0" marB="0" anchor="ctr">
                    <a:solidFill>
                      <a:srgbClr val="FFC000"/>
                    </a:solidFill>
                  </a:tcPr>
                </a:tc>
                <a:extLst>
                  <a:ext uri="{0D108BD9-81ED-4DB2-BD59-A6C34878D82A}">
                    <a16:rowId xmlns="" xmlns:a16="http://schemas.microsoft.com/office/drawing/2014/main" val="1190903287"/>
                  </a:ext>
                </a:extLst>
              </a:tr>
              <a:tr h="198372">
                <a:tc>
                  <a:txBody>
                    <a:bodyPr/>
                    <a:lstStyle/>
                    <a:p>
                      <a:pPr algn="ctr">
                        <a:lnSpc>
                          <a:spcPct val="200000"/>
                        </a:lnSpc>
                        <a:spcAft>
                          <a:spcPts val="600"/>
                        </a:spcAft>
                      </a:pPr>
                      <a:r>
                        <a:rPr lang="en-US" sz="1200" kern="100">
                          <a:effectLst/>
                        </a:rPr>
                        <a:t>4</a:t>
                      </a:r>
                      <a:endParaRPr lang="zh-CN" sz="1200" kern="10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浙江大学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上海交通大学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复旦大学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上海交通大学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a:effectLst/>
                        </a:rPr>
                        <a:t>清华大学</a:t>
                      </a:r>
                      <a:endParaRPr lang="zh-CN" sz="1200" kern="10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a:effectLst/>
                        </a:rPr>
                        <a:t>浙江大学</a:t>
                      </a:r>
                      <a:endParaRPr lang="zh-CN" sz="1200" kern="100">
                        <a:effectLst/>
                        <a:latin typeface="+mn-ea"/>
                        <a:ea typeface="+mn-ea"/>
                        <a:cs typeface="Times New Roman" panose="02020603050405020304" pitchFamily="18" charset="0"/>
                      </a:endParaRPr>
                    </a:p>
                  </a:txBody>
                  <a:tcPr marL="68580" marR="68580" marT="0" marB="0" anchor="ctr"/>
                </a:tc>
                <a:extLst>
                  <a:ext uri="{0D108BD9-81ED-4DB2-BD59-A6C34878D82A}">
                    <a16:rowId xmlns="" xmlns:a16="http://schemas.microsoft.com/office/drawing/2014/main" val="1134871826"/>
                  </a:ext>
                </a:extLst>
              </a:tr>
              <a:tr h="198372">
                <a:tc>
                  <a:txBody>
                    <a:bodyPr/>
                    <a:lstStyle/>
                    <a:p>
                      <a:pPr algn="ctr">
                        <a:lnSpc>
                          <a:spcPct val="200000"/>
                        </a:lnSpc>
                        <a:spcAft>
                          <a:spcPts val="600"/>
                        </a:spcAft>
                      </a:pPr>
                      <a:r>
                        <a:rPr lang="en-US" sz="1200" kern="100" dirty="0">
                          <a:effectLst/>
                        </a:rPr>
                        <a:t>5</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a:effectLst/>
                        </a:rPr>
                        <a:t>上海交通大学</a:t>
                      </a:r>
                      <a:endParaRPr lang="zh-CN" sz="1200" kern="10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复旦大学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上海交通大学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复旦大学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复旦大学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a:effectLst/>
                        </a:rPr>
                        <a:t>中山大学</a:t>
                      </a:r>
                      <a:endParaRPr lang="zh-CN" sz="1200" kern="100">
                        <a:effectLst/>
                        <a:latin typeface="+mn-ea"/>
                        <a:ea typeface="+mn-ea"/>
                        <a:cs typeface="Times New Roman" panose="02020603050405020304" pitchFamily="18" charset="0"/>
                      </a:endParaRPr>
                    </a:p>
                  </a:txBody>
                  <a:tcPr marL="68580" marR="68580" marT="0" marB="0" anchor="ctr"/>
                </a:tc>
                <a:extLst>
                  <a:ext uri="{0D108BD9-81ED-4DB2-BD59-A6C34878D82A}">
                    <a16:rowId xmlns="" xmlns:a16="http://schemas.microsoft.com/office/drawing/2014/main" val="824184943"/>
                  </a:ext>
                </a:extLst>
              </a:tr>
              <a:tr h="198372">
                <a:tc>
                  <a:txBody>
                    <a:bodyPr/>
                    <a:lstStyle/>
                    <a:p>
                      <a:pPr algn="ctr">
                        <a:lnSpc>
                          <a:spcPct val="200000"/>
                        </a:lnSpc>
                        <a:spcAft>
                          <a:spcPts val="600"/>
                        </a:spcAft>
                      </a:pPr>
                      <a:r>
                        <a:rPr lang="en-US" sz="1200" kern="100" dirty="0">
                          <a:effectLst/>
                        </a:rPr>
                        <a:t>6</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a:effectLst/>
                        </a:rPr>
                        <a:t>同济大学</a:t>
                      </a:r>
                      <a:endParaRPr lang="zh-CN" sz="1200" kern="10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北京师范大学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同济大学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同济大学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同济大学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武汉大学</a:t>
                      </a:r>
                      <a:endParaRPr lang="zh-CN" sz="12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 xmlns:a16="http://schemas.microsoft.com/office/drawing/2014/main" val="4203700716"/>
                  </a:ext>
                </a:extLst>
              </a:tr>
              <a:tr h="198372">
                <a:tc>
                  <a:txBody>
                    <a:bodyPr/>
                    <a:lstStyle/>
                    <a:p>
                      <a:pPr algn="ctr">
                        <a:lnSpc>
                          <a:spcPct val="200000"/>
                        </a:lnSpc>
                        <a:spcAft>
                          <a:spcPts val="600"/>
                        </a:spcAft>
                      </a:pPr>
                      <a:r>
                        <a:rPr lang="en-US" sz="1200" kern="100">
                          <a:effectLst/>
                        </a:rPr>
                        <a:t>7</a:t>
                      </a:r>
                      <a:endParaRPr lang="zh-CN" sz="1200" kern="10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a:effectLst/>
                        </a:rPr>
                        <a:t>南京大学</a:t>
                      </a:r>
                      <a:endParaRPr lang="zh-CN" sz="1200" kern="10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南京大学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南京大学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华中科技大学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中山大学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a:effectLst/>
                        </a:rPr>
                        <a:t>复旦大学</a:t>
                      </a:r>
                      <a:endParaRPr lang="zh-CN" sz="1200" kern="100">
                        <a:effectLst/>
                        <a:latin typeface="+mn-ea"/>
                        <a:ea typeface="+mn-ea"/>
                        <a:cs typeface="Times New Roman" panose="02020603050405020304" pitchFamily="18" charset="0"/>
                      </a:endParaRPr>
                    </a:p>
                  </a:txBody>
                  <a:tcPr marL="68580" marR="68580" marT="0" marB="0" anchor="ctr"/>
                </a:tc>
                <a:extLst>
                  <a:ext uri="{0D108BD9-81ED-4DB2-BD59-A6C34878D82A}">
                    <a16:rowId xmlns="" xmlns:a16="http://schemas.microsoft.com/office/drawing/2014/main" val="1638246476"/>
                  </a:ext>
                </a:extLst>
              </a:tr>
              <a:tr h="198372">
                <a:tc>
                  <a:txBody>
                    <a:bodyPr/>
                    <a:lstStyle/>
                    <a:p>
                      <a:pPr algn="ctr">
                        <a:lnSpc>
                          <a:spcPct val="200000"/>
                        </a:lnSpc>
                        <a:spcAft>
                          <a:spcPts val="600"/>
                        </a:spcAft>
                      </a:pPr>
                      <a:r>
                        <a:rPr lang="en-US" sz="1200" kern="100" dirty="0">
                          <a:effectLst/>
                        </a:rPr>
                        <a:t>8</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a:effectLst/>
                        </a:rPr>
                        <a:t>厦门大学</a:t>
                      </a:r>
                      <a:endParaRPr lang="zh-CN" sz="1200" kern="10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a:effectLst/>
                        </a:rPr>
                        <a:t>厦门大学</a:t>
                      </a:r>
                      <a:endParaRPr lang="zh-CN" sz="1200" kern="10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华中科技大学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华东师范大学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南京大学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同济大学</a:t>
                      </a:r>
                      <a:endParaRPr lang="zh-CN" sz="12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 xmlns:a16="http://schemas.microsoft.com/office/drawing/2014/main" val="3863347590"/>
                  </a:ext>
                </a:extLst>
              </a:tr>
              <a:tr h="198372">
                <a:tc>
                  <a:txBody>
                    <a:bodyPr/>
                    <a:lstStyle/>
                    <a:p>
                      <a:pPr algn="ctr">
                        <a:lnSpc>
                          <a:spcPct val="200000"/>
                        </a:lnSpc>
                        <a:spcAft>
                          <a:spcPts val="600"/>
                        </a:spcAft>
                      </a:pPr>
                      <a:r>
                        <a:rPr lang="en-US" sz="1200" kern="100" dirty="0">
                          <a:effectLst/>
                        </a:rPr>
                        <a:t>9</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a:effectLst/>
                        </a:rPr>
                        <a:t>北京师范大学</a:t>
                      </a:r>
                      <a:endParaRPr lang="zh-CN" sz="1200" kern="10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a:effectLst/>
                        </a:rPr>
                        <a:t>华中科技大学</a:t>
                      </a:r>
                      <a:endParaRPr lang="zh-CN" sz="1200" kern="10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中山大学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南京大学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厦门大学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南京大学</a:t>
                      </a:r>
                      <a:endParaRPr lang="zh-CN" sz="12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 xmlns:a16="http://schemas.microsoft.com/office/drawing/2014/main" val="2434445166"/>
                  </a:ext>
                </a:extLst>
              </a:tr>
              <a:tr h="198372">
                <a:tc>
                  <a:txBody>
                    <a:bodyPr/>
                    <a:lstStyle/>
                    <a:p>
                      <a:pPr algn="ctr">
                        <a:lnSpc>
                          <a:spcPct val="200000"/>
                        </a:lnSpc>
                        <a:spcAft>
                          <a:spcPts val="600"/>
                        </a:spcAft>
                      </a:pPr>
                      <a:r>
                        <a:rPr lang="en-US" sz="1200" kern="100" dirty="0">
                          <a:effectLst/>
                        </a:rPr>
                        <a:t>10</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a:effectLst/>
                        </a:rPr>
                        <a:t>中国人民大学</a:t>
                      </a:r>
                      <a:endParaRPr lang="zh-CN" sz="1200" kern="10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a:effectLst/>
                        </a:rPr>
                        <a:t>中国人民大学</a:t>
                      </a:r>
                      <a:endParaRPr lang="zh-CN" sz="1200" kern="10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a:effectLst/>
                        </a:rPr>
                        <a:t>武汉大学</a:t>
                      </a:r>
                      <a:endParaRPr lang="zh-CN" sz="1200" kern="10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a:effectLst/>
                        </a:rPr>
                        <a:t>厦门大学</a:t>
                      </a:r>
                      <a:endParaRPr lang="zh-CN" sz="1200" kern="10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华东师范大学</a:t>
                      </a:r>
                      <a:endParaRPr lang="zh-CN" sz="120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200000"/>
                        </a:lnSpc>
                        <a:spcAft>
                          <a:spcPts val="600"/>
                        </a:spcAft>
                      </a:pPr>
                      <a:r>
                        <a:rPr lang="zh-CN" sz="1200" kern="100" dirty="0">
                          <a:effectLst/>
                        </a:rPr>
                        <a:t>华中科技大学</a:t>
                      </a:r>
                      <a:endParaRPr lang="zh-CN" sz="12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 xmlns:a16="http://schemas.microsoft.com/office/drawing/2014/main" val="1810577626"/>
                  </a:ext>
                </a:extLst>
              </a:tr>
            </a:tbl>
          </a:graphicData>
        </a:graphic>
      </p:graphicFrame>
      <p:sp>
        <p:nvSpPr>
          <p:cNvPr id="20" name="矩形 19"/>
          <p:cNvSpPr/>
          <p:nvPr/>
        </p:nvSpPr>
        <p:spPr>
          <a:xfrm>
            <a:off x="1127448" y="5733256"/>
            <a:ext cx="6096000" cy="630942"/>
          </a:xfrm>
          <a:prstGeom prst="rect">
            <a:avLst/>
          </a:prstGeom>
        </p:spPr>
        <p:txBody>
          <a:bodyPr>
            <a:spAutoFit/>
          </a:bodyPr>
          <a:lstStyle/>
          <a:p>
            <a:pPr algn="ctr">
              <a:spcBef>
                <a:spcPts val="600"/>
              </a:spcBef>
              <a:spcAft>
                <a:spcPts val="600"/>
              </a:spcAft>
            </a:pPr>
            <a:r>
              <a:rPr lang="en-US" altLang="zh-CN" sz="1800" b="1" kern="100" dirty="0" smtClean="0">
                <a:latin typeface="+mj-ea"/>
                <a:ea typeface="+mj-ea"/>
                <a:cs typeface="Times New Roman" panose="02020603050405020304" pitchFamily="18" charset="0"/>
              </a:rPr>
              <a:t>2013-2018</a:t>
            </a:r>
            <a:r>
              <a:rPr lang="zh-CN" altLang="zh-CN" sz="1800" b="1" kern="100" dirty="0">
                <a:latin typeface="+mj-ea"/>
                <a:ea typeface="+mj-ea"/>
                <a:cs typeface="Times New Roman" panose="02020603050405020304" pitchFamily="18" charset="0"/>
              </a:rPr>
              <a:t>年大学国际化水平排名前</a:t>
            </a:r>
            <a:r>
              <a:rPr lang="en-US" altLang="zh-CN" sz="1800" b="1" kern="100" dirty="0">
                <a:latin typeface="+mj-ea"/>
                <a:ea typeface="+mj-ea"/>
                <a:cs typeface="Times New Roman" panose="02020603050405020304" pitchFamily="18" charset="0"/>
              </a:rPr>
              <a:t>10</a:t>
            </a:r>
            <a:r>
              <a:rPr lang="zh-CN" altLang="zh-CN" sz="1800" b="1" kern="100" dirty="0">
                <a:latin typeface="+mj-ea"/>
                <a:ea typeface="+mj-ea"/>
                <a:cs typeface="Times New Roman" panose="02020603050405020304" pitchFamily="18" charset="0"/>
              </a:rPr>
              <a:t>位高校</a:t>
            </a:r>
            <a:endParaRPr lang="zh-CN" altLang="zh-CN" sz="1800" kern="100" dirty="0">
              <a:latin typeface="+mj-ea"/>
              <a:ea typeface="+mj-ea"/>
              <a:cs typeface="Times New Roman" panose="02020603050405020304" pitchFamily="18" charset="0"/>
            </a:endParaRPr>
          </a:p>
          <a:p>
            <a:pPr algn="ctr">
              <a:spcAft>
                <a:spcPts val="0"/>
              </a:spcAft>
            </a:pPr>
            <a:r>
              <a:rPr lang="zh-CN" altLang="zh-CN" sz="1200" kern="100" dirty="0">
                <a:latin typeface="Calibri" panose="020F0502020204030204" pitchFamily="34" charset="0"/>
                <a:ea typeface="宋体" panose="02010600030101010101" pitchFamily="2" charset="-122"/>
                <a:cs typeface="Times New Roman" panose="02020603050405020304" pitchFamily="18" charset="0"/>
              </a:rPr>
              <a:t>资料来源：</a:t>
            </a:r>
            <a:r>
              <a:rPr lang="en-US" altLang="zh-CN" sz="1200" kern="100" dirty="0">
                <a:latin typeface="Calibri" panose="020F0502020204030204" pitchFamily="34" charset="0"/>
                <a:ea typeface="宋体" panose="02010600030101010101" pitchFamily="2" charset="-122"/>
                <a:cs typeface="Times New Roman" panose="02020603050405020304" pitchFamily="18" charset="0"/>
              </a:rPr>
              <a:t>2013-2018</a:t>
            </a:r>
            <a:r>
              <a:rPr lang="zh-CN" altLang="zh-CN" sz="1200" kern="100" dirty="0">
                <a:latin typeface="Calibri" panose="020F0502020204030204" pitchFamily="34" charset="0"/>
                <a:ea typeface="宋体" panose="02010600030101010101" pitchFamily="2" charset="-122"/>
                <a:cs typeface="Times New Roman" panose="02020603050405020304" pitchFamily="18" charset="0"/>
              </a:rPr>
              <a:t>年度大学国际化水平排名</a:t>
            </a: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1" name="矩形 20"/>
          <p:cNvSpPr/>
          <p:nvPr/>
        </p:nvSpPr>
        <p:spPr>
          <a:xfrm>
            <a:off x="8083949" y="1225311"/>
            <a:ext cx="3848101" cy="1015663"/>
          </a:xfrm>
          <a:prstGeom prst="rect">
            <a:avLst/>
          </a:prstGeom>
        </p:spPr>
        <p:txBody>
          <a:bodyPr wrap="square">
            <a:spAutoFit/>
          </a:bodyPr>
          <a:lstStyle/>
          <a:p>
            <a:pPr marL="342900" indent="-342900" algn="just">
              <a:spcAft>
                <a:spcPts val="0"/>
              </a:spcAft>
              <a:buFont typeface="Wingdings" panose="05000000000000000000" pitchFamily="2" charset="2"/>
              <a:buChar char="n"/>
            </a:pPr>
            <a:r>
              <a:rPr lang="zh-CN" altLang="zh-CN" sz="2000" kern="100" dirty="0">
                <a:solidFill>
                  <a:srgbClr val="000000"/>
                </a:solidFill>
                <a:latin typeface="+mn-ea"/>
                <a:cs typeface="Times New Roman" panose="02020603050405020304" pitchFamily="18" charset="0"/>
              </a:rPr>
              <a:t>六年来位居</a:t>
            </a:r>
            <a:r>
              <a:rPr lang="zh-CN" altLang="zh-CN" sz="2000" b="1" kern="100" dirty="0">
                <a:solidFill>
                  <a:srgbClr val="FF0000"/>
                </a:solidFill>
                <a:latin typeface="+mn-ea"/>
                <a:cs typeface="Times New Roman" panose="02020603050405020304" pitchFamily="18" charset="0"/>
              </a:rPr>
              <a:t>前</a:t>
            </a:r>
            <a:r>
              <a:rPr lang="en-US" altLang="zh-CN" sz="2000" b="1" kern="100" dirty="0">
                <a:solidFill>
                  <a:srgbClr val="FF0000"/>
                </a:solidFill>
                <a:latin typeface="+mn-ea"/>
                <a:cs typeface="Times New Roman" panose="02020603050405020304" pitchFamily="18" charset="0"/>
              </a:rPr>
              <a:t>10</a:t>
            </a:r>
            <a:r>
              <a:rPr lang="zh-CN" altLang="zh-CN" sz="2000" b="1" kern="100" dirty="0">
                <a:solidFill>
                  <a:srgbClr val="FF0000"/>
                </a:solidFill>
                <a:latin typeface="+mn-ea"/>
                <a:cs typeface="Times New Roman" panose="02020603050405020304" pitchFamily="18" charset="0"/>
              </a:rPr>
              <a:t>位</a:t>
            </a:r>
            <a:r>
              <a:rPr lang="zh-CN" altLang="zh-CN" sz="2000" kern="100" dirty="0">
                <a:solidFill>
                  <a:srgbClr val="000000"/>
                </a:solidFill>
                <a:latin typeface="+mn-ea"/>
                <a:cs typeface="Times New Roman" panose="02020603050405020304" pitchFamily="18" charset="0"/>
              </a:rPr>
              <a:t>的仍然是一流大学建设高校，虽然名次略有</a:t>
            </a:r>
            <a:r>
              <a:rPr lang="zh-CN" altLang="zh-CN" sz="2000" kern="100" dirty="0" smtClean="0">
                <a:solidFill>
                  <a:srgbClr val="000000"/>
                </a:solidFill>
                <a:latin typeface="+mn-ea"/>
                <a:cs typeface="Times New Roman" panose="02020603050405020304" pitchFamily="18" charset="0"/>
              </a:rPr>
              <a:t>不同</a:t>
            </a:r>
            <a:r>
              <a:rPr lang="zh-CN" altLang="en-US" sz="2000" kern="100" dirty="0" smtClean="0">
                <a:solidFill>
                  <a:srgbClr val="000000"/>
                </a:solidFill>
                <a:latin typeface="+mn-ea"/>
                <a:cs typeface="Times New Roman" panose="02020603050405020304" pitchFamily="18" charset="0"/>
              </a:rPr>
              <a:t>。</a:t>
            </a:r>
            <a:endParaRPr lang="zh-CN" altLang="zh-CN" sz="1400" kern="100" dirty="0">
              <a:effectLst/>
              <a:latin typeface="+mn-ea"/>
              <a:cs typeface="Times New Roman" panose="02020603050405020304" pitchFamily="18" charset="0"/>
            </a:endParaRPr>
          </a:p>
        </p:txBody>
      </p:sp>
      <p:sp>
        <p:nvSpPr>
          <p:cNvPr id="22" name="矩形 21"/>
          <p:cNvSpPr/>
          <p:nvPr/>
        </p:nvSpPr>
        <p:spPr>
          <a:xfrm>
            <a:off x="8083949" y="2506258"/>
            <a:ext cx="4012800" cy="1015663"/>
          </a:xfrm>
          <a:prstGeom prst="rect">
            <a:avLst/>
          </a:prstGeom>
        </p:spPr>
        <p:txBody>
          <a:bodyPr wrap="square">
            <a:spAutoFit/>
          </a:bodyPr>
          <a:lstStyle/>
          <a:p>
            <a:pPr marL="342900" indent="-342900" algn="just">
              <a:buFont typeface="Wingdings" panose="05000000000000000000" pitchFamily="2" charset="2"/>
              <a:buChar char="n"/>
            </a:pPr>
            <a:r>
              <a:rPr lang="zh-CN" altLang="zh-CN" sz="2000" kern="100" dirty="0">
                <a:solidFill>
                  <a:srgbClr val="000000"/>
                </a:solidFill>
                <a:latin typeface="+mn-ea"/>
                <a:cs typeface="Times New Roman" panose="02020603050405020304" pitchFamily="18" charset="0"/>
              </a:rPr>
              <a:t>今年，</a:t>
            </a:r>
            <a:r>
              <a:rPr lang="zh-CN" altLang="zh-CN" sz="2000" b="1" kern="100" dirty="0">
                <a:solidFill>
                  <a:srgbClr val="FF0000"/>
                </a:solidFill>
                <a:latin typeface="+mn-ea"/>
                <a:cs typeface="Times New Roman" panose="02020603050405020304" pitchFamily="18" charset="0"/>
              </a:rPr>
              <a:t>清华大学</a:t>
            </a:r>
            <a:r>
              <a:rPr lang="zh-CN" altLang="zh-CN" sz="2000" kern="100" dirty="0">
                <a:solidFill>
                  <a:srgbClr val="000000"/>
                </a:solidFill>
                <a:latin typeface="+mn-ea"/>
                <a:cs typeface="Times New Roman" panose="02020603050405020304" pitchFamily="18" charset="0"/>
              </a:rPr>
              <a:t>时隔四年后排在榜首，北京大学、上海交通大学继续保持二、三名。</a:t>
            </a:r>
          </a:p>
        </p:txBody>
      </p:sp>
      <p:cxnSp>
        <p:nvCxnSpPr>
          <p:cNvPr id="23" name="直接连接符 22"/>
          <p:cNvCxnSpPr/>
          <p:nvPr/>
        </p:nvCxnSpPr>
        <p:spPr>
          <a:xfrm>
            <a:off x="8006935" y="1418396"/>
            <a:ext cx="0" cy="4004591"/>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8163848" y="3735525"/>
            <a:ext cx="3848101" cy="1631216"/>
          </a:xfrm>
          <a:prstGeom prst="rect">
            <a:avLst/>
          </a:prstGeom>
        </p:spPr>
        <p:txBody>
          <a:bodyPr wrap="square">
            <a:spAutoFit/>
          </a:bodyPr>
          <a:lstStyle/>
          <a:p>
            <a:pPr marL="342900" indent="-342900" algn="just">
              <a:spcAft>
                <a:spcPts val="0"/>
              </a:spcAft>
              <a:buFont typeface="Wingdings" panose="05000000000000000000" pitchFamily="2" charset="2"/>
              <a:buChar char="n"/>
            </a:pPr>
            <a:r>
              <a:rPr lang="zh-CN" altLang="en-US" sz="2000" b="1" kern="100" dirty="0">
                <a:solidFill>
                  <a:srgbClr val="000000"/>
                </a:solidFill>
                <a:latin typeface="+mn-ea"/>
                <a:cs typeface="Times New Roman" panose="02020603050405020304" pitchFamily="18" charset="0"/>
              </a:rPr>
              <a:t>扩大至前</a:t>
            </a:r>
            <a:r>
              <a:rPr lang="en-US" altLang="zh-CN" sz="2000" b="1" kern="100" dirty="0">
                <a:solidFill>
                  <a:srgbClr val="000000"/>
                </a:solidFill>
                <a:latin typeface="+mn-ea"/>
                <a:cs typeface="Times New Roman" panose="02020603050405020304" pitchFamily="18" charset="0"/>
              </a:rPr>
              <a:t>24</a:t>
            </a:r>
            <a:r>
              <a:rPr lang="zh-CN" altLang="en-US" sz="2000" b="1" kern="100" dirty="0">
                <a:solidFill>
                  <a:srgbClr val="000000"/>
                </a:solidFill>
                <a:latin typeface="+mn-ea"/>
                <a:cs typeface="Times New Roman" panose="02020603050405020304" pitchFamily="18" charset="0"/>
              </a:rPr>
              <a:t>位，</a:t>
            </a:r>
            <a:r>
              <a:rPr lang="zh-CN" altLang="en-US" sz="2000" b="1" kern="100" dirty="0">
                <a:solidFill>
                  <a:srgbClr val="FF0000"/>
                </a:solidFill>
                <a:latin typeface="+mn-ea"/>
                <a:cs typeface="Times New Roman" panose="02020603050405020304" pitchFamily="18" charset="0"/>
              </a:rPr>
              <a:t>均为一流大学建设高校</a:t>
            </a:r>
            <a:r>
              <a:rPr lang="zh-CN" altLang="en-US" sz="2000" kern="100" dirty="0">
                <a:solidFill>
                  <a:srgbClr val="000000"/>
                </a:solidFill>
                <a:latin typeface="+mn-ea"/>
                <a:cs typeface="Times New Roman" panose="02020603050405020304" pitchFamily="18" charset="0"/>
              </a:rPr>
              <a:t>，前</a:t>
            </a:r>
            <a:r>
              <a:rPr lang="en-US" altLang="zh-CN" sz="2000" kern="100" dirty="0">
                <a:solidFill>
                  <a:srgbClr val="000000"/>
                </a:solidFill>
                <a:latin typeface="+mn-ea"/>
                <a:cs typeface="Times New Roman" panose="02020603050405020304" pitchFamily="18" charset="0"/>
              </a:rPr>
              <a:t>30</a:t>
            </a:r>
            <a:r>
              <a:rPr lang="zh-CN" altLang="en-US" sz="2000" kern="100" dirty="0">
                <a:solidFill>
                  <a:srgbClr val="000000"/>
                </a:solidFill>
                <a:latin typeface="+mn-ea"/>
                <a:cs typeface="Times New Roman" panose="02020603050405020304" pitchFamily="18" charset="0"/>
              </a:rPr>
              <a:t>位</a:t>
            </a:r>
            <a:r>
              <a:rPr lang="zh-CN" altLang="en-US" sz="2000" b="1" kern="100" dirty="0">
                <a:solidFill>
                  <a:srgbClr val="FF0000"/>
                </a:solidFill>
                <a:latin typeface="+mn-ea"/>
                <a:cs typeface="Times New Roman" panose="02020603050405020304" pitchFamily="18" charset="0"/>
              </a:rPr>
              <a:t>仅有</a:t>
            </a:r>
            <a:r>
              <a:rPr lang="en-US" altLang="zh-CN" sz="2000" b="1" kern="100" dirty="0">
                <a:solidFill>
                  <a:srgbClr val="FF0000"/>
                </a:solidFill>
                <a:latin typeface="+mn-ea"/>
                <a:cs typeface="Times New Roman" panose="02020603050405020304" pitchFamily="18" charset="0"/>
              </a:rPr>
              <a:t>2</a:t>
            </a:r>
            <a:r>
              <a:rPr lang="zh-CN" altLang="en-US" sz="2000" b="1" kern="100" dirty="0">
                <a:solidFill>
                  <a:srgbClr val="FF0000"/>
                </a:solidFill>
                <a:latin typeface="+mn-ea"/>
                <a:cs typeface="Times New Roman" panose="02020603050405020304" pitchFamily="18" charset="0"/>
              </a:rPr>
              <a:t>所一流学科建设高校</a:t>
            </a:r>
            <a:r>
              <a:rPr lang="zh-CN" altLang="en-US" sz="2000" kern="100" dirty="0">
                <a:solidFill>
                  <a:srgbClr val="000000"/>
                </a:solidFill>
                <a:latin typeface="+mn-ea"/>
                <a:cs typeface="Times New Roman" panose="02020603050405020304" pitchFamily="18" charset="0"/>
              </a:rPr>
              <a:t>；</a:t>
            </a:r>
            <a:r>
              <a:rPr lang="en-US" altLang="zh-CN" sz="2000" kern="100" dirty="0">
                <a:solidFill>
                  <a:srgbClr val="000000"/>
                </a:solidFill>
                <a:latin typeface="+mn-ea"/>
                <a:cs typeface="Times New Roman" panose="02020603050405020304" pitchFamily="18" charset="0"/>
              </a:rPr>
              <a:t>36</a:t>
            </a:r>
            <a:r>
              <a:rPr lang="zh-CN" altLang="en-US" sz="2000" kern="100" dirty="0">
                <a:solidFill>
                  <a:srgbClr val="000000"/>
                </a:solidFill>
                <a:latin typeface="+mn-ea"/>
                <a:cs typeface="Times New Roman" panose="02020603050405020304" pitchFamily="18" charset="0"/>
              </a:rPr>
              <a:t>所</a:t>
            </a:r>
            <a:r>
              <a:rPr lang="en-US" altLang="zh-CN" sz="2000" kern="100" dirty="0">
                <a:solidFill>
                  <a:srgbClr val="000000"/>
                </a:solidFill>
                <a:latin typeface="+mn-ea"/>
                <a:cs typeface="Times New Roman" panose="02020603050405020304" pitchFamily="18" charset="0"/>
              </a:rPr>
              <a:t>A</a:t>
            </a:r>
            <a:r>
              <a:rPr lang="zh-CN" altLang="en-US" sz="2000" kern="100" dirty="0">
                <a:solidFill>
                  <a:srgbClr val="000000"/>
                </a:solidFill>
                <a:latin typeface="+mn-ea"/>
                <a:cs typeface="Times New Roman" panose="02020603050405020304" pitchFamily="18" charset="0"/>
              </a:rPr>
              <a:t>类一流大学建设高校有</a:t>
            </a:r>
            <a:r>
              <a:rPr lang="en-US" altLang="zh-CN" sz="2000" b="1" kern="100" dirty="0">
                <a:solidFill>
                  <a:srgbClr val="FF0000"/>
                </a:solidFill>
                <a:latin typeface="+mn-ea"/>
                <a:cs typeface="Times New Roman" panose="02020603050405020304" pitchFamily="18" charset="0"/>
              </a:rPr>
              <a:t>33</a:t>
            </a:r>
            <a:r>
              <a:rPr lang="zh-CN" altLang="en-US" sz="2000" b="1" kern="100" dirty="0">
                <a:solidFill>
                  <a:srgbClr val="FF0000"/>
                </a:solidFill>
                <a:latin typeface="+mn-ea"/>
                <a:cs typeface="Times New Roman" panose="02020603050405020304" pitchFamily="18" charset="0"/>
              </a:rPr>
              <a:t>所</a:t>
            </a:r>
            <a:r>
              <a:rPr lang="zh-CN" altLang="en-US" sz="2000" kern="100" dirty="0">
                <a:solidFill>
                  <a:srgbClr val="000000"/>
                </a:solidFill>
                <a:latin typeface="+mn-ea"/>
                <a:cs typeface="Times New Roman" panose="02020603050405020304" pitchFamily="18" charset="0"/>
              </a:rPr>
              <a:t>在</a:t>
            </a:r>
            <a:r>
              <a:rPr lang="en-US" altLang="zh-CN" sz="2000" kern="100" dirty="0">
                <a:solidFill>
                  <a:srgbClr val="000000"/>
                </a:solidFill>
                <a:latin typeface="+mn-ea"/>
                <a:cs typeface="Times New Roman" panose="02020603050405020304" pitchFamily="18" charset="0"/>
              </a:rPr>
              <a:t>40</a:t>
            </a:r>
            <a:r>
              <a:rPr lang="zh-CN" altLang="en-US" sz="2000" kern="100" dirty="0">
                <a:solidFill>
                  <a:srgbClr val="000000"/>
                </a:solidFill>
                <a:latin typeface="+mn-ea"/>
                <a:cs typeface="Times New Roman" panose="02020603050405020304" pitchFamily="18" charset="0"/>
              </a:rPr>
              <a:t>名以内。</a:t>
            </a:r>
          </a:p>
        </p:txBody>
      </p:sp>
      <p:sp>
        <p:nvSpPr>
          <p:cNvPr id="27" name="剪去对角的矩形 26"/>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30"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46</a:t>
            </a:fld>
            <a:endParaRPr lang="zh-CN" altLang="en-US"/>
          </a:p>
        </p:txBody>
      </p:sp>
      <p:pic>
        <p:nvPicPr>
          <p:cNvPr id="31" name="图片 30"/>
          <p:cNvPicPr>
            <a:picLocks noChangeAspect="1"/>
          </p:cNvPicPr>
          <p:nvPr/>
        </p:nvPicPr>
        <p:blipFill>
          <a:blip r:embed="rId5" cstate="print"/>
          <a:stretch>
            <a:fillRect/>
          </a:stretch>
        </p:blipFill>
        <p:spPr>
          <a:xfrm>
            <a:off x="10227664" y="6108847"/>
            <a:ext cx="1772992" cy="599321"/>
          </a:xfrm>
          <a:prstGeom prst="rect">
            <a:avLst/>
          </a:prstGeom>
        </p:spPr>
      </p:pic>
      <p:cxnSp>
        <p:nvCxnSpPr>
          <p:cNvPr id="32" name="直接连接符 31"/>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33" name="矩形 32"/>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4" name="矩形 33"/>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5" name="MH_Entry_2">
            <a:hlinkClick r:id="rId6"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sz="2400" b="0" kern="0" dirty="0">
                <a:solidFill>
                  <a:srgbClr val="FFFFFF"/>
                </a:solidFill>
                <a:latin typeface="微软雅黑" panose="020B0503020204020204" pitchFamily="34" charset="-122"/>
                <a:ea typeface="微软雅黑" panose="020B0503020204020204" pitchFamily="34" charset="-122"/>
              </a:rPr>
              <a:t>国际化评价发现</a:t>
            </a:r>
          </a:p>
        </p:txBody>
      </p:sp>
      <p:sp>
        <p:nvSpPr>
          <p:cNvPr id="36" name="MH_Number_2">
            <a:hlinkClick r:id="rId6"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b="0" kern="0" dirty="0" smtClean="0">
                <a:solidFill>
                  <a:srgbClr val="FFFFFF"/>
                </a:solidFill>
                <a:latin typeface="微软雅黑" panose="020B0503020204020204" pitchFamily="34" charset="-122"/>
                <a:ea typeface="微软雅黑" panose="020B0503020204020204" pitchFamily="34" charset="-122"/>
              </a:rPr>
              <a:t>6</a:t>
            </a:r>
            <a:endParaRPr lang="zh-CN" altLang="en-US" b="0" kern="0"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426854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ED00465-D374-4F2E-AC45-E0562814E941}" type="slidenum">
              <a:rPr lang="zh-CN" altLang="en-US" smtClean="0"/>
              <a:pPr/>
              <a:t>47</a:t>
            </a:fld>
            <a:endParaRPr lang="zh-CN" altLang="en-US" dirty="0"/>
          </a:p>
        </p:txBody>
      </p:sp>
      <p:sp>
        <p:nvSpPr>
          <p:cNvPr id="6" name="任意多边形 5"/>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8" name="矩形 7"/>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剪去对角的矩形 12"/>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18" name="矩形 17"/>
          <p:cNvSpPr/>
          <p:nvPr/>
        </p:nvSpPr>
        <p:spPr>
          <a:xfrm>
            <a:off x="639255" y="921525"/>
            <a:ext cx="7233070" cy="461665"/>
          </a:xfrm>
          <a:prstGeom prst="rect">
            <a:avLst/>
          </a:prstGeom>
          <a:solidFill>
            <a:srgbClr val="C00000"/>
          </a:solidFill>
        </p:spPr>
        <p:txBody>
          <a:bodyPr wrap="none">
            <a:spAutoFit/>
          </a:bodyPr>
          <a:lstStyle/>
          <a:p>
            <a:r>
              <a:rPr lang="en-US" altLang="zh-CN" sz="2400" b="1" dirty="0" smtClean="0">
                <a:solidFill>
                  <a:schemeClr val="bg1"/>
                </a:solidFill>
                <a:latin typeface="+mn-ea"/>
              </a:rPr>
              <a:t>1.</a:t>
            </a:r>
            <a:r>
              <a:rPr lang="zh-CN" altLang="en-US" sz="2400" b="1" dirty="0" smtClean="0">
                <a:solidFill>
                  <a:schemeClr val="bg1"/>
                </a:solidFill>
                <a:latin typeface="+mn-ea"/>
              </a:rPr>
              <a:t>我国</a:t>
            </a:r>
            <a:r>
              <a:rPr lang="zh-CN" altLang="en-US" sz="2400" b="1" dirty="0">
                <a:solidFill>
                  <a:schemeClr val="bg1"/>
                </a:solidFill>
                <a:latin typeface="+mn-ea"/>
              </a:rPr>
              <a:t>大学国际化发展仍然是呈现强者恒强阶梯状态</a:t>
            </a:r>
          </a:p>
        </p:txBody>
      </p:sp>
      <p:sp>
        <p:nvSpPr>
          <p:cNvPr id="20" name="矩形 19"/>
          <p:cNvSpPr/>
          <p:nvPr/>
        </p:nvSpPr>
        <p:spPr>
          <a:xfrm>
            <a:off x="1200042" y="5750386"/>
            <a:ext cx="6096000" cy="630942"/>
          </a:xfrm>
          <a:prstGeom prst="rect">
            <a:avLst/>
          </a:prstGeom>
        </p:spPr>
        <p:txBody>
          <a:bodyPr>
            <a:spAutoFit/>
          </a:bodyPr>
          <a:lstStyle/>
          <a:p>
            <a:pPr algn="ctr">
              <a:spcBef>
                <a:spcPts val="600"/>
              </a:spcBef>
              <a:spcAft>
                <a:spcPts val="600"/>
              </a:spcAft>
            </a:pPr>
            <a:r>
              <a:rPr lang="en-US" altLang="zh-CN" sz="1800" b="1" kern="100" dirty="0" smtClean="0">
                <a:latin typeface="+mj-ea"/>
                <a:ea typeface="+mj-ea"/>
                <a:cs typeface="Times New Roman" panose="02020603050405020304" pitchFamily="18" charset="0"/>
              </a:rPr>
              <a:t>2013-2018</a:t>
            </a:r>
            <a:r>
              <a:rPr lang="zh-CN" altLang="zh-CN" sz="1800" b="1" kern="100" dirty="0">
                <a:latin typeface="+mj-ea"/>
                <a:ea typeface="+mj-ea"/>
                <a:cs typeface="Times New Roman" panose="02020603050405020304" pitchFamily="18" charset="0"/>
              </a:rPr>
              <a:t>年大学国际化水平排名前</a:t>
            </a:r>
            <a:r>
              <a:rPr lang="en-US" altLang="zh-CN" sz="1800" b="1" kern="100" dirty="0">
                <a:latin typeface="+mj-ea"/>
                <a:ea typeface="+mj-ea"/>
                <a:cs typeface="Times New Roman" panose="02020603050405020304" pitchFamily="18" charset="0"/>
              </a:rPr>
              <a:t>10</a:t>
            </a:r>
            <a:r>
              <a:rPr lang="zh-CN" altLang="zh-CN" sz="1800" b="1" kern="100" dirty="0">
                <a:latin typeface="+mj-ea"/>
                <a:ea typeface="+mj-ea"/>
                <a:cs typeface="Times New Roman" panose="02020603050405020304" pitchFamily="18" charset="0"/>
              </a:rPr>
              <a:t>位高校</a:t>
            </a:r>
            <a:endParaRPr lang="zh-CN" altLang="zh-CN" sz="1800" kern="100" dirty="0">
              <a:latin typeface="+mj-ea"/>
              <a:ea typeface="+mj-ea"/>
              <a:cs typeface="Times New Roman" panose="02020603050405020304" pitchFamily="18" charset="0"/>
            </a:endParaRPr>
          </a:p>
          <a:p>
            <a:pPr algn="ctr">
              <a:spcAft>
                <a:spcPts val="0"/>
              </a:spcAft>
            </a:pPr>
            <a:r>
              <a:rPr lang="zh-CN" altLang="zh-CN" sz="1200" kern="100" dirty="0">
                <a:latin typeface="Calibri" panose="020F0502020204030204" pitchFamily="34" charset="0"/>
                <a:ea typeface="宋体" panose="02010600030101010101" pitchFamily="2" charset="-122"/>
                <a:cs typeface="Times New Roman" panose="02020603050405020304" pitchFamily="18" charset="0"/>
              </a:rPr>
              <a:t>资料来源：</a:t>
            </a:r>
            <a:r>
              <a:rPr lang="en-US" altLang="zh-CN" sz="1200" kern="100" dirty="0">
                <a:latin typeface="Calibri" panose="020F0502020204030204" pitchFamily="34" charset="0"/>
                <a:ea typeface="宋体" panose="02010600030101010101" pitchFamily="2" charset="-122"/>
                <a:cs typeface="Times New Roman" panose="02020603050405020304" pitchFamily="18" charset="0"/>
              </a:rPr>
              <a:t>2013-2018</a:t>
            </a:r>
            <a:r>
              <a:rPr lang="zh-CN" altLang="zh-CN" sz="1200" kern="100" dirty="0">
                <a:latin typeface="Calibri" panose="020F0502020204030204" pitchFamily="34" charset="0"/>
                <a:ea typeface="宋体" panose="02010600030101010101" pitchFamily="2" charset="-122"/>
                <a:cs typeface="Times New Roman" panose="02020603050405020304" pitchFamily="18" charset="0"/>
              </a:rPr>
              <a:t>年度大学国际化水平排名</a:t>
            </a: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p:txBody>
      </p:sp>
      <p:cxnSp>
        <p:nvCxnSpPr>
          <p:cNvPr id="23" name="直接连接符 22"/>
          <p:cNvCxnSpPr/>
          <p:nvPr/>
        </p:nvCxnSpPr>
        <p:spPr>
          <a:xfrm>
            <a:off x="8006935" y="1431201"/>
            <a:ext cx="0" cy="4004591"/>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剪去对角的矩形 26"/>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graphicFrame>
        <p:nvGraphicFramePr>
          <p:cNvPr id="30" name="表格 29"/>
          <p:cNvGraphicFramePr>
            <a:graphicFrameLocks noGrp="1"/>
          </p:cNvGraphicFramePr>
          <p:nvPr>
            <p:extLst>
              <p:ext uri="{D42A27DB-BD31-4B8C-83A1-F6EECF244321}">
                <p14:modId xmlns:p14="http://schemas.microsoft.com/office/powerpoint/2010/main" val="816122340"/>
              </p:ext>
            </p:extLst>
          </p:nvPr>
        </p:nvGraphicFramePr>
        <p:xfrm>
          <a:off x="769242" y="1502049"/>
          <a:ext cx="6914541" cy="4206240"/>
        </p:xfrm>
        <a:graphic>
          <a:graphicData uri="http://schemas.openxmlformats.org/drawingml/2006/table">
            <a:tbl>
              <a:tblPr firstRow="1" firstCol="1" bandRow="1"/>
              <a:tblGrid>
                <a:gridCol w="620350">
                  <a:extLst>
                    <a:ext uri="{9D8B030D-6E8A-4147-A177-3AD203B41FA5}">
                      <a16:colId xmlns="" xmlns:a16="http://schemas.microsoft.com/office/drawing/2014/main" val="1105129633"/>
                    </a:ext>
                  </a:extLst>
                </a:gridCol>
                <a:gridCol w="1020555">
                  <a:extLst>
                    <a:ext uri="{9D8B030D-6E8A-4147-A177-3AD203B41FA5}">
                      <a16:colId xmlns="" xmlns:a16="http://schemas.microsoft.com/office/drawing/2014/main" val="1738860464"/>
                    </a:ext>
                  </a:extLst>
                </a:gridCol>
                <a:gridCol w="1144100">
                  <a:extLst>
                    <a:ext uri="{9D8B030D-6E8A-4147-A177-3AD203B41FA5}">
                      <a16:colId xmlns="" xmlns:a16="http://schemas.microsoft.com/office/drawing/2014/main" val="1905805574"/>
                    </a:ext>
                  </a:extLst>
                </a:gridCol>
                <a:gridCol w="1002155">
                  <a:extLst>
                    <a:ext uri="{9D8B030D-6E8A-4147-A177-3AD203B41FA5}">
                      <a16:colId xmlns="" xmlns:a16="http://schemas.microsoft.com/office/drawing/2014/main" val="2590889552"/>
                    </a:ext>
                  </a:extLst>
                </a:gridCol>
                <a:gridCol w="951870">
                  <a:extLst>
                    <a:ext uri="{9D8B030D-6E8A-4147-A177-3AD203B41FA5}">
                      <a16:colId xmlns="" xmlns:a16="http://schemas.microsoft.com/office/drawing/2014/main" val="1311964022"/>
                    </a:ext>
                  </a:extLst>
                </a:gridCol>
                <a:gridCol w="1039297">
                  <a:extLst>
                    <a:ext uri="{9D8B030D-6E8A-4147-A177-3AD203B41FA5}">
                      <a16:colId xmlns="" xmlns:a16="http://schemas.microsoft.com/office/drawing/2014/main" val="2445416535"/>
                    </a:ext>
                  </a:extLst>
                </a:gridCol>
                <a:gridCol w="1136214">
                  <a:extLst>
                    <a:ext uri="{9D8B030D-6E8A-4147-A177-3AD203B41FA5}">
                      <a16:colId xmlns="" xmlns:a16="http://schemas.microsoft.com/office/drawing/2014/main" val="2819037203"/>
                    </a:ext>
                  </a:extLst>
                </a:gridCol>
              </a:tblGrid>
              <a:tr h="265602">
                <a:tc>
                  <a:txBody>
                    <a:bodyPr/>
                    <a:lstStyle/>
                    <a:p>
                      <a:pPr indent="114935" algn="just">
                        <a:spcAft>
                          <a:spcPts val="0"/>
                        </a:spcAft>
                      </a:pPr>
                      <a:r>
                        <a:rPr lang="zh-CN" sz="1200" b="1" kern="100" dirty="0">
                          <a:solidFill>
                            <a:schemeClr val="bg1"/>
                          </a:solidFill>
                          <a:effectLst/>
                          <a:latin typeface="+mj-ea"/>
                          <a:ea typeface="+mj-ea"/>
                          <a:cs typeface="宋体" panose="02010600030101010101" pitchFamily="2" charset="-122"/>
                        </a:rPr>
                        <a:t>项目</a:t>
                      </a:r>
                      <a:endParaRPr lang="zh-CN" sz="1200" b="1" kern="100" dirty="0">
                        <a:solidFill>
                          <a:schemeClr val="bg1"/>
                        </a:solidFill>
                        <a:effectLst/>
                        <a:latin typeface="+mj-ea"/>
                        <a:ea typeface="+mj-ea"/>
                        <a:cs typeface="Times New Roman" panose="02020603050405020304" pitchFamily="18" charset="0"/>
                      </a:endParaRPr>
                    </a:p>
                    <a:p>
                      <a:pPr algn="just">
                        <a:spcAft>
                          <a:spcPts val="0"/>
                        </a:spcAft>
                      </a:pPr>
                      <a:r>
                        <a:rPr lang="en-US" sz="1200" b="1" kern="100" dirty="0">
                          <a:solidFill>
                            <a:schemeClr val="bg1"/>
                          </a:solidFill>
                          <a:effectLst/>
                          <a:latin typeface="+mj-ea"/>
                          <a:ea typeface="+mj-ea"/>
                          <a:cs typeface="宋体" panose="02010600030101010101" pitchFamily="2" charset="-122"/>
                        </a:rPr>
                        <a:t> </a:t>
                      </a:r>
                      <a:endParaRPr lang="zh-CN" sz="1200" b="1" kern="100" dirty="0">
                        <a:solidFill>
                          <a:schemeClr val="bg1"/>
                        </a:solidFill>
                        <a:effectLst/>
                        <a:latin typeface="+mj-ea"/>
                        <a:ea typeface="+mj-ea"/>
                        <a:cs typeface="Times New Roman" panose="02020603050405020304" pitchFamily="18" charset="0"/>
                      </a:endParaRPr>
                    </a:p>
                    <a:p>
                      <a:pPr algn="just">
                        <a:spcAft>
                          <a:spcPts val="0"/>
                        </a:spcAft>
                      </a:pPr>
                      <a:r>
                        <a:rPr lang="zh-CN" sz="1200" b="1" kern="100" dirty="0">
                          <a:solidFill>
                            <a:schemeClr val="bg1"/>
                          </a:solidFill>
                          <a:effectLst/>
                          <a:latin typeface="+mj-ea"/>
                          <a:ea typeface="+mj-ea"/>
                          <a:cs typeface="宋体" panose="02010600030101010101" pitchFamily="2" charset="-122"/>
                        </a:rPr>
                        <a:t>名次</a:t>
                      </a:r>
                      <a:endParaRPr lang="zh-CN" sz="1200" b="1" kern="100" dirty="0">
                        <a:solidFill>
                          <a:schemeClr val="bg1"/>
                        </a:solidFill>
                        <a:effectLst/>
                        <a:latin typeface="+mj-ea"/>
                        <a:ea typeface="+mj-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accent3"/>
                    </a:solidFill>
                  </a:tcPr>
                </a:tc>
                <a:tc>
                  <a:txBody>
                    <a:bodyPr/>
                    <a:lstStyle/>
                    <a:p>
                      <a:pPr algn="ctr">
                        <a:spcAft>
                          <a:spcPts val="0"/>
                        </a:spcAft>
                      </a:pPr>
                      <a:r>
                        <a:rPr lang="zh-CN" sz="1200" b="1" kern="100" dirty="0">
                          <a:solidFill>
                            <a:schemeClr val="bg1"/>
                          </a:solidFill>
                          <a:effectLst/>
                          <a:latin typeface="+mj-ea"/>
                          <a:ea typeface="+mj-ea"/>
                          <a:cs typeface="宋体" panose="02010600030101010101" pitchFamily="2" charset="-122"/>
                        </a:rPr>
                        <a:t>学生国际化</a:t>
                      </a:r>
                      <a:endParaRPr lang="zh-CN" sz="1200" b="1" kern="100" dirty="0">
                        <a:solidFill>
                          <a:schemeClr val="bg1"/>
                        </a:solidFill>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spcAft>
                          <a:spcPts val="0"/>
                        </a:spcAft>
                      </a:pPr>
                      <a:r>
                        <a:rPr lang="zh-CN" sz="1200" b="1" kern="100" dirty="0">
                          <a:solidFill>
                            <a:schemeClr val="bg1"/>
                          </a:solidFill>
                          <a:effectLst/>
                          <a:latin typeface="+mj-ea"/>
                          <a:ea typeface="+mj-ea"/>
                          <a:cs typeface="宋体" panose="02010600030101010101" pitchFamily="2" charset="-122"/>
                        </a:rPr>
                        <a:t>教师国际化</a:t>
                      </a:r>
                      <a:endParaRPr lang="zh-CN" sz="1200" b="1" kern="100" dirty="0">
                        <a:solidFill>
                          <a:schemeClr val="bg1"/>
                        </a:solidFill>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spcAft>
                          <a:spcPts val="0"/>
                        </a:spcAft>
                      </a:pPr>
                      <a:r>
                        <a:rPr lang="zh-CN" sz="1200" b="1" kern="100" dirty="0">
                          <a:solidFill>
                            <a:schemeClr val="bg1"/>
                          </a:solidFill>
                          <a:effectLst/>
                          <a:latin typeface="+mj-ea"/>
                          <a:ea typeface="+mj-ea"/>
                          <a:cs typeface="宋体" panose="02010600030101010101" pitchFamily="2" charset="-122"/>
                        </a:rPr>
                        <a:t>教学国际化</a:t>
                      </a:r>
                      <a:endParaRPr lang="zh-CN" sz="1200" b="1" kern="100" dirty="0">
                        <a:solidFill>
                          <a:schemeClr val="bg1"/>
                        </a:solidFill>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spcAft>
                          <a:spcPts val="0"/>
                        </a:spcAft>
                      </a:pPr>
                      <a:r>
                        <a:rPr lang="zh-CN" sz="1200" b="1" kern="100" dirty="0">
                          <a:solidFill>
                            <a:schemeClr val="bg1"/>
                          </a:solidFill>
                          <a:effectLst/>
                          <a:latin typeface="+mj-ea"/>
                          <a:ea typeface="+mj-ea"/>
                          <a:cs typeface="宋体" panose="02010600030101010101" pitchFamily="2" charset="-122"/>
                        </a:rPr>
                        <a:t>科研国际化</a:t>
                      </a:r>
                      <a:endParaRPr lang="zh-CN" sz="1200" b="1" kern="100" dirty="0">
                        <a:solidFill>
                          <a:schemeClr val="bg1"/>
                        </a:solidFill>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spcAft>
                          <a:spcPts val="0"/>
                        </a:spcAft>
                      </a:pPr>
                      <a:r>
                        <a:rPr lang="zh-CN" sz="1200" b="1" kern="100" dirty="0">
                          <a:solidFill>
                            <a:schemeClr val="bg1"/>
                          </a:solidFill>
                          <a:effectLst/>
                          <a:latin typeface="+mj-ea"/>
                          <a:ea typeface="+mj-ea"/>
                          <a:cs typeface="宋体" panose="02010600030101010101" pitchFamily="2" charset="-122"/>
                        </a:rPr>
                        <a:t>文化交流</a:t>
                      </a:r>
                      <a:endParaRPr lang="zh-CN" sz="1200" b="1" kern="100" dirty="0">
                        <a:solidFill>
                          <a:schemeClr val="bg1"/>
                        </a:solidFill>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spcAft>
                          <a:spcPts val="0"/>
                        </a:spcAft>
                      </a:pPr>
                      <a:r>
                        <a:rPr lang="zh-CN" sz="1200" b="1" kern="100" dirty="0">
                          <a:solidFill>
                            <a:schemeClr val="bg1"/>
                          </a:solidFill>
                          <a:effectLst/>
                          <a:latin typeface="+mj-ea"/>
                          <a:ea typeface="+mj-ea"/>
                          <a:cs typeface="宋体" panose="02010600030101010101" pitchFamily="2" charset="-122"/>
                        </a:rPr>
                        <a:t>国际显示度</a:t>
                      </a:r>
                      <a:endParaRPr lang="zh-CN" sz="1200" b="1" kern="100" dirty="0">
                        <a:solidFill>
                          <a:schemeClr val="bg1"/>
                        </a:solidFill>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 xmlns:a16="http://schemas.microsoft.com/office/drawing/2014/main" val="4125130477"/>
                  </a:ext>
                </a:extLst>
              </a:tr>
              <a:tr h="133350">
                <a:tc>
                  <a:txBody>
                    <a:bodyPr/>
                    <a:lstStyle/>
                    <a:p>
                      <a:pPr algn="ctr">
                        <a:spcAft>
                          <a:spcPts val="0"/>
                        </a:spcAft>
                      </a:pPr>
                      <a:r>
                        <a:rPr lang="en-US" sz="1200" b="1" kern="100" dirty="0">
                          <a:effectLst/>
                          <a:latin typeface="+mj-ea"/>
                          <a:ea typeface="+mj-ea"/>
                          <a:cs typeface="宋体" panose="02010600030101010101" pitchFamily="2" charset="-122"/>
                        </a:rPr>
                        <a:t>1</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zh-CN" sz="1200" kern="0">
                          <a:effectLst/>
                          <a:latin typeface="+mj-ea"/>
                          <a:ea typeface="+mj-ea"/>
                          <a:cs typeface="宋体" panose="02010600030101010101" pitchFamily="2" charset="-122"/>
                        </a:rPr>
                        <a:t>清华大学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zh-CN" sz="1200" kern="0" dirty="0">
                          <a:effectLst/>
                          <a:latin typeface="+mj-ea"/>
                          <a:ea typeface="+mj-ea"/>
                          <a:cs typeface="宋体" panose="02010600030101010101" pitchFamily="2" charset="-122"/>
                        </a:rPr>
                        <a:t>上海交通大学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zh-CN" sz="1200" kern="100">
                          <a:effectLst/>
                          <a:latin typeface="+mj-ea"/>
                          <a:ea typeface="+mj-ea"/>
                          <a:cs typeface="Times New Roman" panose="02020603050405020304" pitchFamily="18" charset="0"/>
                        </a:rPr>
                        <a:t>浙江大学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zh-CN" sz="1200" kern="0" dirty="0">
                          <a:effectLst/>
                          <a:latin typeface="+mj-ea"/>
                          <a:ea typeface="+mj-ea"/>
                          <a:cs typeface="宋体" panose="02010600030101010101" pitchFamily="2" charset="-122"/>
                        </a:rPr>
                        <a:t>清华大学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zh-CN" sz="1200" kern="100">
                          <a:effectLst/>
                          <a:latin typeface="+mj-ea"/>
                          <a:ea typeface="+mj-ea"/>
                          <a:cs typeface="Times New Roman" panose="02020603050405020304" pitchFamily="18" charset="0"/>
                        </a:rPr>
                        <a:t>北京外国语大学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zh-CN" sz="1200" kern="100">
                          <a:effectLst/>
                          <a:latin typeface="+mj-ea"/>
                          <a:ea typeface="+mj-ea"/>
                          <a:cs typeface="Times New Roman" panose="02020603050405020304" pitchFamily="18" charset="0"/>
                        </a:rPr>
                        <a:t>清华大学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913090710"/>
                  </a:ext>
                </a:extLst>
              </a:tr>
              <a:tr h="0">
                <a:tc>
                  <a:txBody>
                    <a:bodyPr/>
                    <a:lstStyle/>
                    <a:p>
                      <a:pPr algn="ctr">
                        <a:spcAft>
                          <a:spcPts val="0"/>
                        </a:spcAft>
                      </a:pPr>
                      <a:r>
                        <a:rPr lang="en-US" sz="1200" b="1" kern="100" dirty="0">
                          <a:effectLst/>
                          <a:latin typeface="+mj-ea"/>
                          <a:ea typeface="+mj-ea"/>
                          <a:cs typeface="宋体" panose="02010600030101010101" pitchFamily="2" charset="-122"/>
                        </a:rPr>
                        <a:t>2</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effectLst/>
                          <a:latin typeface="+mj-ea"/>
                          <a:ea typeface="+mj-ea"/>
                          <a:cs typeface="宋体" panose="02010600030101010101" pitchFamily="2" charset="-122"/>
                        </a:rPr>
                        <a:t>北京大学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mj-ea"/>
                          <a:ea typeface="+mj-ea"/>
                          <a:cs typeface="宋体" panose="02010600030101010101" pitchFamily="2" charset="-122"/>
                        </a:rPr>
                        <a:t>北京大学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effectLst/>
                          <a:latin typeface="+mj-ea"/>
                          <a:ea typeface="+mj-ea"/>
                          <a:cs typeface="Times New Roman" panose="02020603050405020304" pitchFamily="18" charset="0"/>
                        </a:rPr>
                        <a:t>上海交通大学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effectLst/>
                          <a:latin typeface="+mj-ea"/>
                          <a:ea typeface="+mj-ea"/>
                          <a:cs typeface="宋体" panose="02010600030101010101" pitchFamily="2" charset="-122"/>
                        </a:rPr>
                        <a:t>北京大学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effectLst/>
                          <a:latin typeface="+mj-ea"/>
                          <a:ea typeface="+mj-ea"/>
                          <a:cs typeface="Times New Roman" panose="02020603050405020304" pitchFamily="18" charset="0"/>
                        </a:rPr>
                        <a:t>北京大学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effectLst/>
                          <a:latin typeface="+mj-ea"/>
                          <a:ea typeface="+mj-ea"/>
                          <a:cs typeface="Times New Roman" panose="02020603050405020304" pitchFamily="18" charset="0"/>
                        </a:rPr>
                        <a:t>北京大学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86644779"/>
                  </a:ext>
                </a:extLst>
              </a:tr>
              <a:tr h="0">
                <a:tc>
                  <a:txBody>
                    <a:bodyPr/>
                    <a:lstStyle/>
                    <a:p>
                      <a:pPr algn="ctr">
                        <a:spcAft>
                          <a:spcPts val="0"/>
                        </a:spcAft>
                      </a:pPr>
                      <a:r>
                        <a:rPr lang="en-US" sz="1200" b="1" kern="100">
                          <a:effectLst/>
                          <a:latin typeface="+mj-ea"/>
                          <a:ea typeface="+mj-ea"/>
                          <a:cs typeface="宋体" panose="02010600030101010101" pitchFamily="2" charset="-122"/>
                        </a:rPr>
                        <a:t>3</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mj-ea"/>
                          <a:ea typeface="+mj-ea"/>
                          <a:cs typeface="宋体" panose="02010600030101010101" pitchFamily="2" charset="-122"/>
                        </a:rPr>
                        <a:t>对外经济贸易大学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effectLst/>
                          <a:latin typeface="+mj-ea"/>
                          <a:ea typeface="+mj-ea"/>
                          <a:cs typeface="宋体" panose="02010600030101010101" pitchFamily="2" charset="-122"/>
                        </a:rPr>
                        <a:t>南京大学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effectLst/>
                          <a:latin typeface="+mj-ea"/>
                          <a:ea typeface="+mj-ea"/>
                          <a:cs typeface="Times New Roman" panose="02020603050405020304" pitchFamily="18" charset="0"/>
                        </a:rPr>
                        <a:t>中山大学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effectLst/>
                          <a:latin typeface="+mj-ea"/>
                          <a:ea typeface="+mj-ea"/>
                          <a:cs typeface="宋体" panose="02010600030101010101" pitchFamily="2" charset="-122"/>
                        </a:rPr>
                        <a:t>上海交通大学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effectLst/>
                          <a:latin typeface="+mj-ea"/>
                          <a:ea typeface="+mj-ea"/>
                          <a:cs typeface="Times New Roman" panose="02020603050405020304" pitchFamily="18" charset="0"/>
                        </a:rPr>
                        <a:t>厦门大学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effectLst/>
                          <a:latin typeface="+mj-ea"/>
                          <a:ea typeface="+mj-ea"/>
                          <a:cs typeface="Times New Roman" panose="02020603050405020304" pitchFamily="18" charset="0"/>
                        </a:rPr>
                        <a:t>上海交通大学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23302170"/>
                  </a:ext>
                </a:extLst>
              </a:tr>
              <a:tr h="0">
                <a:tc>
                  <a:txBody>
                    <a:bodyPr/>
                    <a:lstStyle/>
                    <a:p>
                      <a:pPr algn="ctr">
                        <a:spcAft>
                          <a:spcPts val="0"/>
                        </a:spcAft>
                      </a:pPr>
                      <a:r>
                        <a:rPr lang="en-US" sz="1200" b="1" kern="100">
                          <a:effectLst/>
                          <a:latin typeface="+mj-ea"/>
                          <a:ea typeface="+mj-ea"/>
                          <a:cs typeface="宋体" panose="02010600030101010101" pitchFamily="2" charset="-122"/>
                        </a:rPr>
                        <a:t>4</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mj-ea"/>
                          <a:ea typeface="+mj-ea"/>
                          <a:cs typeface="宋体" panose="02010600030101010101" pitchFamily="2" charset="-122"/>
                        </a:rPr>
                        <a:t>浙江大学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mj-ea"/>
                          <a:ea typeface="+mj-ea"/>
                          <a:cs typeface="宋体" panose="02010600030101010101" pitchFamily="2" charset="-122"/>
                        </a:rPr>
                        <a:t>清华大学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effectLst/>
                          <a:latin typeface="+mj-ea"/>
                          <a:ea typeface="+mj-ea"/>
                          <a:cs typeface="Times New Roman" panose="02020603050405020304" pitchFamily="18" charset="0"/>
                        </a:rPr>
                        <a:t>同济大学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mj-ea"/>
                          <a:ea typeface="+mj-ea"/>
                          <a:cs typeface="宋体" panose="02010600030101010101" pitchFamily="2" charset="-122"/>
                        </a:rPr>
                        <a:t>浙江大学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effectLst/>
                          <a:latin typeface="+mj-ea"/>
                          <a:ea typeface="+mj-ea"/>
                          <a:cs typeface="Times New Roman" panose="02020603050405020304" pitchFamily="18" charset="0"/>
                        </a:rPr>
                        <a:t>北京语言大学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effectLst/>
                          <a:latin typeface="+mj-ea"/>
                          <a:ea typeface="+mj-ea"/>
                          <a:cs typeface="Times New Roman" panose="02020603050405020304" pitchFamily="18" charset="0"/>
                        </a:rPr>
                        <a:t>复旦大学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61640130"/>
                  </a:ext>
                </a:extLst>
              </a:tr>
              <a:tr h="0">
                <a:tc>
                  <a:txBody>
                    <a:bodyPr/>
                    <a:lstStyle/>
                    <a:p>
                      <a:pPr algn="ctr">
                        <a:spcAft>
                          <a:spcPts val="0"/>
                        </a:spcAft>
                      </a:pPr>
                      <a:r>
                        <a:rPr lang="en-US" sz="1200" b="1" kern="100" dirty="0">
                          <a:effectLst/>
                          <a:latin typeface="+mj-ea"/>
                          <a:ea typeface="+mj-ea"/>
                          <a:cs typeface="宋体" panose="02010600030101010101" pitchFamily="2" charset="-122"/>
                        </a:rPr>
                        <a:t>5</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mj-ea"/>
                          <a:ea typeface="+mj-ea"/>
                          <a:cs typeface="宋体" panose="02010600030101010101" pitchFamily="2" charset="-122"/>
                        </a:rPr>
                        <a:t>武汉大学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effectLst/>
                          <a:latin typeface="+mj-ea"/>
                          <a:ea typeface="+mj-ea"/>
                          <a:cs typeface="宋体" panose="02010600030101010101" pitchFamily="2" charset="-122"/>
                        </a:rPr>
                        <a:t>同济大学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effectLst/>
                          <a:latin typeface="+mj-ea"/>
                          <a:ea typeface="+mj-ea"/>
                          <a:cs typeface="Times New Roman" panose="02020603050405020304" pitchFamily="18" charset="0"/>
                        </a:rPr>
                        <a:t>郑州大学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mj-ea"/>
                          <a:ea typeface="+mj-ea"/>
                          <a:cs typeface="宋体" panose="02010600030101010101" pitchFamily="2" charset="-122"/>
                        </a:rPr>
                        <a:t>复旦大学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effectLst/>
                          <a:latin typeface="+mj-ea"/>
                          <a:ea typeface="+mj-ea"/>
                          <a:cs typeface="Times New Roman" panose="02020603050405020304" pitchFamily="18" charset="0"/>
                        </a:rPr>
                        <a:t>上海外国语大学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effectLst/>
                          <a:latin typeface="+mj-ea"/>
                          <a:ea typeface="+mj-ea"/>
                          <a:cs typeface="Times New Roman" panose="02020603050405020304" pitchFamily="18" charset="0"/>
                        </a:rPr>
                        <a:t>中山大学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36920955"/>
                  </a:ext>
                </a:extLst>
              </a:tr>
              <a:tr h="0">
                <a:tc>
                  <a:txBody>
                    <a:bodyPr/>
                    <a:lstStyle/>
                    <a:p>
                      <a:pPr algn="ctr">
                        <a:spcAft>
                          <a:spcPts val="0"/>
                        </a:spcAft>
                      </a:pPr>
                      <a:r>
                        <a:rPr lang="en-US" sz="1200" b="1" kern="100">
                          <a:effectLst/>
                          <a:latin typeface="+mj-ea"/>
                          <a:ea typeface="+mj-ea"/>
                          <a:cs typeface="宋体" panose="02010600030101010101" pitchFamily="2" charset="-122"/>
                        </a:rPr>
                        <a:t>6</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effectLst/>
                          <a:latin typeface="+mj-ea"/>
                          <a:ea typeface="+mj-ea"/>
                          <a:cs typeface="宋体" panose="02010600030101010101" pitchFamily="2" charset="-122"/>
                        </a:rPr>
                        <a:t>上海交通大学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mj-ea"/>
                          <a:ea typeface="+mj-ea"/>
                          <a:cs typeface="宋体" panose="02010600030101010101" pitchFamily="2" charset="-122"/>
                        </a:rPr>
                        <a:t>西安交通大学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effectLst/>
                          <a:latin typeface="+mj-ea"/>
                          <a:ea typeface="+mj-ea"/>
                          <a:cs typeface="Times New Roman" panose="02020603050405020304" pitchFamily="18" charset="0"/>
                        </a:rPr>
                        <a:t>大连理工大学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mj-ea"/>
                          <a:ea typeface="+mj-ea"/>
                          <a:cs typeface="宋体" panose="02010600030101010101" pitchFamily="2" charset="-122"/>
                        </a:rPr>
                        <a:t>中山大学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effectLst/>
                          <a:latin typeface="+mj-ea"/>
                          <a:ea typeface="+mj-ea"/>
                          <a:cs typeface="Times New Roman" panose="02020603050405020304" pitchFamily="18" charset="0"/>
                        </a:rPr>
                        <a:t>中国人民大学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effectLst/>
                          <a:latin typeface="+mj-ea"/>
                          <a:ea typeface="+mj-ea"/>
                          <a:cs typeface="Times New Roman" panose="02020603050405020304" pitchFamily="18" charset="0"/>
                        </a:rPr>
                        <a:t>浙江大学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94265673"/>
                  </a:ext>
                </a:extLst>
              </a:tr>
              <a:tr h="0">
                <a:tc>
                  <a:txBody>
                    <a:bodyPr/>
                    <a:lstStyle/>
                    <a:p>
                      <a:pPr algn="ctr">
                        <a:spcAft>
                          <a:spcPts val="0"/>
                        </a:spcAft>
                      </a:pPr>
                      <a:r>
                        <a:rPr lang="en-US" sz="1200" b="1" kern="100">
                          <a:effectLst/>
                          <a:latin typeface="+mj-ea"/>
                          <a:ea typeface="+mj-ea"/>
                          <a:cs typeface="宋体" panose="02010600030101010101" pitchFamily="2" charset="-122"/>
                        </a:rPr>
                        <a:t>7</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mj-ea"/>
                          <a:ea typeface="+mj-ea"/>
                          <a:cs typeface="宋体" panose="02010600030101010101" pitchFamily="2" charset="-122"/>
                        </a:rPr>
                        <a:t>复旦大学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mj-ea"/>
                          <a:ea typeface="+mj-ea"/>
                          <a:cs typeface="宋体" panose="02010600030101010101" pitchFamily="2" charset="-122"/>
                        </a:rPr>
                        <a:t>浙江大学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effectLst/>
                          <a:latin typeface="+mj-ea"/>
                          <a:ea typeface="+mj-ea"/>
                          <a:cs typeface="Times New Roman" panose="02020603050405020304" pitchFamily="18" charset="0"/>
                        </a:rPr>
                        <a:t>北京理工大学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effectLst/>
                          <a:latin typeface="+mj-ea"/>
                          <a:ea typeface="+mj-ea"/>
                          <a:cs typeface="宋体" panose="02010600030101010101" pitchFamily="2" charset="-122"/>
                        </a:rPr>
                        <a:t>华中科技大学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effectLst/>
                          <a:latin typeface="+mj-ea"/>
                          <a:ea typeface="+mj-ea"/>
                          <a:cs typeface="Times New Roman" panose="02020603050405020304" pitchFamily="18" charset="0"/>
                        </a:rPr>
                        <a:t>对外经济贸易大学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effectLst/>
                          <a:latin typeface="+mj-ea"/>
                          <a:ea typeface="+mj-ea"/>
                          <a:cs typeface="Times New Roman" panose="02020603050405020304" pitchFamily="18" charset="0"/>
                        </a:rPr>
                        <a:t>南京大学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95514559"/>
                  </a:ext>
                </a:extLst>
              </a:tr>
              <a:tr h="0">
                <a:tc>
                  <a:txBody>
                    <a:bodyPr/>
                    <a:lstStyle/>
                    <a:p>
                      <a:pPr algn="ctr">
                        <a:spcAft>
                          <a:spcPts val="0"/>
                        </a:spcAft>
                      </a:pPr>
                      <a:r>
                        <a:rPr lang="en-US" sz="1200" b="1" kern="100">
                          <a:effectLst/>
                          <a:latin typeface="+mj-ea"/>
                          <a:ea typeface="+mj-ea"/>
                          <a:cs typeface="宋体" panose="02010600030101010101" pitchFamily="2" charset="-122"/>
                        </a:rPr>
                        <a:t>8</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mj-ea"/>
                          <a:ea typeface="+mj-ea"/>
                          <a:cs typeface="宋体" panose="02010600030101010101" pitchFamily="2" charset="-122"/>
                        </a:rPr>
                        <a:t>华中科技大学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mj-ea"/>
                          <a:ea typeface="+mj-ea"/>
                          <a:cs typeface="宋体" panose="02010600030101010101" pitchFamily="2" charset="-122"/>
                        </a:rPr>
                        <a:t>吉林大学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effectLst/>
                          <a:latin typeface="+mj-ea"/>
                          <a:ea typeface="+mj-ea"/>
                          <a:cs typeface="Times New Roman" panose="02020603050405020304" pitchFamily="18" charset="0"/>
                        </a:rPr>
                        <a:t>重庆大学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effectLst/>
                          <a:latin typeface="+mj-ea"/>
                          <a:ea typeface="+mj-ea"/>
                          <a:cs typeface="宋体" panose="02010600030101010101" pitchFamily="2" charset="-122"/>
                        </a:rPr>
                        <a:t>西安交通大学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effectLst/>
                          <a:latin typeface="+mj-ea"/>
                          <a:ea typeface="+mj-ea"/>
                          <a:cs typeface="Times New Roman" panose="02020603050405020304" pitchFamily="18" charset="0"/>
                        </a:rPr>
                        <a:t>华东师范大学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effectLst/>
                          <a:latin typeface="+mj-ea"/>
                          <a:ea typeface="+mj-ea"/>
                          <a:cs typeface="Times New Roman" panose="02020603050405020304" pitchFamily="18" charset="0"/>
                        </a:rPr>
                        <a:t>北京师范大学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26498372"/>
                  </a:ext>
                </a:extLst>
              </a:tr>
              <a:tr h="0">
                <a:tc>
                  <a:txBody>
                    <a:bodyPr/>
                    <a:lstStyle/>
                    <a:p>
                      <a:pPr algn="ctr">
                        <a:spcAft>
                          <a:spcPts val="0"/>
                        </a:spcAft>
                      </a:pPr>
                      <a:r>
                        <a:rPr lang="en-US" sz="1200" b="1" kern="100">
                          <a:effectLst/>
                          <a:latin typeface="+mj-ea"/>
                          <a:ea typeface="+mj-ea"/>
                          <a:cs typeface="宋体" panose="02010600030101010101" pitchFamily="2" charset="-122"/>
                        </a:rPr>
                        <a:t>9</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mj-ea"/>
                          <a:ea typeface="+mj-ea"/>
                          <a:cs typeface="宋体" panose="02010600030101010101" pitchFamily="2" charset="-122"/>
                        </a:rPr>
                        <a:t>北京师范大学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mj-ea"/>
                          <a:ea typeface="+mj-ea"/>
                          <a:cs typeface="宋体" panose="02010600030101010101" pitchFamily="2" charset="-122"/>
                        </a:rPr>
                        <a:t>武汉大学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effectLst/>
                          <a:latin typeface="+mj-ea"/>
                          <a:ea typeface="+mj-ea"/>
                          <a:cs typeface="Times New Roman" panose="02020603050405020304" pitchFamily="18" charset="0"/>
                        </a:rPr>
                        <a:t>东北师范大学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effectLst/>
                          <a:latin typeface="+mj-ea"/>
                          <a:ea typeface="+mj-ea"/>
                          <a:cs typeface="宋体" panose="02010600030101010101" pitchFamily="2" charset="-122"/>
                        </a:rPr>
                        <a:t>哈尔滨工业大学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a:effectLst/>
                          <a:latin typeface="+mj-ea"/>
                          <a:ea typeface="+mj-ea"/>
                          <a:cs typeface="Times New Roman" panose="02020603050405020304" pitchFamily="18" charset="0"/>
                        </a:rPr>
                        <a:t>复旦大学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effectLst/>
                          <a:latin typeface="+mj-ea"/>
                          <a:ea typeface="+mj-ea"/>
                          <a:cs typeface="Times New Roman" panose="02020603050405020304" pitchFamily="18" charset="0"/>
                        </a:rPr>
                        <a:t>武汉大学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0084383"/>
                  </a:ext>
                </a:extLst>
              </a:tr>
              <a:tr h="178435">
                <a:tc>
                  <a:txBody>
                    <a:bodyPr/>
                    <a:lstStyle/>
                    <a:p>
                      <a:pPr algn="ctr">
                        <a:spcAft>
                          <a:spcPts val="0"/>
                        </a:spcAft>
                      </a:pPr>
                      <a:r>
                        <a:rPr lang="en-US" sz="1200" b="1" kern="100">
                          <a:effectLst/>
                          <a:latin typeface="+mj-ea"/>
                          <a:ea typeface="+mj-ea"/>
                          <a:cs typeface="宋体" panose="02010600030101010101" pitchFamily="2" charset="-122"/>
                        </a:rPr>
                        <a:t>10</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effectLst/>
                          <a:latin typeface="+mj-ea"/>
                          <a:ea typeface="+mj-ea"/>
                          <a:cs typeface="宋体" panose="02010600030101010101" pitchFamily="2" charset="-122"/>
                        </a:rPr>
                        <a:t>中山大学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a:effectLst/>
                          <a:latin typeface="+mj-ea"/>
                          <a:ea typeface="+mj-ea"/>
                          <a:cs typeface="宋体" panose="02010600030101010101" pitchFamily="2" charset="-122"/>
                        </a:rPr>
                        <a:t>中国人民大学</a:t>
                      </a:r>
                      <a:endParaRPr lang="zh-CN" sz="1600" kern="10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effectLst/>
                          <a:latin typeface="+mj-ea"/>
                          <a:ea typeface="+mj-ea"/>
                          <a:cs typeface="Times New Roman" panose="02020603050405020304" pitchFamily="18" charset="0"/>
                        </a:rPr>
                        <a:t>西安交通大学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0" dirty="0">
                          <a:effectLst/>
                          <a:latin typeface="+mj-ea"/>
                          <a:ea typeface="+mj-ea"/>
                          <a:cs typeface="宋体" panose="02010600030101010101" pitchFamily="2" charset="-122"/>
                        </a:rPr>
                        <a:t>武汉大学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effectLst/>
                          <a:latin typeface="+mj-ea"/>
                          <a:ea typeface="+mj-ea"/>
                          <a:cs typeface="Times New Roman" panose="02020603050405020304" pitchFamily="18" charset="0"/>
                        </a:rPr>
                        <a:t>南开大学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200" kern="100" dirty="0">
                          <a:effectLst/>
                          <a:latin typeface="+mj-ea"/>
                          <a:ea typeface="+mj-ea"/>
                          <a:cs typeface="Times New Roman" panose="02020603050405020304" pitchFamily="18" charset="0"/>
                        </a:rPr>
                        <a:t>中国科学技术大学</a:t>
                      </a:r>
                      <a:endParaRPr lang="zh-CN" sz="1600" kern="100" dirty="0">
                        <a:effectLst/>
                        <a:latin typeface="+mj-ea"/>
                        <a:ea typeface="+mj-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00879531"/>
                  </a:ext>
                </a:extLst>
              </a:tr>
            </a:tbl>
          </a:graphicData>
        </a:graphic>
      </p:graphicFrame>
      <p:sp>
        <p:nvSpPr>
          <p:cNvPr id="31" name="矩形 30"/>
          <p:cNvSpPr/>
          <p:nvPr/>
        </p:nvSpPr>
        <p:spPr>
          <a:xfrm>
            <a:off x="8101704" y="2463312"/>
            <a:ext cx="3848101" cy="1246495"/>
          </a:xfrm>
          <a:prstGeom prst="rect">
            <a:avLst/>
          </a:prstGeom>
        </p:spPr>
        <p:txBody>
          <a:bodyPr wrap="square">
            <a:spAutoFit/>
          </a:bodyPr>
          <a:lstStyle/>
          <a:p>
            <a:pPr marL="342900" indent="-342900" algn="just">
              <a:lnSpc>
                <a:spcPct val="125000"/>
              </a:lnSpc>
              <a:spcAft>
                <a:spcPts val="0"/>
              </a:spcAft>
              <a:buFont typeface="Wingdings" panose="05000000000000000000" pitchFamily="2" charset="2"/>
              <a:buChar char="n"/>
            </a:pPr>
            <a:r>
              <a:rPr lang="zh-CN" altLang="en-US" sz="2000" kern="100" dirty="0" smtClean="0">
                <a:solidFill>
                  <a:srgbClr val="000000"/>
                </a:solidFill>
                <a:latin typeface="+mn-ea"/>
                <a:cs typeface="Times New Roman" panose="02020603050405020304" pitchFamily="18" charset="0"/>
              </a:rPr>
              <a:t>在</a:t>
            </a:r>
            <a:r>
              <a:rPr lang="zh-CN" altLang="en-US" sz="2000" kern="100" dirty="0">
                <a:solidFill>
                  <a:srgbClr val="000000"/>
                </a:solidFill>
                <a:latin typeface="+mn-ea"/>
                <a:cs typeface="Times New Roman" panose="02020603050405020304" pitchFamily="18" charset="0"/>
              </a:rPr>
              <a:t>六个一级指标中，有五个一级指标均由</a:t>
            </a:r>
            <a:r>
              <a:rPr lang="zh-CN" altLang="en-US" sz="2000" b="1" kern="100" dirty="0">
                <a:solidFill>
                  <a:srgbClr val="FF0000"/>
                </a:solidFill>
                <a:latin typeface="+mn-ea"/>
                <a:cs typeface="Times New Roman" panose="02020603050405020304" pitchFamily="18" charset="0"/>
              </a:rPr>
              <a:t>一流大学建设高校</a:t>
            </a:r>
            <a:r>
              <a:rPr lang="zh-CN" altLang="en-US" sz="2000" kern="100" dirty="0">
                <a:solidFill>
                  <a:srgbClr val="000000"/>
                </a:solidFill>
                <a:latin typeface="+mn-ea"/>
                <a:cs typeface="Times New Roman" panose="02020603050405020304" pitchFamily="18" charset="0"/>
              </a:rPr>
              <a:t>获得最高分，领衔各个分榜</a:t>
            </a:r>
            <a:r>
              <a:rPr lang="zh-CN" altLang="en-US" sz="2000" kern="100" dirty="0" smtClean="0">
                <a:solidFill>
                  <a:srgbClr val="000000"/>
                </a:solidFill>
                <a:latin typeface="+mn-ea"/>
                <a:cs typeface="Times New Roman" panose="02020603050405020304" pitchFamily="18" charset="0"/>
              </a:rPr>
              <a:t>单。</a:t>
            </a:r>
            <a:endParaRPr lang="zh-CN" altLang="en-US" sz="2000" kern="100" dirty="0">
              <a:solidFill>
                <a:srgbClr val="000000"/>
              </a:solidFill>
              <a:latin typeface="+mn-ea"/>
              <a:cs typeface="Times New Roman" panose="02020603050405020304" pitchFamily="18" charset="0"/>
            </a:endParaRPr>
          </a:p>
        </p:txBody>
      </p:sp>
      <p:sp>
        <p:nvSpPr>
          <p:cNvPr id="34" name="MH_Entry_2">
            <a:hlinkClick r:id="rId5"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sz="2400" b="0" kern="0" dirty="0">
                <a:solidFill>
                  <a:srgbClr val="FFFFFF"/>
                </a:solidFill>
                <a:latin typeface="微软雅黑" panose="020B0503020204020204" pitchFamily="34" charset="-122"/>
                <a:ea typeface="微软雅黑" panose="020B0503020204020204" pitchFamily="34" charset="-122"/>
              </a:rPr>
              <a:t>国际化评价发现</a:t>
            </a:r>
          </a:p>
        </p:txBody>
      </p:sp>
      <p:sp>
        <p:nvSpPr>
          <p:cNvPr id="35" name="MH_Number_2">
            <a:hlinkClick r:id="rId5"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b="0" kern="0" dirty="0" smtClean="0">
                <a:solidFill>
                  <a:srgbClr val="FFFFFF"/>
                </a:solidFill>
                <a:latin typeface="微软雅黑" panose="020B0503020204020204" pitchFamily="34" charset="-122"/>
                <a:ea typeface="微软雅黑" panose="020B0503020204020204" pitchFamily="34" charset="-122"/>
              </a:rPr>
              <a:t>6</a:t>
            </a:r>
            <a:endParaRPr lang="zh-CN" altLang="en-US" b="0" kern="0" dirty="0">
              <a:solidFill>
                <a:srgbClr val="FFFFFF"/>
              </a:solidFill>
              <a:latin typeface="微软雅黑" panose="020B0503020204020204" pitchFamily="34" charset="-122"/>
              <a:ea typeface="微软雅黑" panose="020B0503020204020204" pitchFamily="34" charset="-122"/>
            </a:endParaRPr>
          </a:p>
        </p:txBody>
      </p:sp>
      <p:sp>
        <p:nvSpPr>
          <p:cNvPr id="3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47</a:t>
            </a:fld>
            <a:endParaRPr lang="zh-CN" altLang="en-US" dirty="0"/>
          </a:p>
        </p:txBody>
      </p:sp>
      <p:sp>
        <p:nvSpPr>
          <p:cNvPr id="37"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47</a:t>
            </a:fld>
            <a:endParaRPr lang="zh-CN" altLang="en-US"/>
          </a:p>
        </p:txBody>
      </p:sp>
      <p:pic>
        <p:nvPicPr>
          <p:cNvPr id="38" name="图片 37"/>
          <p:cNvPicPr>
            <a:picLocks noChangeAspect="1"/>
          </p:cNvPicPr>
          <p:nvPr/>
        </p:nvPicPr>
        <p:blipFill>
          <a:blip r:embed="rId6" cstate="print"/>
          <a:stretch>
            <a:fillRect/>
          </a:stretch>
        </p:blipFill>
        <p:spPr>
          <a:xfrm>
            <a:off x="10227664" y="6108847"/>
            <a:ext cx="1772992" cy="599321"/>
          </a:xfrm>
          <a:prstGeom prst="rect">
            <a:avLst/>
          </a:prstGeom>
        </p:spPr>
      </p:pic>
      <p:cxnSp>
        <p:nvCxnSpPr>
          <p:cNvPr id="39" name="直接连接符 38"/>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40" name="矩形 39"/>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41" name="矩形 40"/>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Tree>
    <p:extLst>
      <p:ext uri="{BB962C8B-B14F-4D97-AF65-F5344CB8AC3E}">
        <p14:creationId xmlns:p14="http://schemas.microsoft.com/office/powerpoint/2010/main" val="28923831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ED00465-D374-4F2E-AC45-E0562814E941}" type="slidenum">
              <a:rPr lang="zh-CN" altLang="en-US" smtClean="0"/>
              <a:pPr/>
              <a:t>48</a:t>
            </a:fld>
            <a:endParaRPr lang="zh-CN" altLang="en-US" dirty="0"/>
          </a:p>
        </p:txBody>
      </p:sp>
      <p:sp>
        <p:nvSpPr>
          <p:cNvPr id="6" name="任意多边形 5"/>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8" name="矩形 7"/>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剪去对角的矩形 12"/>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27" name="剪去对角的矩形 26"/>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21" name="矩形 20"/>
          <p:cNvSpPr/>
          <p:nvPr/>
        </p:nvSpPr>
        <p:spPr>
          <a:xfrm>
            <a:off x="810810" y="1268760"/>
            <a:ext cx="6001964" cy="461665"/>
          </a:xfrm>
          <a:prstGeom prst="rect">
            <a:avLst/>
          </a:prstGeom>
          <a:solidFill>
            <a:srgbClr val="C00000"/>
          </a:solidFill>
        </p:spPr>
        <p:txBody>
          <a:bodyPr wrap="none">
            <a:spAutoFit/>
          </a:bodyPr>
          <a:lstStyle/>
          <a:p>
            <a:r>
              <a:rPr lang="en-US" altLang="zh-CN" sz="2400" b="1" dirty="0" smtClean="0">
                <a:solidFill>
                  <a:schemeClr val="bg1"/>
                </a:solidFill>
                <a:latin typeface="+mn-ea"/>
              </a:rPr>
              <a:t>2.</a:t>
            </a:r>
            <a:r>
              <a:rPr lang="zh-CN" altLang="en-US" sz="2400" b="1" dirty="0" smtClean="0">
                <a:solidFill>
                  <a:schemeClr val="bg1"/>
                </a:solidFill>
                <a:latin typeface="+mn-ea"/>
              </a:rPr>
              <a:t>双</a:t>
            </a:r>
            <a:r>
              <a:rPr lang="zh-CN" altLang="en-US" sz="2400" b="1" dirty="0">
                <a:solidFill>
                  <a:schemeClr val="bg1"/>
                </a:solidFill>
                <a:latin typeface="+mn-ea"/>
              </a:rPr>
              <a:t>一流建设高校越来越集中于排名的前列</a:t>
            </a:r>
          </a:p>
        </p:txBody>
      </p:sp>
      <p:sp>
        <p:nvSpPr>
          <p:cNvPr id="22" name="矩形 21"/>
          <p:cNvSpPr/>
          <p:nvPr/>
        </p:nvSpPr>
        <p:spPr>
          <a:xfrm>
            <a:off x="623392" y="5027328"/>
            <a:ext cx="10499800" cy="581057"/>
          </a:xfrm>
          <a:prstGeom prst="rect">
            <a:avLst/>
          </a:prstGeom>
        </p:spPr>
        <p:txBody>
          <a:bodyPr wrap="square">
            <a:spAutoFit/>
          </a:bodyPr>
          <a:lstStyle/>
          <a:p>
            <a:pPr algn="just">
              <a:lnSpc>
                <a:spcPct val="150000"/>
              </a:lnSpc>
              <a:spcAft>
                <a:spcPts val="0"/>
              </a:spcAft>
            </a:pPr>
            <a:r>
              <a:rPr lang="zh-CN" altLang="zh-CN" sz="2400" b="1" kern="100" dirty="0" smtClean="0">
                <a:solidFill>
                  <a:srgbClr val="002060"/>
                </a:solidFill>
                <a:latin typeface="+mn-ea"/>
                <a:cs typeface="Times New Roman" panose="02020603050405020304" pitchFamily="18" charset="0"/>
              </a:rPr>
              <a:t>以</a:t>
            </a:r>
            <a:r>
              <a:rPr lang="zh-CN" altLang="zh-CN" sz="2400" b="1" kern="100" dirty="0">
                <a:solidFill>
                  <a:srgbClr val="002060"/>
                </a:solidFill>
                <a:latin typeface="+mn-ea"/>
                <a:cs typeface="Times New Roman" panose="02020603050405020304" pitchFamily="18" charset="0"/>
              </a:rPr>
              <a:t>国家战略牵引我国高等教育发展效果明显，也受到了广大高校的高度</a:t>
            </a:r>
            <a:r>
              <a:rPr lang="zh-CN" altLang="zh-CN" sz="2400" b="1" kern="100" dirty="0" smtClean="0">
                <a:solidFill>
                  <a:srgbClr val="002060"/>
                </a:solidFill>
                <a:latin typeface="+mn-ea"/>
                <a:cs typeface="Times New Roman" panose="02020603050405020304" pitchFamily="18" charset="0"/>
              </a:rPr>
              <a:t>重视</a:t>
            </a:r>
            <a:endParaRPr lang="zh-CN" altLang="zh-CN" sz="2400" b="1" kern="100" dirty="0">
              <a:solidFill>
                <a:srgbClr val="002060"/>
              </a:solidFill>
              <a:latin typeface="+mn-ea"/>
              <a:cs typeface="Times New Roman" panose="02020603050405020304" pitchFamily="18" charset="0"/>
            </a:endParaRPr>
          </a:p>
        </p:txBody>
      </p:sp>
      <p:grpSp>
        <p:nvGrpSpPr>
          <p:cNvPr id="24" name="组合 13"/>
          <p:cNvGrpSpPr/>
          <p:nvPr/>
        </p:nvGrpSpPr>
        <p:grpSpPr>
          <a:xfrm>
            <a:off x="695400" y="1900693"/>
            <a:ext cx="10155453" cy="1754326"/>
            <a:chOff x="1092554" y="2390935"/>
            <a:chExt cx="10155453" cy="1754326"/>
          </a:xfrm>
        </p:grpSpPr>
        <p:sp>
          <p:nvSpPr>
            <p:cNvPr id="32" name="矩形 31"/>
            <p:cNvSpPr/>
            <p:nvPr/>
          </p:nvSpPr>
          <p:spPr>
            <a:xfrm>
              <a:off x="1154696" y="2390935"/>
              <a:ext cx="10093311" cy="1754326"/>
            </a:xfrm>
            <a:prstGeom prst="rect">
              <a:avLst/>
            </a:prstGeom>
          </p:spPr>
          <p:txBody>
            <a:bodyPr wrap="square">
              <a:spAutoFit/>
            </a:bodyPr>
            <a:lstStyle/>
            <a:p>
              <a:pPr algn="just">
                <a:lnSpc>
                  <a:spcPct val="150000"/>
                </a:lnSpc>
                <a:spcAft>
                  <a:spcPts val="0"/>
                </a:spcAft>
              </a:pPr>
              <a:r>
                <a:rPr lang="zh-CN" altLang="zh-CN" sz="2400" b="1" kern="100" dirty="0" smtClean="0">
                  <a:solidFill>
                    <a:srgbClr val="FF0000"/>
                  </a:solidFill>
                  <a:latin typeface="+mn-ea"/>
                  <a:cs typeface="Times New Roman" panose="02020603050405020304" pitchFamily="18" charset="0"/>
                </a:rPr>
                <a:t>排名</a:t>
              </a:r>
              <a:r>
                <a:rPr lang="zh-CN" altLang="zh-CN" sz="2400" b="1" kern="100" dirty="0">
                  <a:solidFill>
                    <a:srgbClr val="FF0000"/>
                  </a:solidFill>
                  <a:latin typeface="+mn-ea"/>
                  <a:cs typeface="Times New Roman" panose="02020603050405020304" pitchFamily="18" charset="0"/>
                </a:rPr>
                <a:t>前</a:t>
              </a:r>
              <a:r>
                <a:rPr lang="en-US" altLang="zh-CN" sz="2400" b="1" kern="100" dirty="0">
                  <a:solidFill>
                    <a:srgbClr val="FF0000"/>
                  </a:solidFill>
                  <a:latin typeface="+mn-ea"/>
                  <a:cs typeface="Times New Roman" panose="02020603050405020304" pitchFamily="18" charset="0"/>
                </a:rPr>
                <a:t>30</a:t>
              </a:r>
              <a:r>
                <a:rPr lang="zh-CN" altLang="zh-CN" sz="2400" b="1" kern="100" dirty="0">
                  <a:solidFill>
                    <a:srgbClr val="FF0000"/>
                  </a:solidFill>
                  <a:latin typeface="+mn-ea"/>
                  <a:cs typeface="Times New Roman" panose="02020603050405020304" pitchFamily="18" charset="0"/>
                </a:rPr>
                <a:t>名</a:t>
              </a:r>
              <a:r>
                <a:rPr lang="zh-CN" altLang="zh-CN" sz="2400" b="1" kern="100" dirty="0">
                  <a:solidFill>
                    <a:srgbClr val="000000"/>
                  </a:solidFill>
                  <a:latin typeface="+mn-ea"/>
                  <a:cs typeface="Times New Roman" panose="02020603050405020304" pitchFamily="18" charset="0"/>
                </a:rPr>
                <a:t>以内</a:t>
              </a:r>
              <a:r>
                <a:rPr lang="en-US" altLang="zh-CN" sz="2400" b="1" kern="100" dirty="0">
                  <a:solidFill>
                    <a:srgbClr val="000000"/>
                  </a:solidFill>
                  <a:latin typeface="+mn-ea"/>
                  <a:cs typeface="Times New Roman" panose="02020603050405020304" pitchFamily="18" charset="0"/>
                </a:rPr>
                <a:t>2013</a:t>
              </a:r>
              <a:r>
                <a:rPr lang="zh-CN" altLang="zh-CN" sz="2400" b="1" kern="100" dirty="0">
                  <a:solidFill>
                    <a:srgbClr val="000000"/>
                  </a:solidFill>
                  <a:latin typeface="+mn-ea"/>
                  <a:cs typeface="Times New Roman" panose="02020603050405020304" pitchFamily="18" charset="0"/>
                </a:rPr>
                <a:t>年有</a:t>
              </a:r>
              <a:r>
                <a:rPr lang="en-US" altLang="zh-CN" sz="2400" b="1" kern="100" dirty="0">
                  <a:solidFill>
                    <a:srgbClr val="C00000"/>
                  </a:solidFill>
                  <a:latin typeface="+mn-ea"/>
                  <a:cs typeface="Times New Roman" panose="02020603050405020304" pitchFamily="18" charset="0"/>
                </a:rPr>
                <a:t>7</a:t>
              </a:r>
              <a:r>
                <a:rPr lang="zh-CN" altLang="zh-CN" sz="2400" b="1" kern="100" dirty="0">
                  <a:solidFill>
                    <a:srgbClr val="000000"/>
                  </a:solidFill>
                  <a:latin typeface="+mn-ea"/>
                  <a:cs typeface="Times New Roman" panose="02020603050405020304" pitchFamily="18" charset="0"/>
                </a:rPr>
                <a:t>所</a:t>
              </a:r>
              <a:r>
                <a:rPr lang="en-US" altLang="zh-CN" sz="2400" b="1" kern="100" dirty="0">
                  <a:solidFill>
                    <a:srgbClr val="000000"/>
                  </a:solidFill>
                  <a:latin typeface="+mn-ea"/>
                  <a:cs typeface="Times New Roman" panose="02020603050405020304" pitchFamily="18" charset="0"/>
                </a:rPr>
                <a:t>211</a:t>
              </a:r>
              <a:r>
                <a:rPr lang="zh-CN" altLang="zh-CN" sz="2400" b="1" kern="100" dirty="0">
                  <a:solidFill>
                    <a:srgbClr val="000000"/>
                  </a:solidFill>
                  <a:latin typeface="+mn-ea"/>
                  <a:cs typeface="Times New Roman" panose="02020603050405020304" pitchFamily="18" charset="0"/>
                </a:rPr>
                <a:t>建设大学，</a:t>
              </a:r>
              <a:r>
                <a:rPr lang="en-US" altLang="zh-CN" sz="2400" b="1" kern="100" dirty="0">
                  <a:solidFill>
                    <a:srgbClr val="000000"/>
                  </a:solidFill>
                  <a:latin typeface="+mn-ea"/>
                  <a:cs typeface="Times New Roman" panose="02020603050405020304" pitchFamily="18" charset="0"/>
                </a:rPr>
                <a:t>2014</a:t>
              </a:r>
              <a:r>
                <a:rPr lang="zh-CN" altLang="zh-CN" sz="2400" b="1" kern="100" dirty="0">
                  <a:solidFill>
                    <a:srgbClr val="000000"/>
                  </a:solidFill>
                  <a:latin typeface="+mn-ea"/>
                  <a:cs typeface="Times New Roman" panose="02020603050405020304" pitchFamily="18" charset="0"/>
                </a:rPr>
                <a:t>年起，每年只有</a:t>
              </a:r>
              <a:r>
                <a:rPr lang="en-US" altLang="zh-CN" sz="2400" b="1" kern="100" dirty="0">
                  <a:solidFill>
                    <a:srgbClr val="C00000"/>
                  </a:solidFill>
                  <a:latin typeface="+mn-ea"/>
                  <a:cs typeface="Times New Roman" panose="02020603050405020304" pitchFamily="18" charset="0"/>
                </a:rPr>
                <a:t>4</a:t>
              </a:r>
              <a:r>
                <a:rPr lang="zh-CN" altLang="zh-CN" sz="2400" b="1" kern="100" dirty="0">
                  <a:solidFill>
                    <a:srgbClr val="C00000"/>
                  </a:solidFill>
                  <a:latin typeface="+mn-ea"/>
                  <a:cs typeface="Times New Roman" panose="02020603050405020304" pitchFamily="18" charset="0"/>
                </a:rPr>
                <a:t>、</a:t>
              </a:r>
              <a:r>
                <a:rPr lang="en-US" altLang="zh-CN" sz="2400" b="1" kern="100" dirty="0">
                  <a:solidFill>
                    <a:srgbClr val="C00000"/>
                  </a:solidFill>
                  <a:latin typeface="+mn-ea"/>
                  <a:cs typeface="Times New Roman" panose="02020603050405020304" pitchFamily="18" charset="0"/>
                </a:rPr>
                <a:t>5</a:t>
              </a:r>
              <a:r>
                <a:rPr lang="zh-CN" altLang="zh-CN" sz="2400" b="1" kern="100" dirty="0">
                  <a:solidFill>
                    <a:srgbClr val="000000"/>
                  </a:solidFill>
                  <a:latin typeface="+mn-ea"/>
                  <a:cs typeface="Times New Roman" panose="02020603050405020304" pitchFamily="18" charset="0"/>
                </a:rPr>
                <a:t>所</a:t>
              </a:r>
              <a:r>
                <a:rPr lang="en-US" altLang="zh-CN" sz="2400" b="1" kern="100" dirty="0">
                  <a:solidFill>
                    <a:srgbClr val="000000"/>
                  </a:solidFill>
                  <a:latin typeface="+mn-ea"/>
                  <a:cs typeface="Times New Roman" panose="02020603050405020304" pitchFamily="18" charset="0"/>
                </a:rPr>
                <a:t>211</a:t>
              </a:r>
              <a:r>
                <a:rPr lang="zh-CN" altLang="zh-CN" sz="2400" b="1" kern="100" dirty="0">
                  <a:solidFill>
                    <a:srgbClr val="000000"/>
                  </a:solidFill>
                  <a:latin typeface="+mn-ea"/>
                  <a:cs typeface="Times New Roman" panose="02020603050405020304" pitchFamily="18" charset="0"/>
                </a:rPr>
                <a:t>大学能进入前</a:t>
              </a:r>
              <a:r>
                <a:rPr lang="en-US" altLang="zh-CN" sz="2400" b="1" kern="100" dirty="0">
                  <a:solidFill>
                    <a:srgbClr val="000000"/>
                  </a:solidFill>
                  <a:latin typeface="+mn-ea"/>
                  <a:cs typeface="Times New Roman" panose="02020603050405020304" pitchFamily="18" charset="0"/>
                </a:rPr>
                <a:t>30</a:t>
              </a:r>
              <a:r>
                <a:rPr lang="zh-CN" altLang="zh-CN" sz="2400" b="1" kern="100" dirty="0">
                  <a:solidFill>
                    <a:srgbClr val="000000"/>
                  </a:solidFill>
                  <a:latin typeface="+mn-ea"/>
                  <a:cs typeface="Times New Roman" panose="02020603050405020304" pitchFamily="18" charset="0"/>
                </a:rPr>
                <a:t>位，今年只有</a:t>
              </a:r>
              <a:r>
                <a:rPr lang="en-US" altLang="zh-CN" sz="2400" b="1" kern="100" dirty="0">
                  <a:solidFill>
                    <a:srgbClr val="FF0000"/>
                  </a:solidFill>
                  <a:latin typeface="+mn-ea"/>
                  <a:cs typeface="Times New Roman" panose="02020603050405020304" pitchFamily="18" charset="0"/>
                </a:rPr>
                <a:t>2</a:t>
              </a:r>
              <a:r>
                <a:rPr lang="zh-CN" altLang="zh-CN" sz="2400" b="1" kern="100" dirty="0">
                  <a:solidFill>
                    <a:srgbClr val="FF0000"/>
                  </a:solidFill>
                  <a:latin typeface="+mn-ea"/>
                  <a:cs typeface="Times New Roman" panose="02020603050405020304" pitchFamily="18" charset="0"/>
                </a:rPr>
                <a:t>所一流学科建设高校</a:t>
              </a:r>
              <a:r>
                <a:rPr lang="zh-CN" altLang="zh-CN" sz="2400" b="1" kern="100" dirty="0">
                  <a:solidFill>
                    <a:srgbClr val="000000"/>
                  </a:solidFill>
                  <a:latin typeface="+mn-ea"/>
                  <a:cs typeface="Times New Roman" panose="02020603050405020304" pitchFamily="18" charset="0"/>
                </a:rPr>
                <a:t>（原</a:t>
              </a:r>
              <a:r>
                <a:rPr lang="en-US" altLang="zh-CN" sz="2400" b="1" kern="100" dirty="0">
                  <a:solidFill>
                    <a:srgbClr val="000000"/>
                  </a:solidFill>
                  <a:latin typeface="+mn-ea"/>
                  <a:cs typeface="Times New Roman" panose="02020603050405020304" pitchFamily="18" charset="0"/>
                </a:rPr>
                <a:t>211</a:t>
              </a:r>
              <a:r>
                <a:rPr lang="zh-CN" altLang="zh-CN" sz="2400" b="1" kern="100" dirty="0">
                  <a:solidFill>
                    <a:srgbClr val="000000"/>
                  </a:solidFill>
                  <a:latin typeface="+mn-ea"/>
                  <a:cs typeface="Times New Roman" panose="02020603050405020304" pitchFamily="18" charset="0"/>
                </a:rPr>
                <a:t>大学）进入了前</a:t>
              </a:r>
              <a:r>
                <a:rPr lang="en-US" altLang="zh-CN" sz="2400" b="1" kern="100" dirty="0">
                  <a:solidFill>
                    <a:srgbClr val="000000"/>
                  </a:solidFill>
                  <a:latin typeface="+mn-ea"/>
                  <a:cs typeface="Times New Roman" panose="02020603050405020304" pitchFamily="18" charset="0"/>
                </a:rPr>
                <a:t>30</a:t>
              </a:r>
              <a:r>
                <a:rPr lang="zh-CN" altLang="zh-CN" sz="2400" b="1" kern="100" dirty="0" smtClean="0">
                  <a:solidFill>
                    <a:srgbClr val="000000"/>
                  </a:solidFill>
                  <a:latin typeface="+mn-ea"/>
                  <a:cs typeface="Times New Roman" panose="02020603050405020304" pitchFamily="18" charset="0"/>
                </a:rPr>
                <a:t>位。</a:t>
              </a:r>
              <a:endParaRPr lang="en-US" altLang="zh-CN" sz="2400" b="1" kern="100" dirty="0" smtClean="0">
                <a:solidFill>
                  <a:srgbClr val="000000"/>
                </a:solidFill>
                <a:latin typeface="+mn-ea"/>
                <a:cs typeface="Times New Roman" panose="02020603050405020304" pitchFamily="18" charset="0"/>
              </a:endParaRPr>
            </a:p>
          </p:txBody>
        </p:sp>
        <p:cxnSp>
          <p:nvCxnSpPr>
            <p:cNvPr id="33" name="直接连接符 32"/>
            <p:cNvCxnSpPr/>
            <p:nvPr/>
          </p:nvCxnSpPr>
          <p:spPr>
            <a:xfrm>
              <a:off x="1092554" y="2510137"/>
              <a:ext cx="0" cy="6373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组合 17"/>
          <p:cNvGrpSpPr/>
          <p:nvPr/>
        </p:nvGrpSpPr>
        <p:grpSpPr>
          <a:xfrm>
            <a:off x="701966" y="3682983"/>
            <a:ext cx="10219910" cy="1200329"/>
            <a:chOff x="1099117" y="4008202"/>
            <a:chExt cx="10219910" cy="1200329"/>
          </a:xfrm>
        </p:grpSpPr>
        <p:sp>
          <p:nvSpPr>
            <p:cNvPr id="35" name="矩形 34"/>
            <p:cNvSpPr/>
            <p:nvPr/>
          </p:nvSpPr>
          <p:spPr>
            <a:xfrm>
              <a:off x="1110308" y="4008202"/>
              <a:ext cx="10208719" cy="1200329"/>
            </a:xfrm>
            <a:prstGeom prst="rect">
              <a:avLst/>
            </a:prstGeom>
          </p:spPr>
          <p:txBody>
            <a:bodyPr wrap="square">
              <a:spAutoFit/>
            </a:bodyPr>
            <a:lstStyle/>
            <a:p>
              <a:pPr algn="just">
                <a:lnSpc>
                  <a:spcPct val="150000"/>
                </a:lnSpc>
                <a:spcAft>
                  <a:spcPts val="0"/>
                </a:spcAft>
              </a:pPr>
              <a:r>
                <a:rPr lang="zh-CN" altLang="zh-CN" sz="2400" b="1" kern="100" dirty="0">
                  <a:solidFill>
                    <a:srgbClr val="FF0000"/>
                  </a:solidFill>
                  <a:latin typeface="+mn-ea"/>
                  <a:cs typeface="Times New Roman" panose="02020603050405020304" pitchFamily="18" charset="0"/>
                </a:rPr>
                <a:t>排名</a:t>
              </a:r>
              <a:r>
                <a:rPr lang="en-US" altLang="zh-CN" sz="2400" b="1" kern="100" dirty="0">
                  <a:solidFill>
                    <a:srgbClr val="FF0000"/>
                  </a:solidFill>
                  <a:latin typeface="+mn-ea"/>
                  <a:cs typeface="Times New Roman" panose="02020603050405020304" pitchFamily="18" charset="0"/>
                </a:rPr>
                <a:t>20</a:t>
              </a:r>
              <a:r>
                <a:rPr lang="zh-CN" altLang="zh-CN" sz="2400" b="1" kern="100" dirty="0">
                  <a:solidFill>
                    <a:srgbClr val="FF0000"/>
                  </a:solidFill>
                  <a:latin typeface="+mn-ea"/>
                  <a:cs typeface="Times New Roman" panose="02020603050405020304" pitchFamily="18" charset="0"/>
                </a:rPr>
                <a:t>位</a:t>
              </a:r>
              <a:r>
                <a:rPr lang="zh-CN" altLang="zh-CN" sz="2400" b="1" kern="100" dirty="0">
                  <a:latin typeface="+mn-ea"/>
                  <a:cs typeface="Times New Roman" panose="02020603050405020304" pitchFamily="18" charset="0"/>
                </a:rPr>
                <a:t>以前</a:t>
              </a:r>
              <a:r>
                <a:rPr lang="zh-CN" altLang="zh-CN" sz="2400" b="1" kern="100" dirty="0">
                  <a:solidFill>
                    <a:srgbClr val="000000"/>
                  </a:solidFill>
                  <a:latin typeface="+mn-ea"/>
                  <a:cs typeface="Times New Roman" panose="02020603050405020304" pitchFamily="18" charset="0"/>
                </a:rPr>
                <a:t>的大学近</a:t>
              </a:r>
              <a:r>
                <a:rPr lang="en-US" altLang="zh-CN" sz="2400" b="1" kern="100" dirty="0">
                  <a:solidFill>
                    <a:srgbClr val="000000"/>
                  </a:solidFill>
                  <a:latin typeface="+mn-ea"/>
                  <a:cs typeface="Times New Roman" panose="02020603050405020304" pitchFamily="18" charset="0"/>
                </a:rPr>
                <a:t>3</a:t>
              </a:r>
              <a:r>
                <a:rPr lang="zh-CN" altLang="zh-CN" sz="2400" b="1" kern="100" dirty="0">
                  <a:solidFill>
                    <a:srgbClr val="000000"/>
                  </a:solidFill>
                  <a:latin typeface="+mn-ea"/>
                  <a:cs typeface="Times New Roman" panose="02020603050405020304" pitchFamily="18" charset="0"/>
                </a:rPr>
                <a:t>年全部都是一流大学建设高校（原</a:t>
              </a:r>
              <a:r>
                <a:rPr lang="en-US" altLang="zh-CN" sz="2400" b="1" kern="100" dirty="0">
                  <a:solidFill>
                    <a:srgbClr val="000000"/>
                  </a:solidFill>
                  <a:latin typeface="+mn-ea"/>
                  <a:cs typeface="Times New Roman" panose="02020603050405020304" pitchFamily="18" charset="0"/>
                </a:rPr>
                <a:t>985</a:t>
              </a:r>
              <a:r>
                <a:rPr lang="zh-CN" altLang="zh-CN" sz="2400" b="1" kern="100" dirty="0">
                  <a:solidFill>
                    <a:srgbClr val="000000"/>
                  </a:solidFill>
                  <a:latin typeface="+mn-ea"/>
                  <a:cs typeface="Times New Roman" panose="02020603050405020304" pitchFamily="18" charset="0"/>
                </a:rPr>
                <a:t>工程大学）。</a:t>
              </a:r>
              <a:r>
                <a:rPr lang="en-US" altLang="zh-CN" sz="2400" b="1" kern="100" dirty="0">
                  <a:solidFill>
                    <a:srgbClr val="FF0000"/>
                  </a:solidFill>
                  <a:latin typeface="+mn-ea"/>
                  <a:cs typeface="Times New Roman" panose="02020603050405020304" pitchFamily="18" charset="0"/>
                </a:rPr>
                <a:t>36</a:t>
              </a:r>
              <a:r>
                <a:rPr lang="zh-CN" altLang="zh-CN" sz="2400" b="1" kern="100" dirty="0">
                  <a:solidFill>
                    <a:srgbClr val="FF0000"/>
                  </a:solidFill>
                  <a:latin typeface="+mn-ea"/>
                  <a:cs typeface="Times New Roman" panose="02020603050405020304" pitchFamily="18" charset="0"/>
                </a:rPr>
                <a:t>所</a:t>
              </a:r>
              <a:r>
                <a:rPr lang="en-US" altLang="zh-CN" sz="2400" b="1" kern="100" dirty="0">
                  <a:solidFill>
                    <a:srgbClr val="FF0000"/>
                  </a:solidFill>
                  <a:latin typeface="+mn-ea"/>
                  <a:cs typeface="Times New Roman" panose="02020603050405020304" pitchFamily="18" charset="0"/>
                </a:rPr>
                <a:t>A</a:t>
              </a:r>
              <a:r>
                <a:rPr lang="zh-CN" altLang="zh-CN" sz="2400" b="1" kern="100" dirty="0">
                  <a:solidFill>
                    <a:srgbClr val="FF0000"/>
                  </a:solidFill>
                  <a:latin typeface="+mn-ea"/>
                  <a:cs typeface="Times New Roman" panose="02020603050405020304" pitchFamily="18" charset="0"/>
                </a:rPr>
                <a:t>类一流大学建设高有</a:t>
              </a:r>
              <a:r>
                <a:rPr lang="en-US" altLang="zh-CN" sz="2400" b="1" kern="100" dirty="0">
                  <a:solidFill>
                    <a:srgbClr val="FF0000"/>
                  </a:solidFill>
                  <a:latin typeface="+mn-ea"/>
                  <a:cs typeface="Times New Roman" panose="02020603050405020304" pitchFamily="18" charset="0"/>
                </a:rPr>
                <a:t>33</a:t>
              </a:r>
              <a:r>
                <a:rPr lang="zh-CN" altLang="zh-CN" sz="2400" b="1" kern="100" dirty="0">
                  <a:solidFill>
                    <a:srgbClr val="FF0000"/>
                  </a:solidFill>
                  <a:latin typeface="+mn-ea"/>
                  <a:cs typeface="Times New Roman" panose="02020603050405020304" pitchFamily="18" charset="0"/>
                </a:rPr>
                <a:t>所在</a:t>
              </a:r>
              <a:r>
                <a:rPr lang="en-US" altLang="zh-CN" sz="2400" b="1" kern="100" dirty="0">
                  <a:solidFill>
                    <a:srgbClr val="FF0000"/>
                  </a:solidFill>
                  <a:latin typeface="+mn-ea"/>
                  <a:cs typeface="Times New Roman" panose="02020603050405020304" pitchFamily="18" charset="0"/>
                </a:rPr>
                <a:t>40</a:t>
              </a:r>
              <a:r>
                <a:rPr lang="zh-CN" altLang="zh-CN" sz="2400" b="1" kern="100" dirty="0">
                  <a:solidFill>
                    <a:srgbClr val="FF0000"/>
                  </a:solidFill>
                  <a:latin typeface="+mn-ea"/>
                  <a:cs typeface="Times New Roman" panose="02020603050405020304" pitchFamily="18" charset="0"/>
                </a:rPr>
                <a:t>名</a:t>
              </a:r>
              <a:r>
                <a:rPr lang="zh-CN" altLang="zh-CN" sz="2400" b="1" kern="100" dirty="0" smtClean="0">
                  <a:solidFill>
                    <a:srgbClr val="FF0000"/>
                  </a:solidFill>
                  <a:latin typeface="+mn-ea"/>
                  <a:cs typeface="Times New Roman" panose="02020603050405020304" pitchFamily="18" charset="0"/>
                </a:rPr>
                <a:t>以内</a:t>
              </a:r>
              <a:r>
                <a:rPr lang="zh-CN" altLang="en-US" sz="2400" b="1" kern="100" dirty="0" smtClean="0">
                  <a:solidFill>
                    <a:srgbClr val="000000"/>
                  </a:solidFill>
                  <a:latin typeface="+mn-ea"/>
                  <a:cs typeface="Times New Roman" panose="02020603050405020304" pitchFamily="18" charset="0"/>
                </a:rPr>
                <a:t>。</a:t>
              </a:r>
              <a:endParaRPr lang="zh-CN" altLang="zh-CN" sz="2400" b="1" kern="100" dirty="0">
                <a:latin typeface="+mn-ea"/>
                <a:cs typeface="Times New Roman" panose="02020603050405020304" pitchFamily="18" charset="0"/>
              </a:endParaRPr>
            </a:p>
          </p:txBody>
        </p:sp>
        <p:cxnSp>
          <p:nvCxnSpPr>
            <p:cNvPr id="36" name="直接连接符 35"/>
            <p:cNvCxnSpPr/>
            <p:nvPr/>
          </p:nvCxnSpPr>
          <p:spPr>
            <a:xfrm>
              <a:off x="1099117" y="4276827"/>
              <a:ext cx="0" cy="6373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48</a:t>
            </a:fld>
            <a:endParaRPr lang="zh-CN" altLang="en-US"/>
          </a:p>
        </p:txBody>
      </p:sp>
      <p:pic>
        <p:nvPicPr>
          <p:cNvPr id="38" name="图片 37"/>
          <p:cNvPicPr>
            <a:picLocks noChangeAspect="1"/>
          </p:cNvPicPr>
          <p:nvPr/>
        </p:nvPicPr>
        <p:blipFill>
          <a:blip r:embed="rId5" cstate="print"/>
          <a:stretch>
            <a:fillRect/>
          </a:stretch>
        </p:blipFill>
        <p:spPr>
          <a:xfrm>
            <a:off x="10227664" y="6108847"/>
            <a:ext cx="1772992" cy="599321"/>
          </a:xfrm>
          <a:prstGeom prst="rect">
            <a:avLst/>
          </a:prstGeom>
        </p:spPr>
      </p:pic>
      <p:cxnSp>
        <p:nvCxnSpPr>
          <p:cNvPr id="39" name="直接连接符 38"/>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40" name="矩形 39"/>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41" name="矩形 40"/>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42" name="MH_Entry_2">
            <a:hlinkClick r:id="rId6"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sz="2400" b="0" kern="0" dirty="0">
                <a:solidFill>
                  <a:srgbClr val="FFFFFF"/>
                </a:solidFill>
                <a:latin typeface="微软雅黑" panose="020B0503020204020204" pitchFamily="34" charset="-122"/>
                <a:ea typeface="微软雅黑" panose="020B0503020204020204" pitchFamily="34" charset="-122"/>
              </a:rPr>
              <a:t>国际化评价发现</a:t>
            </a:r>
          </a:p>
        </p:txBody>
      </p:sp>
      <p:sp>
        <p:nvSpPr>
          <p:cNvPr id="43" name="MH_Number_2">
            <a:hlinkClick r:id="rId6"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b="0" kern="0" dirty="0" smtClean="0">
                <a:solidFill>
                  <a:srgbClr val="FFFFFF"/>
                </a:solidFill>
                <a:latin typeface="微软雅黑" panose="020B0503020204020204" pitchFamily="34" charset="-122"/>
                <a:ea typeface="微软雅黑" panose="020B0503020204020204" pitchFamily="34" charset="-122"/>
              </a:rPr>
              <a:t>6</a:t>
            </a:r>
            <a:endParaRPr lang="zh-CN" altLang="en-US" b="0" kern="0"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372704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ED00465-D374-4F2E-AC45-E0562814E941}" type="slidenum">
              <a:rPr lang="zh-CN" altLang="en-US" smtClean="0"/>
              <a:pPr/>
              <a:t>49</a:t>
            </a:fld>
            <a:endParaRPr lang="zh-CN" altLang="en-US" dirty="0"/>
          </a:p>
        </p:txBody>
      </p:sp>
      <p:sp>
        <p:nvSpPr>
          <p:cNvPr id="6" name="任意多边形 5"/>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8" name="矩形 7"/>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剪去对角的矩形 12"/>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27" name="剪去对角的矩形 26"/>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37"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49</a:t>
            </a:fld>
            <a:endParaRPr lang="zh-CN" altLang="en-US"/>
          </a:p>
        </p:txBody>
      </p:sp>
      <p:pic>
        <p:nvPicPr>
          <p:cNvPr id="38" name="图片 37"/>
          <p:cNvPicPr>
            <a:picLocks noChangeAspect="1"/>
          </p:cNvPicPr>
          <p:nvPr/>
        </p:nvPicPr>
        <p:blipFill>
          <a:blip r:embed="rId5" cstate="print"/>
          <a:stretch>
            <a:fillRect/>
          </a:stretch>
        </p:blipFill>
        <p:spPr>
          <a:xfrm>
            <a:off x="10227664" y="6108847"/>
            <a:ext cx="1772992" cy="599321"/>
          </a:xfrm>
          <a:prstGeom prst="rect">
            <a:avLst/>
          </a:prstGeom>
        </p:spPr>
      </p:pic>
      <p:cxnSp>
        <p:nvCxnSpPr>
          <p:cNvPr id="39" name="直接连接符 38"/>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40" name="矩形 39"/>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41" name="矩形 40"/>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0" name="矩形 29"/>
          <p:cNvSpPr/>
          <p:nvPr/>
        </p:nvSpPr>
        <p:spPr>
          <a:xfrm>
            <a:off x="882984" y="1491668"/>
            <a:ext cx="10635029" cy="461665"/>
          </a:xfrm>
          <a:prstGeom prst="rect">
            <a:avLst/>
          </a:prstGeom>
          <a:solidFill>
            <a:srgbClr val="C00000"/>
          </a:solidFill>
        </p:spPr>
        <p:txBody>
          <a:bodyPr wrap="square">
            <a:spAutoFit/>
          </a:bodyPr>
          <a:lstStyle/>
          <a:p>
            <a:r>
              <a:rPr lang="en-US" altLang="zh-CN" sz="2400" b="1" dirty="0" smtClean="0">
                <a:solidFill>
                  <a:schemeClr val="bg1"/>
                </a:solidFill>
                <a:latin typeface="+mn-ea"/>
              </a:rPr>
              <a:t>3.</a:t>
            </a:r>
            <a:r>
              <a:rPr lang="zh-CN" altLang="en-US" sz="2400" b="1" dirty="0" smtClean="0">
                <a:solidFill>
                  <a:schemeClr val="bg1"/>
                </a:solidFill>
                <a:latin typeface="+mn-ea"/>
              </a:rPr>
              <a:t>东部</a:t>
            </a:r>
            <a:r>
              <a:rPr lang="zh-CN" altLang="en-US" sz="2400" b="1" dirty="0">
                <a:solidFill>
                  <a:schemeClr val="bg1"/>
                </a:solidFill>
                <a:latin typeface="+mn-ea"/>
              </a:rPr>
              <a:t>大学国际化水平高于中西部地区大学，中部地区大学高于西部地区</a:t>
            </a:r>
            <a:r>
              <a:rPr lang="zh-CN" altLang="en-US" sz="2400" b="1" dirty="0" smtClean="0">
                <a:solidFill>
                  <a:schemeClr val="bg1"/>
                </a:solidFill>
                <a:latin typeface="+mn-ea"/>
              </a:rPr>
              <a:t>大学</a:t>
            </a:r>
            <a:endParaRPr lang="zh-CN" altLang="en-US" sz="2400" b="1" dirty="0">
              <a:solidFill>
                <a:schemeClr val="bg1"/>
              </a:solidFill>
              <a:latin typeface="+mn-ea"/>
            </a:endParaRPr>
          </a:p>
        </p:txBody>
      </p:sp>
      <p:sp>
        <p:nvSpPr>
          <p:cNvPr id="31" name="矩形 30"/>
          <p:cNvSpPr/>
          <p:nvPr/>
        </p:nvSpPr>
        <p:spPr>
          <a:xfrm>
            <a:off x="836041" y="980728"/>
            <a:ext cx="2646878" cy="461665"/>
          </a:xfrm>
          <a:prstGeom prst="rect">
            <a:avLst/>
          </a:prstGeom>
        </p:spPr>
        <p:txBody>
          <a:bodyPr wrap="none">
            <a:spAutoFit/>
          </a:bodyPr>
          <a:lstStyle/>
          <a:p>
            <a:r>
              <a:rPr lang="zh-CN" altLang="en-US" sz="2400" b="1" dirty="0">
                <a:latin typeface="+mn-ea"/>
              </a:rPr>
              <a:t>从高校分布地区</a:t>
            </a:r>
            <a:r>
              <a:rPr lang="zh-CN" altLang="en-US" sz="2400" b="1" dirty="0" smtClean="0">
                <a:latin typeface="+mn-ea"/>
              </a:rPr>
              <a:t>看</a:t>
            </a:r>
            <a:endParaRPr lang="zh-CN" altLang="en-US" sz="2400" b="1" dirty="0">
              <a:latin typeface="+mn-ea"/>
            </a:endParaRPr>
          </a:p>
        </p:txBody>
      </p:sp>
      <p:grpSp>
        <p:nvGrpSpPr>
          <p:cNvPr id="42" name="组合 16"/>
          <p:cNvGrpSpPr/>
          <p:nvPr/>
        </p:nvGrpSpPr>
        <p:grpSpPr>
          <a:xfrm>
            <a:off x="4834617" y="2055816"/>
            <a:ext cx="3755390" cy="3504373"/>
            <a:chOff x="1338217" y="2693449"/>
            <a:chExt cx="3755390" cy="3504373"/>
          </a:xfrm>
          <a:solidFill>
            <a:schemeClr val="accent2"/>
          </a:solidFill>
        </p:grpSpPr>
        <p:graphicFrame>
          <p:nvGraphicFramePr>
            <p:cNvPr id="43" name="图表 42"/>
            <p:cNvGraphicFramePr/>
            <p:nvPr>
              <p:extLst>
                <p:ext uri="{D42A27DB-BD31-4B8C-83A1-F6EECF244321}">
                  <p14:modId xmlns:p14="http://schemas.microsoft.com/office/powerpoint/2010/main" val="1051618621"/>
                </p:ext>
              </p:extLst>
            </p:nvPr>
          </p:nvGraphicFramePr>
          <p:xfrm>
            <a:off x="1338217" y="2693449"/>
            <a:ext cx="3755390" cy="2710815"/>
          </p:xfrm>
          <a:graphic>
            <a:graphicData uri="http://schemas.openxmlformats.org/drawingml/2006/chart">
              <c:chart xmlns:c="http://schemas.openxmlformats.org/drawingml/2006/chart" xmlns:r="http://schemas.openxmlformats.org/officeDocument/2006/relationships" r:id="rId6"/>
            </a:graphicData>
          </a:graphic>
        </p:graphicFrame>
        <p:sp>
          <p:nvSpPr>
            <p:cNvPr id="44" name="矩形 43"/>
            <p:cNvSpPr/>
            <p:nvPr/>
          </p:nvSpPr>
          <p:spPr>
            <a:xfrm>
              <a:off x="1379511" y="5447617"/>
              <a:ext cx="3672800" cy="750205"/>
            </a:xfrm>
            <a:prstGeom prst="rect">
              <a:avLst/>
            </a:prstGeom>
            <a:solidFill>
              <a:schemeClr val="bg2"/>
            </a:solidFill>
            <a:ln>
              <a:solidFill>
                <a:schemeClr val="accent1">
                  <a:lumMod val="20000"/>
                  <a:lumOff val="80000"/>
                </a:schemeClr>
              </a:solidFill>
            </a:ln>
          </p:spPr>
          <p:txBody>
            <a:bodyPr wrap="none">
              <a:spAutoFit/>
            </a:bodyPr>
            <a:lstStyle/>
            <a:p>
              <a:pPr algn="ctr">
                <a:lnSpc>
                  <a:spcPct val="150000"/>
                </a:lnSpc>
              </a:pPr>
              <a:r>
                <a:rPr lang="zh-CN" altLang="zh-CN" sz="1800" b="1" dirty="0">
                  <a:latin typeface="+mn-ea"/>
                  <a:cs typeface="Times New Roman" panose="02020603050405020304" pitchFamily="18" charset="0"/>
                </a:rPr>
                <a:t>总排名中前</a:t>
              </a:r>
              <a:r>
                <a:rPr lang="en-US" altLang="zh-CN" sz="1800" b="1" dirty="0">
                  <a:latin typeface="+mn-ea"/>
                  <a:cs typeface="Times New Roman" panose="02020603050405020304" pitchFamily="18" charset="0"/>
                </a:rPr>
                <a:t>10</a:t>
              </a:r>
              <a:r>
                <a:rPr lang="zh-CN" altLang="zh-CN" sz="1800" b="1" dirty="0">
                  <a:latin typeface="+mn-ea"/>
                  <a:cs typeface="Times New Roman" panose="02020603050405020304" pitchFamily="18" charset="0"/>
                </a:rPr>
                <a:t>位大学城市分布</a:t>
              </a:r>
              <a:r>
                <a:rPr lang="zh-CN" altLang="zh-CN" sz="1800" b="1" dirty="0" smtClean="0">
                  <a:latin typeface="+mn-ea"/>
                  <a:cs typeface="Times New Roman" panose="02020603050405020304" pitchFamily="18" charset="0"/>
                </a:rPr>
                <a:t>情况</a:t>
              </a:r>
              <a:endParaRPr lang="en-US" altLang="zh-CN" sz="1800" b="1" dirty="0" smtClean="0">
                <a:latin typeface="+mn-ea"/>
                <a:cs typeface="Times New Roman" panose="02020603050405020304" pitchFamily="18" charset="0"/>
              </a:endParaRPr>
            </a:p>
            <a:p>
              <a:pPr algn="ctr">
                <a:lnSpc>
                  <a:spcPct val="150000"/>
                </a:lnSpc>
              </a:pPr>
              <a:r>
                <a:rPr lang="zh-CN" altLang="zh-CN" sz="1050" kern="100" dirty="0">
                  <a:latin typeface="Calibri" panose="020F0502020204030204" pitchFamily="34" charset="0"/>
                  <a:ea typeface="宋体" panose="02010600030101010101" pitchFamily="2" charset="-122"/>
                  <a:cs typeface="Times New Roman" panose="02020603050405020304" pitchFamily="18" charset="0"/>
                </a:rPr>
                <a:t>资料来源：</a:t>
              </a:r>
              <a:r>
                <a:rPr lang="en-US" altLang="zh-CN" sz="1050" kern="100" dirty="0">
                  <a:latin typeface="Calibri" panose="020F0502020204030204" pitchFamily="34" charset="0"/>
                  <a:ea typeface="宋体" panose="02010600030101010101" pitchFamily="2" charset="-122"/>
                  <a:cs typeface="Times New Roman" panose="02020603050405020304" pitchFamily="18" charset="0"/>
                </a:rPr>
                <a:t>2018</a:t>
              </a:r>
              <a:r>
                <a:rPr lang="zh-CN" altLang="zh-CN" sz="1050" kern="100" dirty="0">
                  <a:latin typeface="Calibri" panose="020F0502020204030204" pitchFamily="34" charset="0"/>
                  <a:ea typeface="宋体" panose="02010600030101010101" pitchFamily="2" charset="-122"/>
                  <a:cs typeface="Times New Roman" panose="02020603050405020304" pitchFamily="18" charset="0"/>
                </a:rPr>
                <a:t>年度大学国际化水平排名</a:t>
              </a:r>
              <a:endParaRPr lang="zh-CN" altLang="en-US" sz="1050" kern="100" dirty="0">
                <a:latin typeface="Calibri" panose="020F0502020204030204" pitchFamily="34" charset="0"/>
                <a:ea typeface="宋体" panose="02010600030101010101" pitchFamily="2" charset="-122"/>
                <a:cs typeface="Times New Roman" panose="02020603050405020304" pitchFamily="18" charset="0"/>
              </a:endParaRPr>
            </a:p>
          </p:txBody>
        </p:sp>
      </p:grpSp>
      <p:sp>
        <p:nvSpPr>
          <p:cNvPr id="45" name="矩形 44"/>
          <p:cNvSpPr/>
          <p:nvPr/>
        </p:nvSpPr>
        <p:spPr>
          <a:xfrm>
            <a:off x="8563139" y="1935943"/>
            <a:ext cx="3365509" cy="3329758"/>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n"/>
            </a:pPr>
            <a:r>
              <a:rPr lang="zh-CN" altLang="zh-CN" sz="2400" b="1" kern="100" dirty="0">
                <a:latin typeface="+mn-ea"/>
                <a:cs typeface="Times New Roman" panose="02020603050405020304" pitchFamily="18" charset="0"/>
              </a:rPr>
              <a:t>总排名前</a:t>
            </a:r>
            <a:r>
              <a:rPr lang="en-US" altLang="zh-CN" sz="2400" b="1" kern="100" dirty="0">
                <a:latin typeface="+mn-ea"/>
                <a:cs typeface="Times New Roman" panose="02020603050405020304" pitchFamily="18" charset="0"/>
              </a:rPr>
              <a:t>10</a:t>
            </a:r>
            <a:r>
              <a:rPr lang="zh-CN" altLang="zh-CN" sz="2400" b="1" kern="100" dirty="0">
                <a:latin typeface="+mn-ea"/>
                <a:cs typeface="Times New Roman" panose="02020603050405020304" pitchFamily="18" charset="0"/>
              </a:rPr>
              <a:t>位的大学</a:t>
            </a:r>
            <a:r>
              <a:rPr lang="zh-CN" altLang="zh-CN" sz="2400" b="1" kern="100" dirty="0">
                <a:solidFill>
                  <a:srgbClr val="FF0000"/>
                </a:solidFill>
                <a:latin typeface="+mn-ea"/>
                <a:cs typeface="Times New Roman" panose="02020603050405020304" pitchFamily="18" charset="0"/>
              </a:rPr>
              <a:t>全部位于东部经济发达地区</a:t>
            </a:r>
            <a:r>
              <a:rPr lang="zh-CN" altLang="zh-CN" sz="2400" b="1" kern="100" dirty="0">
                <a:latin typeface="+mn-ea"/>
                <a:cs typeface="Times New Roman" panose="02020603050405020304" pitchFamily="18" charset="0"/>
              </a:rPr>
              <a:t>，其中</a:t>
            </a:r>
            <a:r>
              <a:rPr lang="en-US" altLang="zh-CN" sz="2400" b="1" kern="100" dirty="0">
                <a:solidFill>
                  <a:srgbClr val="FF0000"/>
                </a:solidFill>
                <a:latin typeface="+mn-ea"/>
                <a:cs typeface="Times New Roman" panose="02020603050405020304" pitchFamily="18" charset="0"/>
              </a:rPr>
              <a:t>6</a:t>
            </a:r>
            <a:r>
              <a:rPr lang="zh-CN" altLang="zh-CN" sz="2400" b="1" kern="100" dirty="0">
                <a:solidFill>
                  <a:srgbClr val="FF0000"/>
                </a:solidFill>
                <a:latin typeface="+mn-ea"/>
                <a:cs typeface="Times New Roman" panose="02020603050405020304" pitchFamily="18" charset="0"/>
              </a:rPr>
              <a:t>所</a:t>
            </a:r>
            <a:r>
              <a:rPr lang="zh-CN" altLang="zh-CN" sz="2400" b="1" kern="100" dirty="0">
                <a:latin typeface="+mn-ea"/>
                <a:cs typeface="Times New Roman" panose="02020603050405020304" pitchFamily="18" charset="0"/>
              </a:rPr>
              <a:t>处于北京、上海和广州，杭州、南京各</a:t>
            </a:r>
            <a:r>
              <a:rPr lang="en-US" altLang="zh-CN" sz="2400" b="1" kern="100" dirty="0">
                <a:solidFill>
                  <a:srgbClr val="FF0000"/>
                </a:solidFill>
                <a:latin typeface="+mn-ea"/>
                <a:cs typeface="Times New Roman" panose="02020603050405020304" pitchFamily="18" charset="0"/>
              </a:rPr>
              <a:t>1</a:t>
            </a:r>
            <a:r>
              <a:rPr lang="zh-CN" altLang="zh-CN" sz="2400" b="1" kern="100" dirty="0">
                <a:solidFill>
                  <a:srgbClr val="FF0000"/>
                </a:solidFill>
                <a:latin typeface="+mn-ea"/>
                <a:cs typeface="Times New Roman" panose="02020603050405020304" pitchFamily="18" charset="0"/>
              </a:rPr>
              <a:t>所</a:t>
            </a:r>
            <a:r>
              <a:rPr lang="zh-CN" altLang="zh-CN" sz="2400" b="1" kern="100" dirty="0">
                <a:latin typeface="+mn-ea"/>
                <a:cs typeface="Times New Roman" panose="02020603050405020304" pitchFamily="18" charset="0"/>
              </a:rPr>
              <a:t>，武汉</a:t>
            </a:r>
            <a:r>
              <a:rPr lang="en-US" altLang="zh-CN" sz="2400" b="1" kern="100" dirty="0">
                <a:latin typeface="+mn-ea"/>
                <a:cs typeface="Times New Roman" panose="02020603050405020304" pitchFamily="18" charset="0"/>
              </a:rPr>
              <a:t>2</a:t>
            </a:r>
            <a:r>
              <a:rPr lang="zh-CN" altLang="zh-CN" sz="2400" b="1" kern="100" dirty="0" smtClean="0">
                <a:latin typeface="+mn-ea"/>
                <a:cs typeface="Times New Roman" panose="02020603050405020304" pitchFamily="18" charset="0"/>
              </a:rPr>
              <a:t>所。</a:t>
            </a:r>
            <a:endParaRPr lang="zh-CN" altLang="zh-CN" sz="1100" b="1" kern="100" dirty="0">
              <a:effectLst/>
              <a:latin typeface="+mn-ea"/>
              <a:cs typeface="Times New Roman" panose="02020603050405020304" pitchFamily="18" charset="0"/>
            </a:endParaRPr>
          </a:p>
        </p:txBody>
      </p:sp>
      <p:sp>
        <p:nvSpPr>
          <p:cNvPr id="46" name="矩形 45"/>
          <p:cNvSpPr/>
          <p:nvPr/>
        </p:nvSpPr>
        <p:spPr>
          <a:xfrm>
            <a:off x="691575" y="4496230"/>
            <a:ext cx="3775393" cy="400110"/>
          </a:xfrm>
          <a:prstGeom prst="rect">
            <a:avLst/>
          </a:prstGeom>
          <a:solidFill>
            <a:srgbClr val="C00000"/>
          </a:solidFill>
        </p:spPr>
        <p:txBody>
          <a:bodyPr wrap="none">
            <a:spAutoFit/>
          </a:bodyPr>
          <a:lstStyle/>
          <a:p>
            <a:r>
              <a:rPr lang="zh-CN" altLang="zh-CN" sz="2000" b="1" dirty="0">
                <a:solidFill>
                  <a:schemeClr val="bg1"/>
                </a:solidFill>
                <a:latin typeface="+mn-ea"/>
                <a:cs typeface="Times New Roman" panose="02020603050405020304" pitchFamily="18" charset="0"/>
              </a:rPr>
              <a:t>教育发展与经济发达程度正相关</a:t>
            </a:r>
            <a:endParaRPr lang="zh-CN" altLang="en-US" sz="2000" b="1" dirty="0">
              <a:solidFill>
                <a:schemeClr val="bg1"/>
              </a:solidFill>
              <a:latin typeface="+mn-ea"/>
            </a:endParaRPr>
          </a:p>
        </p:txBody>
      </p:sp>
      <p:cxnSp>
        <p:nvCxnSpPr>
          <p:cNvPr id="47" name="直接连接符 46"/>
          <p:cNvCxnSpPr/>
          <p:nvPr/>
        </p:nvCxnSpPr>
        <p:spPr>
          <a:xfrm>
            <a:off x="4576142" y="2264441"/>
            <a:ext cx="10977" cy="3721340"/>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81320" y="2289058"/>
            <a:ext cx="3775393" cy="1477328"/>
          </a:xfrm>
          <a:prstGeom prst="rect">
            <a:avLst/>
          </a:prstGeom>
        </p:spPr>
        <p:txBody>
          <a:bodyPr wrap="square">
            <a:spAutoFit/>
          </a:bodyPr>
          <a:lstStyle/>
          <a:p>
            <a:pPr marL="285750" indent="-285750" algn="just">
              <a:lnSpc>
                <a:spcPct val="150000"/>
              </a:lnSpc>
              <a:buFont typeface="Wingdings" panose="05000000000000000000" pitchFamily="2" charset="2"/>
              <a:buChar char="n"/>
            </a:pPr>
            <a:r>
              <a:rPr lang="zh-CN" altLang="zh-CN" sz="2000" b="1" kern="100" dirty="0">
                <a:solidFill>
                  <a:srgbClr val="000000"/>
                </a:solidFill>
                <a:latin typeface="+mn-ea"/>
                <a:cs typeface="Times New Roman" panose="02020603050405020304" pitchFamily="18" charset="0"/>
              </a:rPr>
              <a:t>从排名看，东部发达地区大学排名明显高于中西部地区大学，呈现</a:t>
            </a:r>
            <a:r>
              <a:rPr lang="zh-CN" altLang="zh-CN" sz="2000" b="1" kern="100" dirty="0">
                <a:solidFill>
                  <a:srgbClr val="C00000"/>
                </a:solidFill>
                <a:latin typeface="+mn-ea"/>
                <a:cs typeface="Times New Roman" panose="02020603050405020304" pitchFamily="18" charset="0"/>
              </a:rPr>
              <a:t>明显阶梯状</a:t>
            </a:r>
            <a:r>
              <a:rPr lang="zh-CN" altLang="zh-CN" sz="2000" b="1" kern="100" dirty="0">
                <a:solidFill>
                  <a:srgbClr val="000000"/>
                </a:solidFill>
                <a:latin typeface="+mn-ea"/>
                <a:cs typeface="Times New Roman" panose="02020603050405020304" pitchFamily="18" charset="0"/>
              </a:rPr>
              <a:t>。</a:t>
            </a:r>
            <a:endParaRPr lang="zh-CN" altLang="en-US" sz="2000" b="1" kern="100" dirty="0">
              <a:solidFill>
                <a:srgbClr val="000000"/>
              </a:solidFill>
              <a:latin typeface="+mn-ea"/>
              <a:cs typeface="Times New Roman" panose="02020603050405020304" pitchFamily="18" charset="0"/>
            </a:endParaRPr>
          </a:p>
        </p:txBody>
      </p:sp>
      <p:sp>
        <p:nvSpPr>
          <p:cNvPr id="49" name="MH_Entry_2">
            <a:hlinkClick r:id="rId7"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国际化评价发现</a:t>
            </a:r>
          </a:p>
        </p:txBody>
      </p:sp>
      <p:sp>
        <p:nvSpPr>
          <p:cNvPr id="50" name="MH_Number_2">
            <a:hlinkClick r:id="rId7"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6</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1445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127448" y="1196752"/>
            <a:ext cx="9993287" cy="5184576"/>
          </a:xfrm>
          <a:prstGeom prst="rect">
            <a:avLst/>
          </a:prstGeom>
          <a:solidFill>
            <a:srgbClr val="02548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0" name="直接连接符 19"/>
          <p:cNvCxnSpPr/>
          <p:nvPr/>
        </p:nvCxnSpPr>
        <p:spPr>
          <a:xfrm flipV="1">
            <a:off x="1287761" y="1089510"/>
            <a:ext cx="9559545" cy="2"/>
          </a:xfrm>
          <a:prstGeom prst="line">
            <a:avLst/>
          </a:prstGeom>
          <a:ln w="19050">
            <a:solidFill>
              <a:srgbClr val="025483"/>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8ED00465-D374-4F2E-AC45-E0562814E941}" type="slidenum">
              <a:rPr lang="zh-CN" altLang="en-US" smtClean="0"/>
              <a:pPr/>
              <a:t>5</a:t>
            </a:fld>
            <a:endParaRPr lang="zh-CN" altLang="en-US"/>
          </a:p>
        </p:txBody>
      </p:sp>
      <p:sp>
        <p:nvSpPr>
          <p:cNvPr id="5" name="内容占位符 2"/>
          <p:cNvSpPr txBox="1"/>
          <p:nvPr/>
        </p:nvSpPr>
        <p:spPr bwMode="auto">
          <a:xfrm>
            <a:off x="1262335" y="1340768"/>
            <a:ext cx="9730209" cy="4896544"/>
          </a:xfrm>
          <a:prstGeom prst="rect">
            <a:avLst/>
          </a:prstGeom>
          <a:solidFill>
            <a:schemeClr val="bg1"/>
          </a:solid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a:lnSpc>
                <a:spcPct val="150000"/>
              </a:lnSpc>
              <a:buNone/>
            </a:pPr>
            <a:r>
              <a:rPr lang="zh-CN" altLang="en-US" dirty="0">
                <a:latin typeface="微软雅黑" panose="020B0503020204020204" pitchFamily="34" charset="-122"/>
                <a:ea typeface="微软雅黑" panose="020B0503020204020204" pitchFamily="34" charset="-122"/>
              </a:rPr>
              <a:t>关于大学国际化</a:t>
            </a:r>
            <a:r>
              <a:rPr lang="zh-CN" altLang="en-US" dirty="0" smtClean="0">
                <a:latin typeface="微软雅黑" panose="020B0503020204020204" pitchFamily="34" charset="-122"/>
                <a:ea typeface="微软雅黑" panose="020B0503020204020204" pitchFamily="34" charset="-122"/>
              </a:rPr>
              <a:t>评价</a:t>
            </a:r>
            <a:endParaRPr lang="en-US" altLang="zh-CN" dirty="0" smtClean="0">
              <a:latin typeface="微软雅黑" panose="020B0503020204020204" pitchFamily="34" charset="-122"/>
              <a:ea typeface="微软雅黑" panose="020B0503020204020204" pitchFamily="34" charset="-122"/>
            </a:endParaRPr>
          </a:p>
          <a:p>
            <a:pPr marL="0" indent="0" algn="ctr">
              <a:lnSpc>
                <a:spcPct val="150000"/>
              </a:lnSpc>
              <a:buNone/>
            </a:pPr>
            <a:endParaRPr lang="en-US" altLang="zh-CN" dirty="0" smtClean="0">
              <a:latin typeface="微软雅黑" panose="020B0503020204020204" pitchFamily="34" charset="-122"/>
              <a:ea typeface="微软雅黑" panose="020B0503020204020204" pitchFamily="34" charset="-122"/>
            </a:endParaRPr>
          </a:p>
        </p:txBody>
      </p:sp>
      <p:sp>
        <p:nvSpPr>
          <p:cNvPr id="6" name="矩形 5"/>
          <p:cNvSpPr/>
          <p:nvPr/>
        </p:nvSpPr>
        <p:spPr>
          <a:xfrm>
            <a:off x="1271464" y="2852936"/>
            <a:ext cx="4104456" cy="1384995"/>
          </a:xfrm>
          <a:prstGeom prst="rect">
            <a:avLst/>
          </a:prstGeom>
          <a:ln>
            <a:solidFill>
              <a:srgbClr val="025483"/>
            </a:solidFill>
          </a:ln>
        </p:spPr>
        <p:txBody>
          <a:bodyPr wrap="square">
            <a:spAutoFit/>
          </a:bodyPr>
          <a:lstStyle/>
          <a:p>
            <a:pPr marL="0" indent="0">
              <a:lnSpc>
                <a:spcPct val="150000"/>
              </a:lnSpc>
              <a:buNone/>
            </a:pPr>
            <a:r>
              <a:rPr lang="en-US" altLang="zh-CN" sz="2400" b="0" dirty="0">
                <a:solidFill>
                  <a:srgbClr val="FF0000"/>
                </a:solidFill>
                <a:latin typeface="微软雅黑" panose="020B0503020204020204" pitchFamily="34" charset="-122"/>
                <a:ea typeface="微软雅黑" panose="020B0503020204020204" pitchFamily="34" charset="-122"/>
              </a:rPr>
              <a:t> </a:t>
            </a:r>
            <a:r>
              <a:rPr lang="zh-CN" altLang="en-US" b="0" dirty="0" smtClean="0">
                <a:solidFill>
                  <a:srgbClr val="FF0000"/>
                </a:solidFill>
                <a:latin typeface="微软雅黑" panose="020B0503020204020204" pitchFamily="34" charset="-122"/>
                <a:ea typeface="微软雅黑" panose="020B0503020204020204" pitchFamily="34" charset="-122"/>
              </a:rPr>
              <a:t>大学是国际化的产物：</a:t>
            </a:r>
            <a:r>
              <a:rPr lang="en-US" altLang="zh-CN" b="0" dirty="0" smtClean="0">
                <a:latin typeface="微软雅黑" panose="020B0503020204020204" pitchFamily="34" charset="-122"/>
                <a:ea typeface="微软雅黑" panose="020B0503020204020204" pitchFamily="34" charset="-122"/>
              </a:rPr>
              <a:t> </a:t>
            </a:r>
          </a:p>
          <a:p>
            <a:pPr marL="0" indent="0">
              <a:lnSpc>
                <a:spcPct val="150000"/>
              </a:lnSpc>
              <a:buNone/>
            </a:pPr>
            <a:r>
              <a:rPr lang="zh-CN" altLang="en-US" b="0" dirty="0" smtClean="0">
                <a:latin typeface="微软雅黑" panose="020B0503020204020204" pitchFamily="34" charset="-122"/>
                <a:ea typeface="微软雅黑" panose="020B0503020204020204" pitchFamily="34" charset="-122"/>
              </a:rPr>
              <a:t>   中世纪现代大学产生</a:t>
            </a:r>
            <a:endParaRPr lang="zh-CN" altLang="zh-CN" b="0" dirty="0">
              <a:solidFill>
                <a:srgbClr val="FF9900"/>
              </a:solidFill>
              <a:latin typeface="微软雅黑" panose="020B0503020204020204" pitchFamily="34" charset="-122"/>
              <a:ea typeface="微软雅黑" panose="020B0503020204020204" pitchFamily="34" charset="-122"/>
            </a:endParaRPr>
          </a:p>
        </p:txBody>
      </p:sp>
      <p:sp>
        <p:nvSpPr>
          <p:cNvPr id="7" name="矩形 6"/>
          <p:cNvSpPr/>
          <p:nvPr/>
        </p:nvSpPr>
        <p:spPr>
          <a:xfrm>
            <a:off x="5582520" y="2349383"/>
            <a:ext cx="5194000" cy="3527889"/>
          </a:xfrm>
          <a:prstGeom prst="rect">
            <a:avLst/>
          </a:prstGeom>
          <a:ln>
            <a:solidFill>
              <a:srgbClr val="025483"/>
            </a:solidFill>
          </a:ln>
        </p:spPr>
        <p:txBody>
          <a:bodyPr wrap="square">
            <a:spAutoFit/>
          </a:bodyPr>
          <a:lstStyle/>
          <a:p>
            <a:pPr>
              <a:lnSpc>
                <a:spcPts val="3000"/>
              </a:lnSpc>
            </a:pPr>
            <a:r>
              <a:rPr lang="zh-CN" altLang="en-US" sz="2400" b="0" dirty="0" smtClean="0">
                <a:solidFill>
                  <a:srgbClr val="FF0000"/>
                </a:solidFill>
                <a:latin typeface="微软雅黑" panose="020B0503020204020204" pitchFamily="34" charset="-122"/>
                <a:ea typeface="微软雅黑" panose="020B0503020204020204" pitchFamily="34" charset="-122"/>
              </a:rPr>
              <a:t>双一流建设重要遴选条件：</a:t>
            </a:r>
            <a:r>
              <a:rPr lang="zh-CN" altLang="zh-CN" sz="2400" dirty="0" smtClean="0"/>
              <a:t>国际交流合作方面，吸引海外优质师资、科研团队和学生能力强，与世界高水平大学学生交换、学分互认、联合培养成效显著，与世界高水平大学和学术机构有深度的学术交流与科研合作，深度参与国际或区域性重大科学计划、科学工程，参加国际标准和规则的制定，国际影响力较强。</a:t>
            </a:r>
            <a:endParaRPr lang="zh-CN" altLang="en-US" sz="2400" b="0" dirty="0">
              <a:latin typeface="微软雅黑" panose="020B0503020204020204" pitchFamily="34" charset="-122"/>
              <a:ea typeface="微软雅黑" panose="020B0503020204020204" pitchFamily="34" charset="-122"/>
            </a:endParaRPr>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1" name="MH_Entry_1">
            <a:hlinkClick r:id="rId4" action="ppaction://hlinksldjump"/>
          </p:cNvPr>
          <p:cNvSpPr/>
          <p:nvPr>
            <p:custDataLst>
              <p:tags r:id="rId1"/>
            </p:custDataLst>
          </p:nvPr>
        </p:nvSpPr>
        <p:spPr>
          <a:xfrm>
            <a:off x="1055440" y="216924"/>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大学国际化评价内涵</a:t>
            </a:r>
          </a:p>
        </p:txBody>
      </p:sp>
      <p:sp>
        <p:nvSpPr>
          <p:cNvPr id="12" name="MH_Number_1">
            <a:hlinkClick r:id="rId4" action="ppaction://hlinksldjump"/>
          </p:cNvPr>
          <p:cNvSpPr/>
          <p:nvPr>
            <p:custDataLst>
              <p:tags r:id="rId2"/>
            </p:custDataLst>
          </p:nvPr>
        </p:nvSpPr>
        <p:spPr>
          <a:xfrm>
            <a:off x="819394" y="216924"/>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1</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ED00465-D374-4F2E-AC45-E0562814E941}" type="slidenum">
              <a:rPr lang="zh-CN" altLang="en-US" smtClean="0"/>
              <a:pPr/>
              <a:t>50</a:t>
            </a:fld>
            <a:endParaRPr lang="zh-CN" altLang="en-US" dirty="0"/>
          </a:p>
        </p:txBody>
      </p:sp>
      <p:sp>
        <p:nvSpPr>
          <p:cNvPr id="6" name="任意多边形 5"/>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8" name="矩形 7"/>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剪去对角的矩形 12"/>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27" name="剪去对角的矩形 26"/>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37"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50</a:t>
            </a:fld>
            <a:endParaRPr lang="zh-CN" altLang="en-US"/>
          </a:p>
        </p:txBody>
      </p:sp>
      <p:pic>
        <p:nvPicPr>
          <p:cNvPr id="38" name="图片 37"/>
          <p:cNvPicPr>
            <a:picLocks noChangeAspect="1"/>
          </p:cNvPicPr>
          <p:nvPr/>
        </p:nvPicPr>
        <p:blipFill>
          <a:blip r:embed="rId5" cstate="print"/>
          <a:stretch>
            <a:fillRect/>
          </a:stretch>
        </p:blipFill>
        <p:spPr>
          <a:xfrm>
            <a:off x="10227664" y="6108847"/>
            <a:ext cx="1772992" cy="599321"/>
          </a:xfrm>
          <a:prstGeom prst="rect">
            <a:avLst/>
          </a:prstGeom>
        </p:spPr>
      </p:pic>
      <p:cxnSp>
        <p:nvCxnSpPr>
          <p:cNvPr id="39" name="直接连接符 38"/>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40" name="矩形 39"/>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41" name="矩形 40"/>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1" name="矩形 30"/>
          <p:cNvSpPr/>
          <p:nvPr/>
        </p:nvSpPr>
        <p:spPr>
          <a:xfrm>
            <a:off x="850121" y="1268760"/>
            <a:ext cx="2646878" cy="461665"/>
          </a:xfrm>
          <a:prstGeom prst="rect">
            <a:avLst/>
          </a:prstGeom>
        </p:spPr>
        <p:txBody>
          <a:bodyPr wrap="none">
            <a:spAutoFit/>
          </a:bodyPr>
          <a:lstStyle/>
          <a:p>
            <a:r>
              <a:rPr lang="zh-CN" altLang="en-US" sz="2400" b="1" dirty="0">
                <a:latin typeface="+mn-ea"/>
              </a:rPr>
              <a:t>从高校分布地区</a:t>
            </a:r>
            <a:r>
              <a:rPr lang="zh-CN" altLang="en-US" sz="2400" b="1" dirty="0" smtClean="0">
                <a:latin typeface="+mn-ea"/>
              </a:rPr>
              <a:t>看</a:t>
            </a:r>
            <a:endParaRPr lang="zh-CN" altLang="en-US" sz="2400" b="1" dirty="0">
              <a:latin typeface="+mn-ea"/>
            </a:endParaRPr>
          </a:p>
        </p:txBody>
      </p:sp>
      <p:grpSp>
        <p:nvGrpSpPr>
          <p:cNvPr id="32" name="组合 10"/>
          <p:cNvGrpSpPr/>
          <p:nvPr/>
        </p:nvGrpSpPr>
        <p:grpSpPr>
          <a:xfrm>
            <a:off x="839416" y="1855996"/>
            <a:ext cx="4911725" cy="3916749"/>
            <a:chOff x="1380458" y="2635512"/>
            <a:chExt cx="4911725" cy="3916749"/>
          </a:xfrm>
        </p:grpSpPr>
        <p:graphicFrame>
          <p:nvGraphicFramePr>
            <p:cNvPr id="33" name="图表 32"/>
            <p:cNvGraphicFramePr/>
            <p:nvPr>
              <p:extLst>
                <p:ext uri="{D42A27DB-BD31-4B8C-83A1-F6EECF244321}">
                  <p14:modId xmlns:p14="http://schemas.microsoft.com/office/powerpoint/2010/main" val="1934565808"/>
                </p:ext>
              </p:extLst>
            </p:nvPr>
          </p:nvGraphicFramePr>
          <p:xfrm>
            <a:off x="1380458" y="2635512"/>
            <a:ext cx="4911725" cy="2923540"/>
          </p:xfrm>
          <a:graphic>
            <a:graphicData uri="http://schemas.openxmlformats.org/drawingml/2006/chart">
              <c:chart xmlns:c="http://schemas.openxmlformats.org/drawingml/2006/chart" xmlns:r="http://schemas.openxmlformats.org/officeDocument/2006/relationships" r:id="rId6"/>
            </a:graphicData>
          </a:graphic>
        </p:graphicFrame>
        <p:sp>
          <p:nvSpPr>
            <p:cNvPr id="34" name="矩形 33"/>
            <p:cNvSpPr/>
            <p:nvPr/>
          </p:nvSpPr>
          <p:spPr>
            <a:xfrm>
              <a:off x="1661356" y="5475043"/>
              <a:ext cx="3870532" cy="1077218"/>
            </a:xfrm>
            <a:prstGeom prst="rect">
              <a:avLst/>
            </a:prstGeom>
          </p:spPr>
          <p:txBody>
            <a:bodyPr wrap="square">
              <a:spAutoFit/>
            </a:bodyPr>
            <a:lstStyle/>
            <a:p>
              <a:pPr algn="ctr">
                <a:lnSpc>
                  <a:spcPct val="150000"/>
                </a:lnSpc>
                <a:spcAft>
                  <a:spcPts val="0"/>
                </a:spcAft>
              </a:pPr>
              <a:r>
                <a:rPr lang="zh-CN" altLang="zh-CN" sz="2400" b="1" dirty="0">
                  <a:latin typeface="+mn-ea"/>
                  <a:cs typeface="Times New Roman" panose="02020603050405020304" pitchFamily="18" charset="0"/>
                </a:rPr>
                <a:t>单项排名前</a:t>
              </a:r>
              <a:r>
                <a:rPr lang="en-US" altLang="zh-CN" sz="2400" b="1" dirty="0">
                  <a:latin typeface="+mn-ea"/>
                  <a:cs typeface="Times New Roman" panose="02020603050405020304" pitchFamily="18" charset="0"/>
                </a:rPr>
                <a:t>10</a:t>
              </a:r>
              <a:r>
                <a:rPr lang="zh-CN" altLang="zh-CN" sz="2400" b="1" dirty="0">
                  <a:latin typeface="+mn-ea"/>
                  <a:cs typeface="Times New Roman" panose="02020603050405020304" pitchFamily="18" charset="0"/>
                </a:rPr>
                <a:t>位高校分布</a:t>
              </a:r>
              <a:endParaRPr lang="en-US" altLang="zh-CN" sz="2400" b="1" dirty="0">
                <a:latin typeface="+mn-ea"/>
                <a:cs typeface="Times New Roman" panose="02020603050405020304" pitchFamily="18" charset="0"/>
              </a:endParaRPr>
            </a:p>
            <a:p>
              <a:pPr algn="ctr">
                <a:spcAft>
                  <a:spcPts val="0"/>
                </a:spcAft>
              </a:pPr>
              <a:r>
                <a:rPr lang="zh-CN" altLang="zh-CN" dirty="0" smtClean="0">
                  <a:latin typeface="+mj-ea"/>
                  <a:ea typeface="+mj-ea"/>
                </a:rPr>
                <a:t> </a:t>
              </a:r>
              <a:r>
                <a:rPr lang="zh-CN" altLang="zh-CN" sz="1400" kern="100" dirty="0">
                  <a:latin typeface="Calibri" panose="020F0502020204030204" pitchFamily="34" charset="0"/>
                  <a:ea typeface="宋体" panose="02010600030101010101" pitchFamily="2" charset="-122"/>
                  <a:cs typeface="Times New Roman" panose="02020603050405020304" pitchFamily="18" charset="0"/>
                </a:rPr>
                <a:t>资料来源：</a:t>
              </a:r>
              <a:r>
                <a:rPr lang="en-US" altLang="zh-CN" sz="1400" kern="100" dirty="0">
                  <a:latin typeface="Calibri" panose="020F0502020204030204" pitchFamily="34" charset="0"/>
                  <a:ea typeface="宋体" panose="02010600030101010101" pitchFamily="2" charset="-122"/>
                  <a:cs typeface="Times New Roman" panose="02020603050405020304" pitchFamily="18" charset="0"/>
                </a:rPr>
                <a:t>2018</a:t>
              </a:r>
              <a:r>
                <a:rPr lang="zh-CN" altLang="zh-CN" sz="1400" kern="100" dirty="0">
                  <a:latin typeface="Calibri" panose="020F0502020204030204" pitchFamily="34" charset="0"/>
                  <a:ea typeface="宋体" panose="02010600030101010101" pitchFamily="2" charset="-122"/>
                  <a:cs typeface="Times New Roman" panose="02020603050405020304" pitchFamily="18" charset="0"/>
                </a:rPr>
                <a:t>年度大学国际化水平排名</a:t>
              </a:r>
            </a:p>
          </p:txBody>
        </p:sp>
      </p:grpSp>
      <p:sp>
        <p:nvSpPr>
          <p:cNvPr id="35" name="矩形 34"/>
          <p:cNvSpPr/>
          <p:nvPr/>
        </p:nvSpPr>
        <p:spPr>
          <a:xfrm>
            <a:off x="5482779" y="1394816"/>
            <a:ext cx="6373861" cy="461665"/>
          </a:xfrm>
          <a:prstGeom prst="rect">
            <a:avLst/>
          </a:prstGeom>
        </p:spPr>
        <p:txBody>
          <a:bodyPr wrap="none">
            <a:spAutoFit/>
          </a:bodyPr>
          <a:lstStyle/>
          <a:p>
            <a:r>
              <a:rPr lang="zh-CN" altLang="zh-CN" sz="2400" b="1" dirty="0" smtClean="0">
                <a:latin typeface="+mn-ea"/>
                <a:cs typeface="Times New Roman" panose="02020603050405020304" pitchFamily="18" charset="0"/>
              </a:rPr>
              <a:t>今年各</a:t>
            </a:r>
            <a:r>
              <a:rPr lang="zh-CN" altLang="en-US" sz="2400" b="1" dirty="0" smtClean="0">
                <a:latin typeface="+mn-ea"/>
                <a:cs typeface="Times New Roman" panose="02020603050405020304" pitchFamily="18" charset="0"/>
              </a:rPr>
              <a:t>专</a:t>
            </a:r>
            <a:r>
              <a:rPr lang="zh-CN" altLang="zh-CN" sz="2400" b="1" dirty="0" smtClean="0">
                <a:latin typeface="+mn-ea"/>
                <a:cs typeface="Times New Roman" panose="02020603050405020304" pitchFamily="18" charset="0"/>
              </a:rPr>
              <a:t>项</a:t>
            </a:r>
            <a:r>
              <a:rPr lang="zh-CN" altLang="zh-CN" sz="2400" b="1" dirty="0">
                <a:latin typeface="+mn-ea"/>
                <a:cs typeface="Times New Roman" panose="02020603050405020304" pitchFamily="18" charset="0"/>
              </a:rPr>
              <a:t>排名前</a:t>
            </a:r>
            <a:r>
              <a:rPr lang="en-US" altLang="zh-CN" sz="2400" b="1" dirty="0">
                <a:latin typeface="+mn-ea"/>
              </a:rPr>
              <a:t>10</a:t>
            </a:r>
            <a:r>
              <a:rPr lang="zh-CN" altLang="zh-CN" sz="2400" b="1" dirty="0">
                <a:latin typeface="+mn-ea"/>
                <a:cs typeface="Times New Roman" panose="02020603050405020304" pitchFamily="18" charset="0"/>
              </a:rPr>
              <a:t>位中</a:t>
            </a:r>
            <a:r>
              <a:rPr lang="zh-CN" altLang="zh-CN" sz="2400" b="1" dirty="0" smtClean="0">
                <a:latin typeface="+mn-ea"/>
                <a:cs typeface="Times New Roman" panose="02020603050405020304" pitchFamily="18" charset="0"/>
              </a:rPr>
              <a:t>，北上</a:t>
            </a:r>
            <a:r>
              <a:rPr lang="zh-CN" altLang="zh-CN" sz="2400" b="1" dirty="0">
                <a:latin typeface="+mn-ea"/>
                <a:cs typeface="Times New Roman" panose="02020603050405020304" pitchFamily="18" charset="0"/>
              </a:rPr>
              <a:t>广</a:t>
            </a:r>
            <a:r>
              <a:rPr lang="zh-CN" altLang="zh-CN" sz="2400" b="1" dirty="0" smtClean="0">
                <a:latin typeface="+mn-ea"/>
                <a:cs typeface="Times New Roman" panose="02020603050405020304" pitchFamily="18" charset="0"/>
              </a:rPr>
              <a:t>高校占优势</a:t>
            </a:r>
            <a:endParaRPr lang="zh-CN" altLang="en-US" sz="2400" b="1" dirty="0">
              <a:latin typeface="+mn-ea"/>
            </a:endParaRPr>
          </a:p>
        </p:txBody>
      </p:sp>
      <p:sp>
        <p:nvSpPr>
          <p:cNvPr id="36" name="矩形 35"/>
          <p:cNvSpPr/>
          <p:nvPr/>
        </p:nvSpPr>
        <p:spPr>
          <a:xfrm>
            <a:off x="5751141" y="2095689"/>
            <a:ext cx="2986459" cy="2308324"/>
          </a:xfrm>
          <a:prstGeom prst="rect">
            <a:avLst/>
          </a:prstGeom>
        </p:spPr>
        <p:txBody>
          <a:bodyPr wrap="square">
            <a:spAutoFit/>
          </a:bodyPr>
          <a:lstStyle/>
          <a:p>
            <a:pPr marL="285750" indent="-285750">
              <a:lnSpc>
                <a:spcPct val="150000"/>
              </a:lnSpc>
              <a:buFont typeface="Wingdings" panose="05000000000000000000" pitchFamily="2" charset="2"/>
              <a:buChar char="p"/>
            </a:pPr>
            <a:r>
              <a:rPr lang="zh-CN" altLang="zh-CN" sz="2400" dirty="0">
                <a:solidFill>
                  <a:srgbClr val="000000"/>
                </a:solidFill>
                <a:latin typeface="+mj-ea"/>
                <a:ea typeface="+mj-ea"/>
                <a:cs typeface="Times New Roman" panose="02020603050405020304" pitchFamily="18" charset="0"/>
              </a:rPr>
              <a:t>学生国际化有</a:t>
            </a:r>
            <a:r>
              <a:rPr lang="en-US" altLang="zh-CN" sz="2400" dirty="0">
                <a:solidFill>
                  <a:srgbClr val="000000"/>
                </a:solidFill>
                <a:latin typeface="+mj-ea"/>
                <a:ea typeface="+mj-ea"/>
              </a:rPr>
              <a:t>7</a:t>
            </a:r>
            <a:r>
              <a:rPr lang="zh-CN" altLang="zh-CN" sz="2400" dirty="0" smtClean="0">
                <a:solidFill>
                  <a:srgbClr val="000000"/>
                </a:solidFill>
                <a:latin typeface="+mj-ea"/>
                <a:ea typeface="+mj-ea"/>
                <a:cs typeface="Times New Roman" panose="02020603050405020304" pitchFamily="18" charset="0"/>
              </a:rPr>
              <a:t>所</a:t>
            </a:r>
            <a:endParaRPr lang="en-US" altLang="zh-CN" sz="2400" dirty="0" smtClean="0">
              <a:solidFill>
                <a:srgbClr val="000000"/>
              </a:solidFill>
              <a:latin typeface="+mj-ea"/>
              <a:ea typeface="+mj-ea"/>
              <a:cs typeface="Times New Roman" panose="02020603050405020304" pitchFamily="18" charset="0"/>
            </a:endParaRPr>
          </a:p>
          <a:p>
            <a:pPr marL="285750" indent="-285750">
              <a:lnSpc>
                <a:spcPct val="150000"/>
              </a:lnSpc>
              <a:buFont typeface="Wingdings" panose="05000000000000000000" pitchFamily="2" charset="2"/>
              <a:buChar char="p"/>
            </a:pPr>
            <a:r>
              <a:rPr lang="zh-CN" altLang="zh-CN" sz="2400" dirty="0" smtClean="0">
                <a:solidFill>
                  <a:srgbClr val="000000"/>
                </a:solidFill>
                <a:latin typeface="+mj-ea"/>
                <a:ea typeface="+mj-ea"/>
                <a:cs typeface="Times New Roman" panose="02020603050405020304" pitchFamily="18" charset="0"/>
              </a:rPr>
              <a:t>教师</a:t>
            </a:r>
            <a:r>
              <a:rPr lang="zh-CN" altLang="zh-CN" sz="2400" dirty="0">
                <a:solidFill>
                  <a:srgbClr val="000000"/>
                </a:solidFill>
                <a:latin typeface="+mj-ea"/>
                <a:ea typeface="+mj-ea"/>
                <a:cs typeface="Times New Roman" panose="02020603050405020304" pitchFamily="18" charset="0"/>
              </a:rPr>
              <a:t>国际化有</a:t>
            </a:r>
            <a:r>
              <a:rPr lang="en-US" altLang="zh-CN" sz="2400" dirty="0">
                <a:solidFill>
                  <a:srgbClr val="000000"/>
                </a:solidFill>
                <a:latin typeface="+mj-ea"/>
                <a:ea typeface="+mj-ea"/>
              </a:rPr>
              <a:t>5</a:t>
            </a:r>
            <a:r>
              <a:rPr lang="zh-CN" altLang="zh-CN" sz="2400" dirty="0" smtClean="0">
                <a:solidFill>
                  <a:srgbClr val="000000"/>
                </a:solidFill>
                <a:latin typeface="+mj-ea"/>
                <a:ea typeface="+mj-ea"/>
                <a:cs typeface="Times New Roman" panose="02020603050405020304" pitchFamily="18" charset="0"/>
              </a:rPr>
              <a:t>所</a:t>
            </a:r>
            <a:endParaRPr lang="en-US" altLang="zh-CN" sz="2400" dirty="0" smtClean="0">
              <a:solidFill>
                <a:srgbClr val="000000"/>
              </a:solidFill>
              <a:latin typeface="+mj-ea"/>
              <a:ea typeface="+mj-ea"/>
              <a:cs typeface="Times New Roman" panose="02020603050405020304" pitchFamily="18" charset="0"/>
            </a:endParaRPr>
          </a:p>
          <a:p>
            <a:pPr marL="285750" indent="-285750">
              <a:lnSpc>
                <a:spcPct val="150000"/>
              </a:lnSpc>
              <a:buFont typeface="Wingdings" panose="05000000000000000000" pitchFamily="2" charset="2"/>
              <a:buChar char="p"/>
            </a:pPr>
            <a:r>
              <a:rPr lang="zh-CN" altLang="zh-CN" sz="2400" dirty="0" smtClean="0">
                <a:solidFill>
                  <a:srgbClr val="000000"/>
                </a:solidFill>
                <a:latin typeface="+mj-ea"/>
                <a:ea typeface="+mj-ea"/>
                <a:cs typeface="Times New Roman" panose="02020603050405020304" pitchFamily="18" charset="0"/>
              </a:rPr>
              <a:t>科研</a:t>
            </a:r>
            <a:r>
              <a:rPr lang="zh-CN" altLang="zh-CN" sz="2400" dirty="0">
                <a:solidFill>
                  <a:srgbClr val="000000"/>
                </a:solidFill>
                <a:latin typeface="+mj-ea"/>
                <a:ea typeface="+mj-ea"/>
                <a:cs typeface="Times New Roman" panose="02020603050405020304" pitchFamily="18" charset="0"/>
              </a:rPr>
              <a:t>国际化排名有</a:t>
            </a:r>
            <a:r>
              <a:rPr lang="en-US" altLang="zh-CN" sz="2400" dirty="0">
                <a:solidFill>
                  <a:srgbClr val="000000"/>
                </a:solidFill>
                <a:latin typeface="+mj-ea"/>
                <a:ea typeface="+mj-ea"/>
              </a:rPr>
              <a:t>5</a:t>
            </a:r>
            <a:r>
              <a:rPr lang="zh-CN" altLang="zh-CN" sz="2400" dirty="0" smtClean="0">
                <a:solidFill>
                  <a:srgbClr val="000000"/>
                </a:solidFill>
                <a:latin typeface="+mj-ea"/>
                <a:ea typeface="+mj-ea"/>
                <a:cs typeface="Times New Roman" panose="02020603050405020304" pitchFamily="18" charset="0"/>
              </a:rPr>
              <a:t>所</a:t>
            </a:r>
            <a:endParaRPr lang="en-US" altLang="zh-CN" sz="2400" dirty="0" smtClean="0">
              <a:solidFill>
                <a:srgbClr val="000000"/>
              </a:solidFill>
              <a:latin typeface="+mj-ea"/>
              <a:ea typeface="+mj-ea"/>
              <a:cs typeface="Times New Roman" panose="02020603050405020304" pitchFamily="18" charset="0"/>
            </a:endParaRPr>
          </a:p>
        </p:txBody>
      </p:sp>
      <p:sp>
        <p:nvSpPr>
          <p:cNvPr id="49" name="矩形 48"/>
          <p:cNvSpPr/>
          <p:nvPr/>
        </p:nvSpPr>
        <p:spPr>
          <a:xfrm>
            <a:off x="8853141" y="2125305"/>
            <a:ext cx="2860553" cy="1754326"/>
          </a:xfrm>
          <a:prstGeom prst="rect">
            <a:avLst/>
          </a:prstGeom>
        </p:spPr>
        <p:txBody>
          <a:bodyPr wrap="square">
            <a:spAutoFit/>
          </a:bodyPr>
          <a:lstStyle/>
          <a:p>
            <a:pPr marL="285750" indent="-285750">
              <a:lnSpc>
                <a:spcPct val="150000"/>
              </a:lnSpc>
              <a:buFont typeface="Wingdings" panose="05000000000000000000" pitchFamily="2" charset="2"/>
              <a:buChar char="p"/>
            </a:pPr>
            <a:r>
              <a:rPr lang="zh-CN" altLang="zh-CN" sz="2400" dirty="0">
                <a:solidFill>
                  <a:srgbClr val="000000"/>
                </a:solidFill>
                <a:latin typeface="+mj-ea"/>
                <a:ea typeface="+mj-ea"/>
                <a:cs typeface="Times New Roman" panose="02020603050405020304" pitchFamily="18" charset="0"/>
              </a:rPr>
              <a:t>教学国际化有</a:t>
            </a:r>
            <a:r>
              <a:rPr lang="en-US" altLang="zh-CN" sz="2400" dirty="0">
                <a:solidFill>
                  <a:srgbClr val="000000"/>
                </a:solidFill>
                <a:latin typeface="+mj-ea"/>
                <a:ea typeface="+mj-ea"/>
                <a:cs typeface="Times New Roman" panose="02020603050405020304" pitchFamily="18" charset="0"/>
              </a:rPr>
              <a:t>4</a:t>
            </a:r>
            <a:r>
              <a:rPr lang="zh-CN" altLang="zh-CN" sz="2400" dirty="0">
                <a:solidFill>
                  <a:srgbClr val="000000"/>
                </a:solidFill>
                <a:latin typeface="+mj-ea"/>
                <a:ea typeface="+mj-ea"/>
                <a:cs typeface="Times New Roman" panose="02020603050405020304" pitchFamily="18" charset="0"/>
              </a:rPr>
              <a:t>所</a:t>
            </a:r>
            <a:endParaRPr lang="en-US" altLang="zh-CN" sz="2400" dirty="0">
              <a:solidFill>
                <a:srgbClr val="000000"/>
              </a:solidFill>
              <a:latin typeface="+mj-ea"/>
              <a:ea typeface="+mj-ea"/>
              <a:cs typeface="Times New Roman" panose="02020603050405020304" pitchFamily="18" charset="0"/>
            </a:endParaRPr>
          </a:p>
          <a:p>
            <a:pPr marL="285750" indent="-285750">
              <a:lnSpc>
                <a:spcPct val="150000"/>
              </a:lnSpc>
              <a:buFont typeface="Wingdings" panose="05000000000000000000" pitchFamily="2" charset="2"/>
              <a:buChar char="p"/>
            </a:pPr>
            <a:r>
              <a:rPr lang="zh-CN" altLang="zh-CN" sz="2400" dirty="0">
                <a:solidFill>
                  <a:srgbClr val="000000"/>
                </a:solidFill>
                <a:latin typeface="+mj-ea"/>
                <a:ea typeface="+mj-ea"/>
                <a:cs typeface="Times New Roman" panose="02020603050405020304" pitchFamily="18" charset="0"/>
              </a:rPr>
              <a:t>文化交流有</a:t>
            </a:r>
            <a:r>
              <a:rPr lang="en-US" altLang="zh-CN" sz="2400" dirty="0">
                <a:solidFill>
                  <a:srgbClr val="000000"/>
                </a:solidFill>
                <a:latin typeface="+mj-ea"/>
                <a:ea typeface="+mj-ea"/>
                <a:cs typeface="Times New Roman" panose="02020603050405020304" pitchFamily="18" charset="0"/>
              </a:rPr>
              <a:t>8</a:t>
            </a:r>
            <a:r>
              <a:rPr lang="zh-CN" altLang="zh-CN" sz="2400" dirty="0">
                <a:solidFill>
                  <a:srgbClr val="000000"/>
                </a:solidFill>
                <a:latin typeface="+mj-ea"/>
                <a:ea typeface="+mj-ea"/>
                <a:cs typeface="Times New Roman" panose="02020603050405020304" pitchFamily="18" charset="0"/>
              </a:rPr>
              <a:t>所</a:t>
            </a:r>
            <a:endParaRPr lang="en-US" altLang="zh-CN" sz="2400" dirty="0">
              <a:solidFill>
                <a:srgbClr val="000000"/>
              </a:solidFill>
              <a:latin typeface="+mj-ea"/>
              <a:ea typeface="+mj-ea"/>
              <a:cs typeface="Times New Roman" panose="02020603050405020304" pitchFamily="18" charset="0"/>
            </a:endParaRPr>
          </a:p>
          <a:p>
            <a:pPr marL="285750" indent="-285750">
              <a:lnSpc>
                <a:spcPct val="150000"/>
              </a:lnSpc>
              <a:buFont typeface="Wingdings" panose="05000000000000000000" pitchFamily="2" charset="2"/>
              <a:buChar char="p"/>
            </a:pPr>
            <a:r>
              <a:rPr lang="zh-CN" altLang="zh-CN" sz="2400" dirty="0">
                <a:solidFill>
                  <a:srgbClr val="000000"/>
                </a:solidFill>
                <a:latin typeface="+mj-ea"/>
                <a:ea typeface="+mj-ea"/>
                <a:cs typeface="Times New Roman" panose="02020603050405020304" pitchFamily="18" charset="0"/>
              </a:rPr>
              <a:t>国际显示度有</a:t>
            </a:r>
            <a:r>
              <a:rPr lang="en-US" altLang="zh-CN" sz="2400" dirty="0">
                <a:solidFill>
                  <a:srgbClr val="000000"/>
                </a:solidFill>
                <a:latin typeface="+mj-ea"/>
                <a:ea typeface="+mj-ea"/>
                <a:cs typeface="Times New Roman" panose="02020603050405020304" pitchFamily="18" charset="0"/>
              </a:rPr>
              <a:t>6</a:t>
            </a:r>
            <a:r>
              <a:rPr lang="zh-CN" altLang="zh-CN" sz="2400" dirty="0">
                <a:solidFill>
                  <a:srgbClr val="000000"/>
                </a:solidFill>
                <a:latin typeface="+mj-ea"/>
                <a:ea typeface="+mj-ea"/>
                <a:cs typeface="Times New Roman" panose="02020603050405020304" pitchFamily="18" charset="0"/>
              </a:rPr>
              <a:t>所</a:t>
            </a:r>
            <a:endParaRPr lang="zh-CN" altLang="en-US" sz="2400" dirty="0">
              <a:solidFill>
                <a:srgbClr val="000000"/>
              </a:solidFill>
              <a:latin typeface="+mj-ea"/>
              <a:ea typeface="+mj-ea"/>
              <a:cs typeface="Times New Roman" panose="02020603050405020304" pitchFamily="18" charset="0"/>
            </a:endParaRPr>
          </a:p>
        </p:txBody>
      </p:sp>
      <p:sp>
        <p:nvSpPr>
          <p:cNvPr id="50" name="矩形 49"/>
          <p:cNvSpPr/>
          <p:nvPr/>
        </p:nvSpPr>
        <p:spPr>
          <a:xfrm>
            <a:off x="5617694" y="4394721"/>
            <a:ext cx="6096000" cy="923330"/>
          </a:xfrm>
          <a:prstGeom prst="rect">
            <a:avLst/>
          </a:prstGeom>
        </p:spPr>
        <p:txBody>
          <a:bodyPr>
            <a:spAutoFit/>
          </a:bodyPr>
          <a:lstStyle/>
          <a:p>
            <a:pPr>
              <a:lnSpc>
                <a:spcPct val="150000"/>
              </a:lnSpc>
            </a:pPr>
            <a:r>
              <a:rPr lang="zh-CN" altLang="zh-CN" dirty="0">
                <a:solidFill>
                  <a:srgbClr val="000000"/>
                </a:solidFill>
                <a:latin typeface="+mn-ea"/>
                <a:cs typeface="Times New Roman" panose="02020603050405020304" pitchFamily="18" charset="0"/>
              </a:rPr>
              <a:t>各单项排名中，仅</a:t>
            </a:r>
            <a:r>
              <a:rPr lang="zh-CN" altLang="zh-CN" b="1" dirty="0">
                <a:solidFill>
                  <a:srgbClr val="002060"/>
                </a:solidFill>
                <a:latin typeface="+mn-ea"/>
                <a:cs typeface="Times New Roman" panose="02020603050405020304" pitchFamily="18" charset="0"/>
              </a:rPr>
              <a:t>有西安交通大学、重庆大学</a:t>
            </a:r>
            <a:r>
              <a:rPr lang="en-US" altLang="zh-CN" b="1" dirty="0">
                <a:solidFill>
                  <a:srgbClr val="002060"/>
                </a:solidFill>
                <a:latin typeface="+mn-ea"/>
              </a:rPr>
              <a:t>2</a:t>
            </a:r>
            <a:r>
              <a:rPr lang="zh-CN" altLang="zh-CN" b="1" dirty="0">
                <a:solidFill>
                  <a:srgbClr val="002060"/>
                </a:solidFill>
                <a:latin typeface="+mn-ea"/>
                <a:cs typeface="Times New Roman" panose="02020603050405020304" pitchFamily="18" charset="0"/>
              </a:rPr>
              <a:t>所西部大学</a:t>
            </a:r>
            <a:r>
              <a:rPr lang="zh-CN" altLang="zh-CN" dirty="0">
                <a:solidFill>
                  <a:srgbClr val="000000"/>
                </a:solidFill>
                <a:latin typeface="+mn-ea"/>
                <a:cs typeface="Times New Roman" panose="02020603050405020304" pitchFamily="18" charset="0"/>
              </a:rPr>
              <a:t>进入过前</a:t>
            </a:r>
            <a:r>
              <a:rPr lang="en-US" altLang="zh-CN" dirty="0">
                <a:solidFill>
                  <a:srgbClr val="000000"/>
                </a:solidFill>
                <a:latin typeface="+mn-ea"/>
              </a:rPr>
              <a:t>10</a:t>
            </a:r>
            <a:r>
              <a:rPr lang="zh-CN" altLang="zh-CN" dirty="0" smtClean="0">
                <a:solidFill>
                  <a:srgbClr val="000000"/>
                </a:solidFill>
                <a:latin typeface="+mn-ea"/>
                <a:cs typeface="Times New Roman" panose="02020603050405020304" pitchFamily="18" charset="0"/>
              </a:rPr>
              <a:t>名</a:t>
            </a:r>
            <a:r>
              <a:rPr lang="zh-CN" altLang="en-US" dirty="0" smtClean="0">
                <a:solidFill>
                  <a:srgbClr val="000000"/>
                </a:solidFill>
                <a:latin typeface="+mn-ea"/>
                <a:cs typeface="Times New Roman" panose="02020603050405020304" pitchFamily="18" charset="0"/>
              </a:rPr>
              <a:t>。</a:t>
            </a:r>
            <a:endParaRPr lang="zh-CN" altLang="en-US" dirty="0">
              <a:latin typeface="+mn-ea"/>
            </a:endParaRPr>
          </a:p>
        </p:txBody>
      </p:sp>
      <p:sp>
        <p:nvSpPr>
          <p:cNvPr id="51" name="MH_Entry_2">
            <a:hlinkClick r:id="rId7"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国际化评价发现</a:t>
            </a:r>
          </a:p>
        </p:txBody>
      </p:sp>
      <p:sp>
        <p:nvSpPr>
          <p:cNvPr id="52" name="MH_Number_2">
            <a:hlinkClick r:id="rId7"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6</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042103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ED00465-D374-4F2E-AC45-E0562814E941}" type="slidenum">
              <a:rPr lang="zh-CN" altLang="en-US" smtClean="0"/>
              <a:pPr/>
              <a:t>51</a:t>
            </a:fld>
            <a:endParaRPr lang="zh-CN" altLang="en-US" dirty="0"/>
          </a:p>
        </p:txBody>
      </p:sp>
      <p:sp>
        <p:nvSpPr>
          <p:cNvPr id="6" name="任意多边形 5"/>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8" name="矩形 7"/>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7"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51</a:t>
            </a:fld>
            <a:endParaRPr lang="zh-CN" altLang="en-US"/>
          </a:p>
        </p:txBody>
      </p:sp>
      <p:pic>
        <p:nvPicPr>
          <p:cNvPr id="38" name="图片 37"/>
          <p:cNvPicPr>
            <a:picLocks noChangeAspect="1"/>
          </p:cNvPicPr>
          <p:nvPr/>
        </p:nvPicPr>
        <p:blipFill>
          <a:blip r:embed="rId5" cstate="print"/>
          <a:stretch>
            <a:fillRect/>
          </a:stretch>
        </p:blipFill>
        <p:spPr>
          <a:xfrm>
            <a:off x="10227664" y="6108847"/>
            <a:ext cx="1772992" cy="599321"/>
          </a:xfrm>
          <a:prstGeom prst="rect">
            <a:avLst/>
          </a:prstGeom>
        </p:spPr>
      </p:pic>
      <p:cxnSp>
        <p:nvCxnSpPr>
          <p:cNvPr id="39" name="直接连接符 38"/>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40" name="矩形 39"/>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41" name="矩形 40"/>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0" name="矩形 29"/>
          <p:cNvSpPr/>
          <p:nvPr/>
        </p:nvSpPr>
        <p:spPr>
          <a:xfrm>
            <a:off x="866691" y="1517906"/>
            <a:ext cx="6184171" cy="461665"/>
          </a:xfrm>
          <a:prstGeom prst="rect">
            <a:avLst/>
          </a:prstGeom>
          <a:solidFill>
            <a:srgbClr val="C00000"/>
          </a:solidFill>
        </p:spPr>
        <p:txBody>
          <a:bodyPr wrap="square">
            <a:spAutoFit/>
          </a:bodyPr>
          <a:lstStyle/>
          <a:p>
            <a:r>
              <a:rPr lang="en-US" altLang="zh-CN" sz="2400" b="1" dirty="0" smtClean="0">
                <a:solidFill>
                  <a:schemeClr val="bg1"/>
                </a:solidFill>
                <a:latin typeface="+mn-ea"/>
              </a:rPr>
              <a:t>4.</a:t>
            </a:r>
            <a:r>
              <a:rPr lang="zh-CN" altLang="en-US" sz="2400" b="1" dirty="0" smtClean="0">
                <a:solidFill>
                  <a:schemeClr val="bg1"/>
                </a:solidFill>
                <a:latin typeface="+mn-ea"/>
              </a:rPr>
              <a:t>各</a:t>
            </a:r>
            <a:r>
              <a:rPr lang="zh-CN" altLang="en-US" sz="2400" b="1" dirty="0">
                <a:solidFill>
                  <a:schemeClr val="bg1"/>
                </a:solidFill>
                <a:latin typeface="+mn-ea"/>
              </a:rPr>
              <a:t>类型、层次高校表现各异，精彩纷呈</a:t>
            </a:r>
          </a:p>
        </p:txBody>
      </p:sp>
      <p:sp>
        <p:nvSpPr>
          <p:cNvPr id="42" name="矩形 41"/>
          <p:cNvSpPr/>
          <p:nvPr/>
        </p:nvSpPr>
        <p:spPr>
          <a:xfrm>
            <a:off x="866691" y="2158308"/>
            <a:ext cx="6284093" cy="430887"/>
          </a:xfrm>
          <a:prstGeom prst="rect">
            <a:avLst/>
          </a:prstGeom>
        </p:spPr>
        <p:txBody>
          <a:bodyPr wrap="none">
            <a:spAutoFit/>
          </a:bodyPr>
          <a:lstStyle/>
          <a:p>
            <a:r>
              <a:rPr lang="zh-CN" altLang="en-US" sz="2200" b="1" dirty="0">
                <a:latin typeface="+mn-ea"/>
              </a:rPr>
              <a:t>（</a:t>
            </a:r>
            <a:r>
              <a:rPr lang="en-US" altLang="zh-CN" sz="2200" b="1" dirty="0">
                <a:latin typeface="+mn-ea"/>
              </a:rPr>
              <a:t>1</a:t>
            </a:r>
            <a:r>
              <a:rPr lang="zh-CN" altLang="en-US" sz="2200" b="1" dirty="0">
                <a:latin typeface="+mn-ea"/>
              </a:rPr>
              <a:t>）从学科类型看，工科类大学国际化水平</a:t>
            </a:r>
            <a:r>
              <a:rPr lang="zh-CN" altLang="en-US" sz="2200" b="1" dirty="0" smtClean="0">
                <a:latin typeface="+mn-ea"/>
              </a:rPr>
              <a:t>最高</a:t>
            </a:r>
            <a:endParaRPr lang="zh-CN" altLang="en-US" sz="2200" b="1" dirty="0">
              <a:latin typeface="+mn-ea"/>
            </a:endParaRPr>
          </a:p>
        </p:txBody>
      </p:sp>
      <p:grpSp>
        <p:nvGrpSpPr>
          <p:cNvPr id="43" name="组合 15"/>
          <p:cNvGrpSpPr/>
          <p:nvPr/>
        </p:nvGrpSpPr>
        <p:grpSpPr>
          <a:xfrm>
            <a:off x="845371" y="2941434"/>
            <a:ext cx="10795245" cy="2098153"/>
            <a:chOff x="881700" y="3070439"/>
            <a:chExt cx="10795245" cy="2098153"/>
          </a:xfrm>
        </p:grpSpPr>
        <p:sp>
          <p:nvSpPr>
            <p:cNvPr id="44" name="矩形 43"/>
            <p:cNvSpPr/>
            <p:nvPr/>
          </p:nvSpPr>
          <p:spPr>
            <a:xfrm>
              <a:off x="5245914" y="3070439"/>
              <a:ext cx="1877437" cy="430887"/>
            </a:xfrm>
            <a:prstGeom prst="rect">
              <a:avLst/>
            </a:prstGeom>
            <a:solidFill>
              <a:srgbClr val="C00000"/>
            </a:solidFill>
          </p:spPr>
          <p:txBody>
            <a:bodyPr wrap="none">
              <a:spAutoFit/>
            </a:bodyPr>
            <a:lstStyle/>
            <a:p>
              <a:r>
                <a:rPr lang="zh-CN" altLang="zh-CN" sz="2200" b="1" dirty="0" smtClean="0">
                  <a:solidFill>
                    <a:schemeClr val="bg1"/>
                  </a:solidFill>
                  <a:latin typeface="+mj-ea"/>
                  <a:ea typeface="+mj-ea"/>
                  <a:cs typeface="Times New Roman" panose="02020603050405020304" pitchFamily="18" charset="0"/>
                </a:rPr>
                <a:t>传统工科</a:t>
              </a:r>
              <a:r>
                <a:rPr lang="zh-CN" altLang="en-US" sz="2200" b="1" dirty="0" smtClean="0">
                  <a:solidFill>
                    <a:schemeClr val="bg1"/>
                  </a:solidFill>
                  <a:latin typeface="+mj-ea"/>
                  <a:ea typeface="+mj-ea"/>
                  <a:cs typeface="Times New Roman" panose="02020603050405020304" pitchFamily="18" charset="0"/>
                </a:rPr>
                <a:t>强校</a:t>
              </a:r>
              <a:endParaRPr lang="zh-CN" altLang="en-US" sz="2200" b="1" dirty="0">
                <a:solidFill>
                  <a:schemeClr val="bg1"/>
                </a:solidFill>
                <a:latin typeface="+mj-ea"/>
                <a:ea typeface="+mj-ea"/>
              </a:endParaRPr>
            </a:p>
          </p:txBody>
        </p:sp>
        <p:sp>
          <p:nvSpPr>
            <p:cNvPr id="45" name="矩形 44"/>
            <p:cNvSpPr/>
            <p:nvPr/>
          </p:nvSpPr>
          <p:spPr>
            <a:xfrm>
              <a:off x="881700" y="3646301"/>
              <a:ext cx="10795245" cy="400110"/>
            </a:xfrm>
            <a:prstGeom prst="rect">
              <a:avLst/>
            </a:prstGeom>
          </p:spPr>
          <p:txBody>
            <a:bodyPr wrap="square">
              <a:spAutoFit/>
            </a:bodyPr>
            <a:lstStyle/>
            <a:p>
              <a:pPr algn="ctr"/>
              <a:r>
                <a:rPr lang="zh-CN" altLang="zh-CN" sz="2000" b="1" dirty="0">
                  <a:solidFill>
                    <a:srgbClr val="000000"/>
                  </a:solidFill>
                  <a:latin typeface="+mj-ea"/>
                  <a:ea typeface="+mj-ea"/>
                  <a:cs typeface="Times New Roman" panose="02020603050405020304" pitchFamily="18" charset="0"/>
                </a:rPr>
                <a:t>清华大学、浙江大学、上海交通大学、华中科技大学、同济大学、西安交通大学、南开大学</a:t>
              </a:r>
              <a:endParaRPr lang="zh-CN" altLang="en-US" sz="2000" b="1" dirty="0">
                <a:latin typeface="+mj-ea"/>
                <a:ea typeface="+mj-ea"/>
              </a:endParaRPr>
            </a:p>
          </p:txBody>
        </p:sp>
        <p:sp>
          <p:nvSpPr>
            <p:cNvPr id="46" name="矩形 45"/>
            <p:cNvSpPr/>
            <p:nvPr/>
          </p:nvSpPr>
          <p:spPr>
            <a:xfrm>
              <a:off x="3617261" y="4737705"/>
              <a:ext cx="4980851" cy="430887"/>
            </a:xfrm>
            <a:prstGeom prst="rect">
              <a:avLst/>
            </a:prstGeom>
          </p:spPr>
          <p:txBody>
            <a:bodyPr wrap="none">
              <a:spAutoFit/>
            </a:bodyPr>
            <a:lstStyle/>
            <a:p>
              <a:pPr algn="ctr"/>
              <a:r>
                <a:rPr lang="zh-CN" altLang="zh-CN" sz="2200" b="1" dirty="0">
                  <a:latin typeface="+mn-ea"/>
                </a:rPr>
                <a:t>大学国际化发展中表现突出，排名靓丽</a:t>
              </a:r>
              <a:endParaRPr lang="zh-CN" altLang="en-US" sz="2200" b="1" dirty="0">
                <a:latin typeface="+mn-ea"/>
              </a:endParaRPr>
            </a:p>
          </p:txBody>
        </p:sp>
        <p:sp>
          <p:nvSpPr>
            <p:cNvPr id="47" name="下箭头 46"/>
            <p:cNvSpPr/>
            <p:nvPr/>
          </p:nvSpPr>
          <p:spPr>
            <a:xfrm>
              <a:off x="5865372" y="4125170"/>
              <a:ext cx="484632" cy="4682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矩形 47"/>
          <p:cNvSpPr/>
          <p:nvPr/>
        </p:nvSpPr>
        <p:spPr>
          <a:xfrm>
            <a:off x="3179048" y="5149641"/>
            <a:ext cx="6162252" cy="1015663"/>
          </a:xfrm>
          <a:prstGeom prst="rect">
            <a:avLst/>
          </a:prstGeom>
        </p:spPr>
        <p:txBody>
          <a:bodyPr wrap="square">
            <a:spAutoFit/>
          </a:bodyPr>
          <a:lstStyle/>
          <a:p>
            <a:pPr algn="ctr">
              <a:lnSpc>
                <a:spcPct val="150000"/>
              </a:lnSpc>
            </a:pPr>
            <a:r>
              <a:rPr lang="en-US" altLang="zh-CN" sz="2000" b="1" dirty="0"/>
              <a:t>6</a:t>
            </a:r>
            <a:r>
              <a:rPr lang="zh-CN" altLang="en-US" sz="2000" b="1" dirty="0"/>
              <a:t>年来，</a:t>
            </a:r>
            <a:r>
              <a:rPr lang="zh-CN" altLang="en-US" sz="2000" b="1" dirty="0">
                <a:solidFill>
                  <a:srgbClr val="002060"/>
                </a:solidFill>
              </a:rPr>
              <a:t>工科大学</a:t>
            </a:r>
            <a:r>
              <a:rPr lang="en-US" altLang="zh-CN" sz="2000" b="1" dirty="0">
                <a:solidFill>
                  <a:srgbClr val="002060"/>
                </a:solidFill>
              </a:rPr>
              <a:t>4</a:t>
            </a:r>
            <a:r>
              <a:rPr lang="zh-CN" altLang="en-US" sz="2000" b="1" dirty="0">
                <a:solidFill>
                  <a:srgbClr val="002060"/>
                </a:solidFill>
              </a:rPr>
              <a:t>年独占排名鳌头</a:t>
            </a:r>
            <a:r>
              <a:rPr lang="zh-CN" altLang="en-US" sz="2000" b="1" dirty="0"/>
              <a:t>，居排名</a:t>
            </a:r>
            <a:r>
              <a:rPr lang="zh-CN" altLang="en-US" sz="2000" b="1" dirty="0" smtClean="0"/>
              <a:t>第一</a:t>
            </a:r>
            <a:endParaRPr lang="en-US" altLang="zh-CN" sz="2000" b="1" dirty="0" smtClean="0"/>
          </a:p>
          <a:p>
            <a:pPr algn="ctr">
              <a:lnSpc>
                <a:spcPct val="150000"/>
              </a:lnSpc>
            </a:pPr>
            <a:r>
              <a:rPr lang="zh-CN" altLang="en-US" sz="2000" b="1" dirty="0" smtClean="0"/>
              <a:t>其中</a:t>
            </a:r>
            <a:r>
              <a:rPr lang="zh-CN" altLang="en-US" sz="2000" b="1" dirty="0">
                <a:solidFill>
                  <a:srgbClr val="002060"/>
                </a:solidFill>
              </a:rPr>
              <a:t>清华大学</a:t>
            </a:r>
            <a:r>
              <a:rPr lang="en-US" altLang="zh-CN" sz="2000" b="1" dirty="0">
                <a:solidFill>
                  <a:srgbClr val="002060"/>
                </a:solidFill>
              </a:rPr>
              <a:t>3</a:t>
            </a:r>
            <a:r>
              <a:rPr lang="zh-CN" altLang="en-US" sz="2000" b="1" dirty="0">
                <a:solidFill>
                  <a:srgbClr val="002060"/>
                </a:solidFill>
              </a:rPr>
              <a:t>年排名第一</a:t>
            </a:r>
            <a:r>
              <a:rPr lang="zh-CN" altLang="en-US" sz="2000" b="1" dirty="0"/>
              <a:t>，浙江大学去年排名</a:t>
            </a:r>
            <a:r>
              <a:rPr lang="zh-CN" altLang="en-US" sz="2000" b="1" dirty="0" smtClean="0"/>
              <a:t>第一</a:t>
            </a:r>
            <a:endParaRPr lang="zh-CN" altLang="en-US" sz="2000" b="1" dirty="0"/>
          </a:p>
        </p:txBody>
      </p:sp>
      <p:sp>
        <p:nvSpPr>
          <p:cNvPr id="51" name="矩形 50"/>
          <p:cNvSpPr/>
          <p:nvPr/>
        </p:nvSpPr>
        <p:spPr>
          <a:xfrm>
            <a:off x="852113" y="1030888"/>
            <a:ext cx="2646878" cy="461665"/>
          </a:xfrm>
          <a:prstGeom prst="rect">
            <a:avLst/>
          </a:prstGeom>
        </p:spPr>
        <p:txBody>
          <a:bodyPr wrap="none">
            <a:spAutoFit/>
          </a:bodyPr>
          <a:lstStyle/>
          <a:p>
            <a:r>
              <a:rPr lang="zh-CN" altLang="en-US" sz="2400" b="1" dirty="0" smtClean="0">
                <a:latin typeface="+mn-ea"/>
              </a:rPr>
              <a:t>从类型、层次来看</a:t>
            </a:r>
            <a:endParaRPr lang="zh-CN" altLang="en-US" sz="2400" b="1" dirty="0">
              <a:latin typeface="+mn-ea"/>
            </a:endParaRPr>
          </a:p>
        </p:txBody>
      </p:sp>
      <p:sp>
        <p:nvSpPr>
          <p:cNvPr id="52" name="MH_Entry_2">
            <a:hlinkClick r:id="rId6"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sz="2400" b="0" kern="0" dirty="0">
                <a:solidFill>
                  <a:srgbClr val="FFFFFF"/>
                </a:solidFill>
                <a:latin typeface="微软雅黑" panose="020B0503020204020204" pitchFamily="34" charset="-122"/>
                <a:ea typeface="微软雅黑" panose="020B0503020204020204" pitchFamily="34" charset="-122"/>
              </a:rPr>
              <a:t>国际化评价发现</a:t>
            </a:r>
          </a:p>
        </p:txBody>
      </p:sp>
      <p:sp>
        <p:nvSpPr>
          <p:cNvPr id="53" name="MH_Number_2">
            <a:hlinkClick r:id="rId6"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b="0" kern="0" dirty="0" smtClean="0">
                <a:solidFill>
                  <a:srgbClr val="FFFFFF"/>
                </a:solidFill>
                <a:latin typeface="微软雅黑" panose="020B0503020204020204" pitchFamily="34" charset="-122"/>
                <a:ea typeface="微软雅黑" panose="020B0503020204020204" pitchFamily="34" charset="-122"/>
              </a:rPr>
              <a:t>6</a:t>
            </a:r>
            <a:endParaRPr lang="zh-CN" altLang="en-US" b="0" kern="0"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467304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ED00465-D374-4F2E-AC45-E0562814E941}" type="slidenum">
              <a:rPr lang="zh-CN" altLang="en-US" smtClean="0"/>
              <a:pPr/>
              <a:t>52</a:t>
            </a:fld>
            <a:endParaRPr lang="zh-CN" altLang="en-US" dirty="0"/>
          </a:p>
        </p:txBody>
      </p:sp>
      <p:sp>
        <p:nvSpPr>
          <p:cNvPr id="6" name="任意多边形 5"/>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8" name="矩形 7"/>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剪去对角的矩形 12"/>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27" name="剪去对角的矩形 26"/>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37"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52</a:t>
            </a:fld>
            <a:endParaRPr lang="zh-CN" altLang="en-US"/>
          </a:p>
        </p:txBody>
      </p:sp>
      <p:pic>
        <p:nvPicPr>
          <p:cNvPr id="38" name="图片 37"/>
          <p:cNvPicPr>
            <a:picLocks noChangeAspect="1"/>
          </p:cNvPicPr>
          <p:nvPr/>
        </p:nvPicPr>
        <p:blipFill>
          <a:blip r:embed="rId5" cstate="print"/>
          <a:stretch>
            <a:fillRect/>
          </a:stretch>
        </p:blipFill>
        <p:spPr>
          <a:xfrm>
            <a:off x="10227664" y="6108847"/>
            <a:ext cx="1772992" cy="599321"/>
          </a:xfrm>
          <a:prstGeom prst="rect">
            <a:avLst/>
          </a:prstGeom>
        </p:spPr>
      </p:pic>
      <p:cxnSp>
        <p:nvCxnSpPr>
          <p:cNvPr id="39" name="直接连接符 38"/>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40" name="矩形 39"/>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41" name="矩形 40"/>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1" name="矩形 30"/>
          <p:cNvSpPr/>
          <p:nvPr/>
        </p:nvSpPr>
        <p:spPr>
          <a:xfrm>
            <a:off x="853994" y="1964132"/>
            <a:ext cx="6284093" cy="430887"/>
          </a:xfrm>
          <a:prstGeom prst="rect">
            <a:avLst/>
          </a:prstGeom>
        </p:spPr>
        <p:txBody>
          <a:bodyPr wrap="none">
            <a:spAutoFit/>
          </a:bodyPr>
          <a:lstStyle/>
          <a:p>
            <a:r>
              <a:rPr lang="zh-CN" altLang="en-US" sz="2200" b="1" dirty="0">
                <a:latin typeface="+mn-ea"/>
              </a:rPr>
              <a:t>（</a:t>
            </a:r>
            <a:r>
              <a:rPr lang="en-US" altLang="zh-CN" sz="2200" b="1" dirty="0">
                <a:latin typeface="+mn-ea"/>
              </a:rPr>
              <a:t>1</a:t>
            </a:r>
            <a:r>
              <a:rPr lang="zh-CN" altLang="en-US" sz="2200" b="1" dirty="0">
                <a:latin typeface="+mn-ea"/>
              </a:rPr>
              <a:t>）从学科类型看，工科类大学国际化水平</a:t>
            </a:r>
            <a:r>
              <a:rPr lang="zh-CN" altLang="en-US" sz="2200" b="1" dirty="0" smtClean="0">
                <a:latin typeface="+mn-ea"/>
              </a:rPr>
              <a:t>最高</a:t>
            </a:r>
            <a:endParaRPr lang="zh-CN" altLang="en-US" sz="2200" b="1" dirty="0">
              <a:latin typeface="+mn-ea"/>
            </a:endParaRPr>
          </a:p>
        </p:txBody>
      </p:sp>
      <p:sp>
        <p:nvSpPr>
          <p:cNvPr id="32" name="矩形 31"/>
          <p:cNvSpPr/>
          <p:nvPr/>
        </p:nvSpPr>
        <p:spPr>
          <a:xfrm>
            <a:off x="1268316" y="2504972"/>
            <a:ext cx="1313180" cy="430887"/>
          </a:xfrm>
          <a:prstGeom prst="rect">
            <a:avLst/>
          </a:prstGeom>
          <a:solidFill>
            <a:srgbClr val="C00000"/>
          </a:solidFill>
        </p:spPr>
        <p:txBody>
          <a:bodyPr wrap="none">
            <a:spAutoFit/>
          </a:bodyPr>
          <a:lstStyle/>
          <a:p>
            <a:r>
              <a:rPr lang="zh-CN" altLang="zh-CN" sz="2200" b="1" dirty="0">
                <a:solidFill>
                  <a:schemeClr val="bg1"/>
                </a:solidFill>
                <a:latin typeface="+mn-ea"/>
                <a:cs typeface="Times New Roman" panose="02020603050405020304" pitchFamily="18" charset="0"/>
              </a:rPr>
              <a:t>一级指标</a:t>
            </a:r>
            <a:endParaRPr lang="zh-CN" altLang="en-US" sz="2200" b="1" dirty="0">
              <a:solidFill>
                <a:schemeClr val="bg1"/>
              </a:solidFill>
              <a:latin typeface="+mn-ea"/>
            </a:endParaRPr>
          </a:p>
        </p:txBody>
      </p:sp>
      <p:sp>
        <p:nvSpPr>
          <p:cNvPr id="33" name="矩形 32"/>
          <p:cNvSpPr/>
          <p:nvPr/>
        </p:nvSpPr>
        <p:spPr>
          <a:xfrm>
            <a:off x="839416" y="3119261"/>
            <a:ext cx="10082752" cy="412613"/>
          </a:xfrm>
          <a:prstGeom prst="rect">
            <a:avLst/>
          </a:prstGeom>
        </p:spPr>
        <p:txBody>
          <a:bodyPr wrap="square">
            <a:spAutoFit/>
          </a:bodyPr>
          <a:lstStyle/>
          <a:p>
            <a:pPr>
              <a:lnSpc>
                <a:spcPct val="120000"/>
              </a:lnSpc>
            </a:pPr>
            <a:r>
              <a:rPr lang="zh-CN" altLang="en-US" sz="2000" dirty="0">
                <a:solidFill>
                  <a:srgbClr val="000000"/>
                </a:solidFill>
                <a:latin typeface="+mj-ea"/>
                <a:ea typeface="+mj-ea"/>
                <a:cs typeface="Times New Roman" panose="02020603050405020304" pitchFamily="18" charset="0"/>
              </a:rPr>
              <a:t>工科类大学在各个一级指标中</a:t>
            </a:r>
            <a:r>
              <a:rPr lang="zh-CN" altLang="en-US" sz="2000" dirty="0" smtClean="0">
                <a:solidFill>
                  <a:srgbClr val="000000"/>
                </a:solidFill>
                <a:latin typeface="+mj-ea"/>
                <a:ea typeface="+mj-ea"/>
                <a:cs typeface="Times New Roman" panose="02020603050405020304" pitchFamily="18" charset="0"/>
              </a:rPr>
              <a:t>，</a:t>
            </a:r>
            <a:r>
              <a:rPr lang="zh-CN" altLang="zh-CN" sz="2000" dirty="0" smtClean="0">
                <a:solidFill>
                  <a:srgbClr val="000000"/>
                </a:solidFill>
                <a:latin typeface="+mj-ea"/>
                <a:ea typeface="+mj-ea"/>
                <a:cs typeface="Times New Roman" panose="02020603050405020304" pitchFamily="18" charset="0"/>
              </a:rPr>
              <a:t>都</a:t>
            </a:r>
            <a:r>
              <a:rPr lang="zh-CN" altLang="zh-CN" sz="2000" dirty="0">
                <a:solidFill>
                  <a:srgbClr val="000000"/>
                </a:solidFill>
                <a:latin typeface="+mj-ea"/>
                <a:ea typeface="+mj-ea"/>
                <a:cs typeface="Times New Roman" panose="02020603050405020304" pitchFamily="18" charset="0"/>
              </a:rPr>
              <a:t>表现最好，</a:t>
            </a:r>
            <a:r>
              <a:rPr lang="zh-CN" altLang="zh-CN" sz="2000" dirty="0">
                <a:solidFill>
                  <a:srgbClr val="FF0000"/>
                </a:solidFill>
                <a:latin typeface="+mj-ea"/>
                <a:ea typeface="+mj-ea"/>
                <a:cs typeface="Times New Roman" panose="02020603050405020304" pitchFamily="18" charset="0"/>
              </a:rPr>
              <a:t>文化交流</a:t>
            </a:r>
            <a:r>
              <a:rPr lang="zh-CN" altLang="zh-CN" sz="2000" dirty="0">
                <a:solidFill>
                  <a:srgbClr val="000000"/>
                </a:solidFill>
                <a:latin typeface="+mj-ea"/>
                <a:ea typeface="+mj-ea"/>
                <a:cs typeface="Times New Roman" panose="02020603050405020304" pitchFamily="18" charset="0"/>
              </a:rPr>
              <a:t>也仅次于语言师范类</a:t>
            </a:r>
            <a:r>
              <a:rPr lang="zh-CN" altLang="zh-CN" sz="2000" dirty="0" smtClean="0">
                <a:solidFill>
                  <a:srgbClr val="000000"/>
                </a:solidFill>
                <a:latin typeface="+mj-ea"/>
                <a:ea typeface="+mj-ea"/>
                <a:cs typeface="Times New Roman" panose="02020603050405020304" pitchFamily="18" charset="0"/>
              </a:rPr>
              <a:t>大学</a:t>
            </a:r>
            <a:r>
              <a:rPr lang="zh-CN" altLang="en-US" sz="2000" dirty="0" smtClean="0">
                <a:solidFill>
                  <a:srgbClr val="000000"/>
                </a:solidFill>
                <a:latin typeface="+mj-ea"/>
                <a:ea typeface="+mj-ea"/>
                <a:cs typeface="Times New Roman" panose="02020603050405020304" pitchFamily="18" charset="0"/>
              </a:rPr>
              <a:t>。</a:t>
            </a:r>
            <a:endParaRPr lang="zh-CN" altLang="en-US" sz="2000" dirty="0">
              <a:latin typeface="+mj-ea"/>
              <a:ea typeface="+mj-ea"/>
            </a:endParaRPr>
          </a:p>
        </p:txBody>
      </p:sp>
      <p:grpSp>
        <p:nvGrpSpPr>
          <p:cNvPr id="34" name="组合 20"/>
          <p:cNvGrpSpPr/>
          <p:nvPr/>
        </p:nvGrpSpPr>
        <p:grpSpPr>
          <a:xfrm>
            <a:off x="839416" y="4655489"/>
            <a:ext cx="10008110" cy="1509815"/>
            <a:chOff x="1216617" y="4797176"/>
            <a:chExt cx="10008110" cy="1509815"/>
          </a:xfrm>
        </p:grpSpPr>
        <p:sp>
          <p:nvSpPr>
            <p:cNvPr id="35" name="矩形 34"/>
            <p:cNvSpPr/>
            <p:nvPr/>
          </p:nvSpPr>
          <p:spPr>
            <a:xfrm>
              <a:off x="1216619" y="5227456"/>
              <a:ext cx="10008108" cy="1079535"/>
            </a:xfrm>
            <a:prstGeom prst="rect">
              <a:avLst/>
            </a:prstGeom>
            <a:solidFill>
              <a:schemeClr val="bg1">
                <a:lumMod val="85000"/>
                <a:alpha val="32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矩形 35"/>
            <p:cNvSpPr/>
            <p:nvPr/>
          </p:nvSpPr>
          <p:spPr>
            <a:xfrm>
              <a:off x="1216617" y="4797176"/>
              <a:ext cx="4340657" cy="400110"/>
            </a:xfrm>
            <a:prstGeom prst="rect">
              <a:avLst/>
            </a:prstGeom>
          </p:spPr>
          <p:txBody>
            <a:bodyPr wrap="square">
              <a:spAutoFit/>
            </a:bodyPr>
            <a:lstStyle/>
            <a:p>
              <a:pPr algn="just">
                <a:lnSpc>
                  <a:spcPts val="2400"/>
                </a:lnSpc>
                <a:spcAft>
                  <a:spcPts val="0"/>
                </a:spcAft>
              </a:pPr>
              <a:r>
                <a:rPr lang="zh-CN" altLang="zh-CN" sz="2000" b="1" kern="100" dirty="0">
                  <a:solidFill>
                    <a:srgbClr val="000000"/>
                  </a:solidFill>
                  <a:latin typeface="+mj-ea"/>
                  <a:ea typeface="+mj-ea"/>
                  <a:cs typeface="Times New Roman" panose="02020603050405020304" pitchFamily="18" charset="0"/>
                </a:rPr>
                <a:t>工科的优异表现向我们证明了</a:t>
              </a:r>
              <a:r>
                <a:rPr lang="zh-CN" altLang="zh-CN" sz="2000" b="1" kern="100" dirty="0" smtClean="0">
                  <a:solidFill>
                    <a:srgbClr val="000000"/>
                  </a:solidFill>
                  <a:latin typeface="+mj-ea"/>
                  <a:ea typeface="+mj-ea"/>
                  <a:cs typeface="Times New Roman" panose="02020603050405020304" pitchFamily="18" charset="0"/>
                </a:rPr>
                <a:t>：</a:t>
              </a:r>
              <a:endParaRPr lang="en-US" altLang="zh-CN" sz="2000" b="1" kern="100" dirty="0" smtClean="0">
                <a:solidFill>
                  <a:srgbClr val="000000"/>
                </a:solidFill>
                <a:latin typeface="+mj-ea"/>
                <a:ea typeface="+mj-ea"/>
                <a:cs typeface="Times New Roman" panose="02020603050405020304" pitchFamily="18" charset="0"/>
              </a:endParaRPr>
            </a:p>
          </p:txBody>
        </p:sp>
        <p:sp>
          <p:nvSpPr>
            <p:cNvPr id="49" name="矩形 48"/>
            <p:cNvSpPr/>
            <p:nvPr/>
          </p:nvSpPr>
          <p:spPr>
            <a:xfrm>
              <a:off x="1216619" y="5287797"/>
              <a:ext cx="9782889" cy="943528"/>
            </a:xfrm>
            <a:prstGeom prst="rect">
              <a:avLst/>
            </a:prstGeom>
          </p:spPr>
          <p:txBody>
            <a:bodyPr wrap="square">
              <a:spAutoFit/>
            </a:bodyPr>
            <a:lstStyle/>
            <a:p>
              <a:pPr algn="just">
                <a:lnSpc>
                  <a:spcPct val="150000"/>
                </a:lnSpc>
                <a:spcAft>
                  <a:spcPts val="0"/>
                </a:spcAft>
              </a:pPr>
              <a:r>
                <a:rPr lang="zh-CN" altLang="zh-CN" sz="2000" b="1" kern="100" dirty="0">
                  <a:solidFill>
                    <a:srgbClr val="000000"/>
                  </a:solidFill>
                  <a:latin typeface="+mn-ea"/>
                  <a:cs typeface="Times New Roman" panose="02020603050405020304" pitchFamily="18" charset="0"/>
                </a:rPr>
                <a:t>我国高等工程教育质量得到了世界范围的认可。这些学校将成为我国高校国际化发展的主力军，是我国</a:t>
              </a:r>
              <a:r>
                <a:rPr lang="zh-CN" altLang="zh-CN" sz="2000" b="1" kern="100" dirty="0">
                  <a:solidFill>
                    <a:srgbClr val="FF0000"/>
                  </a:solidFill>
                  <a:latin typeface="+mn-ea"/>
                  <a:cs typeface="Times New Roman" panose="02020603050405020304" pitchFamily="18" charset="0"/>
                </a:rPr>
                <a:t>科学技术走出国门</a:t>
              </a:r>
              <a:r>
                <a:rPr lang="zh-CN" altLang="zh-CN" sz="2000" b="1" kern="100" dirty="0">
                  <a:solidFill>
                    <a:srgbClr val="000000"/>
                  </a:solidFill>
                  <a:latin typeface="+mn-ea"/>
                  <a:cs typeface="Times New Roman" panose="02020603050405020304" pitchFamily="18" charset="0"/>
                </a:rPr>
                <a:t>、服务国家</a:t>
              </a:r>
              <a:r>
                <a:rPr lang="zh-CN" altLang="zh-CN" sz="2000" b="1" kern="100" dirty="0">
                  <a:solidFill>
                    <a:srgbClr val="FF0000"/>
                  </a:solidFill>
                  <a:latin typeface="+mn-ea"/>
                  <a:cs typeface="Times New Roman" panose="02020603050405020304" pitchFamily="18" charset="0"/>
                </a:rPr>
                <a:t>“一带一路”倡议</a:t>
              </a:r>
              <a:r>
                <a:rPr lang="zh-CN" altLang="zh-CN" sz="2000" b="1" kern="100" dirty="0">
                  <a:solidFill>
                    <a:srgbClr val="000000"/>
                  </a:solidFill>
                  <a:latin typeface="+mn-ea"/>
                  <a:cs typeface="Times New Roman" panose="02020603050405020304" pitchFamily="18" charset="0"/>
                </a:rPr>
                <a:t>的主要力量。</a:t>
              </a:r>
              <a:endParaRPr lang="zh-CN" altLang="zh-CN" sz="1400" b="1" kern="100" dirty="0">
                <a:latin typeface="+mn-ea"/>
                <a:cs typeface="Times New Roman" panose="02020603050405020304" pitchFamily="18" charset="0"/>
              </a:endParaRPr>
            </a:p>
          </p:txBody>
        </p:sp>
      </p:grpSp>
      <p:sp>
        <p:nvSpPr>
          <p:cNvPr id="50" name="矩形 49"/>
          <p:cNvSpPr/>
          <p:nvPr/>
        </p:nvSpPr>
        <p:spPr>
          <a:xfrm>
            <a:off x="839416" y="3501008"/>
            <a:ext cx="10670976" cy="1246495"/>
          </a:xfrm>
          <a:prstGeom prst="rect">
            <a:avLst/>
          </a:prstGeom>
        </p:spPr>
        <p:txBody>
          <a:bodyPr wrap="square">
            <a:spAutoFit/>
          </a:bodyPr>
          <a:lstStyle/>
          <a:p>
            <a:pPr>
              <a:lnSpc>
                <a:spcPct val="125000"/>
              </a:lnSpc>
            </a:pPr>
            <a:r>
              <a:rPr lang="en-US" altLang="zh-CN" sz="2000" b="0" dirty="0" smtClean="0"/>
              <a:t>2013-2018</a:t>
            </a:r>
            <a:r>
              <a:rPr lang="zh-CN" altLang="en-US" sz="2000" b="0" dirty="0"/>
              <a:t>年，</a:t>
            </a:r>
            <a:r>
              <a:rPr lang="en-US" altLang="zh-CN" sz="2000" b="0" dirty="0"/>
              <a:t>6</a:t>
            </a:r>
            <a:r>
              <a:rPr lang="zh-CN" altLang="en-US" sz="2000" b="0" dirty="0"/>
              <a:t>年来总排名中</a:t>
            </a:r>
            <a:r>
              <a:rPr lang="zh-CN" altLang="en-US" sz="2000" b="0" dirty="0">
                <a:solidFill>
                  <a:srgbClr val="FF0000"/>
                </a:solidFill>
              </a:rPr>
              <a:t>前</a:t>
            </a:r>
            <a:r>
              <a:rPr lang="en-US" altLang="zh-CN" sz="2000" b="0" dirty="0">
                <a:solidFill>
                  <a:srgbClr val="FF0000"/>
                </a:solidFill>
              </a:rPr>
              <a:t>5</a:t>
            </a:r>
            <a:r>
              <a:rPr lang="zh-CN" altLang="en-US" sz="2000" b="0" dirty="0">
                <a:solidFill>
                  <a:srgbClr val="FF0000"/>
                </a:solidFill>
              </a:rPr>
              <a:t>位均有</a:t>
            </a:r>
            <a:r>
              <a:rPr lang="en-US" altLang="zh-CN" sz="2000" b="0" dirty="0">
                <a:solidFill>
                  <a:srgbClr val="FF0000"/>
                </a:solidFill>
              </a:rPr>
              <a:t>3</a:t>
            </a:r>
            <a:r>
              <a:rPr lang="zh-CN" altLang="en-US" sz="2000" b="0" dirty="0">
                <a:solidFill>
                  <a:srgbClr val="FF0000"/>
                </a:solidFill>
              </a:rPr>
              <a:t>所工科大学</a:t>
            </a:r>
            <a:r>
              <a:rPr lang="zh-CN" altLang="en-US" sz="2000" b="0" dirty="0"/>
              <a:t>，在排名前</a:t>
            </a:r>
            <a:r>
              <a:rPr lang="en-US" altLang="zh-CN" sz="2000" b="0" dirty="0"/>
              <a:t>20</a:t>
            </a:r>
            <a:r>
              <a:rPr lang="zh-CN" altLang="en-US" sz="2000" b="0" dirty="0"/>
              <a:t>位中，</a:t>
            </a:r>
            <a:r>
              <a:rPr lang="en-US" altLang="zh-CN" sz="2000" b="0" dirty="0"/>
              <a:t>2013</a:t>
            </a:r>
            <a:r>
              <a:rPr lang="zh-CN" altLang="en-US" sz="2000" b="0" dirty="0"/>
              <a:t>、</a:t>
            </a:r>
            <a:r>
              <a:rPr lang="en-US" altLang="zh-CN" sz="2000" b="0" dirty="0"/>
              <a:t>2016</a:t>
            </a:r>
            <a:r>
              <a:rPr lang="zh-CN" altLang="en-US" sz="2000" b="0" dirty="0"/>
              <a:t>年有</a:t>
            </a:r>
            <a:r>
              <a:rPr lang="en-US" altLang="zh-CN" sz="2000" b="0" dirty="0">
                <a:solidFill>
                  <a:srgbClr val="FF0000"/>
                </a:solidFill>
              </a:rPr>
              <a:t>8</a:t>
            </a:r>
            <a:r>
              <a:rPr lang="zh-CN" altLang="en-US" sz="2000" b="0" dirty="0">
                <a:solidFill>
                  <a:srgbClr val="FF0000"/>
                </a:solidFill>
              </a:rPr>
              <a:t>所工科大学</a:t>
            </a:r>
            <a:r>
              <a:rPr lang="zh-CN" altLang="en-US" sz="2000" b="0" dirty="0"/>
              <a:t>，</a:t>
            </a:r>
            <a:r>
              <a:rPr lang="en-US" altLang="zh-CN" sz="2000" b="0" dirty="0"/>
              <a:t>2014</a:t>
            </a:r>
            <a:r>
              <a:rPr lang="zh-CN" altLang="en-US" sz="2000" b="0" dirty="0"/>
              <a:t>、</a:t>
            </a:r>
            <a:r>
              <a:rPr lang="en-US" altLang="zh-CN" sz="2000" b="0" dirty="0"/>
              <a:t>2015</a:t>
            </a:r>
            <a:r>
              <a:rPr lang="zh-CN" altLang="en-US" sz="2000" b="0" dirty="0"/>
              <a:t>年有</a:t>
            </a:r>
            <a:r>
              <a:rPr lang="en-US" altLang="zh-CN" sz="2000" b="0" dirty="0">
                <a:solidFill>
                  <a:srgbClr val="FF0000"/>
                </a:solidFill>
              </a:rPr>
              <a:t>7</a:t>
            </a:r>
            <a:r>
              <a:rPr lang="zh-CN" altLang="en-US" sz="2000" b="0" dirty="0">
                <a:solidFill>
                  <a:srgbClr val="FF0000"/>
                </a:solidFill>
              </a:rPr>
              <a:t>所</a:t>
            </a:r>
            <a:r>
              <a:rPr lang="zh-CN" altLang="en-US" sz="2000" b="0" dirty="0"/>
              <a:t>，</a:t>
            </a:r>
            <a:r>
              <a:rPr lang="en-US" altLang="zh-CN" sz="2000" b="0" dirty="0"/>
              <a:t>2017</a:t>
            </a:r>
            <a:r>
              <a:rPr lang="zh-CN" altLang="en-US" sz="2000" b="0" dirty="0"/>
              <a:t>年有</a:t>
            </a:r>
            <a:r>
              <a:rPr lang="en-US" altLang="zh-CN" sz="2000" b="0" dirty="0">
                <a:solidFill>
                  <a:srgbClr val="FF0000"/>
                </a:solidFill>
              </a:rPr>
              <a:t>9</a:t>
            </a:r>
            <a:r>
              <a:rPr lang="zh-CN" altLang="en-US" sz="2000" b="0" dirty="0">
                <a:solidFill>
                  <a:srgbClr val="FF0000"/>
                </a:solidFill>
              </a:rPr>
              <a:t>所</a:t>
            </a:r>
            <a:r>
              <a:rPr lang="zh-CN" altLang="en-US" sz="2000" b="0" dirty="0"/>
              <a:t>，今年达到了</a:t>
            </a:r>
            <a:r>
              <a:rPr lang="en-US" altLang="zh-CN" sz="2000" b="0" dirty="0">
                <a:solidFill>
                  <a:srgbClr val="FF0000"/>
                </a:solidFill>
              </a:rPr>
              <a:t>7</a:t>
            </a:r>
            <a:r>
              <a:rPr lang="zh-CN" altLang="en-US" sz="2000" b="0" dirty="0">
                <a:solidFill>
                  <a:srgbClr val="FF0000"/>
                </a:solidFill>
              </a:rPr>
              <a:t>所</a:t>
            </a:r>
            <a:r>
              <a:rPr lang="zh-CN" altLang="en-US" sz="2000" b="0" dirty="0"/>
              <a:t>。前</a:t>
            </a:r>
            <a:r>
              <a:rPr lang="en-US" altLang="zh-CN" sz="2000" b="0" dirty="0"/>
              <a:t>40</a:t>
            </a:r>
            <a:r>
              <a:rPr lang="zh-CN" altLang="en-US" sz="2000" b="0" dirty="0"/>
              <a:t>名高校中</a:t>
            </a:r>
            <a:r>
              <a:rPr lang="en-US" altLang="zh-CN" sz="2000" b="0" dirty="0">
                <a:solidFill>
                  <a:srgbClr val="FF0000"/>
                </a:solidFill>
              </a:rPr>
              <a:t>22</a:t>
            </a:r>
            <a:r>
              <a:rPr lang="zh-CN" altLang="en-US" sz="2000" b="0" dirty="0">
                <a:solidFill>
                  <a:srgbClr val="FF0000"/>
                </a:solidFill>
              </a:rPr>
              <a:t>所</a:t>
            </a:r>
            <a:r>
              <a:rPr lang="zh-CN" altLang="en-US" sz="2000" b="0" dirty="0"/>
              <a:t>为工科类大学</a:t>
            </a:r>
            <a:r>
              <a:rPr lang="zh-CN" altLang="en-US" sz="2000" b="0" dirty="0" smtClean="0"/>
              <a:t>。</a:t>
            </a:r>
            <a:endParaRPr lang="zh-CN" altLang="en-US" sz="2000" b="0" dirty="0"/>
          </a:p>
        </p:txBody>
      </p:sp>
      <p:sp>
        <p:nvSpPr>
          <p:cNvPr id="52" name="矩形 51"/>
          <p:cNvSpPr/>
          <p:nvPr/>
        </p:nvSpPr>
        <p:spPr>
          <a:xfrm>
            <a:off x="2812946" y="2527161"/>
            <a:ext cx="4544835" cy="400110"/>
          </a:xfrm>
          <a:prstGeom prst="rect">
            <a:avLst/>
          </a:prstGeom>
        </p:spPr>
        <p:txBody>
          <a:bodyPr wrap="none">
            <a:spAutoFit/>
          </a:bodyPr>
          <a:lstStyle/>
          <a:p>
            <a:pPr algn="ctr"/>
            <a:r>
              <a:rPr lang="zh-CN" altLang="en-US" sz="2000" b="1" dirty="0"/>
              <a:t>学生、教师、教学、科研、国际显示度</a:t>
            </a:r>
          </a:p>
        </p:txBody>
      </p:sp>
      <p:cxnSp>
        <p:nvCxnSpPr>
          <p:cNvPr id="53" name="直接连接符 52"/>
          <p:cNvCxnSpPr/>
          <p:nvPr/>
        </p:nvCxnSpPr>
        <p:spPr>
          <a:xfrm flipV="1">
            <a:off x="2740938" y="2996952"/>
            <a:ext cx="4194328" cy="1162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4" name="矩形 53"/>
          <p:cNvSpPr/>
          <p:nvPr/>
        </p:nvSpPr>
        <p:spPr>
          <a:xfrm>
            <a:off x="853994" y="1323730"/>
            <a:ext cx="6139783" cy="461665"/>
          </a:xfrm>
          <a:prstGeom prst="rect">
            <a:avLst/>
          </a:prstGeom>
          <a:solidFill>
            <a:srgbClr val="C00000"/>
          </a:solidFill>
        </p:spPr>
        <p:txBody>
          <a:bodyPr wrap="square">
            <a:spAutoFit/>
          </a:bodyPr>
          <a:lstStyle/>
          <a:p>
            <a:r>
              <a:rPr lang="en-US" altLang="zh-CN" sz="2400" b="1" dirty="0" smtClean="0">
                <a:solidFill>
                  <a:schemeClr val="bg1"/>
                </a:solidFill>
                <a:latin typeface="+mn-ea"/>
              </a:rPr>
              <a:t>4.</a:t>
            </a:r>
            <a:r>
              <a:rPr lang="zh-CN" altLang="en-US" sz="2400" b="1" dirty="0" smtClean="0">
                <a:solidFill>
                  <a:schemeClr val="bg1"/>
                </a:solidFill>
                <a:latin typeface="+mn-ea"/>
              </a:rPr>
              <a:t>各</a:t>
            </a:r>
            <a:r>
              <a:rPr lang="zh-CN" altLang="en-US" sz="2400" b="1" dirty="0">
                <a:solidFill>
                  <a:schemeClr val="bg1"/>
                </a:solidFill>
                <a:latin typeface="+mn-ea"/>
              </a:rPr>
              <a:t>类型、层次高校表现各异，精彩纷呈</a:t>
            </a:r>
          </a:p>
        </p:txBody>
      </p:sp>
      <p:sp>
        <p:nvSpPr>
          <p:cNvPr id="55" name="矩形 54"/>
          <p:cNvSpPr/>
          <p:nvPr/>
        </p:nvSpPr>
        <p:spPr>
          <a:xfrm>
            <a:off x="839416" y="836712"/>
            <a:ext cx="2646878" cy="461665"/>
          </a:xfrm>
          <a:prstGeom prst="rect">
            <a:avLst/>
          </a:prstGeom>
        </p:spPr>
        <p:txBody>
          <a:bodyPr wrap="none">
            <a:spAutoFit/>
          </a:bodyPr>
          <a:lstStyle/>
          <a:p>
            <a:r>
              <a:rPr lang="zh-CN" altLang="en-US" sz="2400" b="1" dirty="0" smtClean="0">
                <a:latin typeface="+mn-ea"/>
              </a:rPr>
              <a:t>从类型、层次来看</a:t>
            </a:r>
            <a:endParaRPr lang="zh-CN" altLang="en-US" sz="2400" b="1" dirty="0">
              <a:latin typeface="+mn-ea"/>
            </a:endParaRPr>
          </a:p>
        </p:txBody>
      </p:sp>
      <p:sp>
        <p:nvSpPr>
          <p:cNvPr id="56" name="MH_Entry_2">
            <a:hlinkClick r:id="rId6"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国际化评价发现</a:t>
            </a:r>
          </a:p>
        </p:txBody>
      </p:sp>
      <p:sp>
        <p:nvSpPr>
          <p:cNvPr id="57" name="MH_Number_2">
            <a:hlinkClick r:id="rId6"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b="0" kern="0" dirty="0" smtClean="0">
                <a:solidFill>
                  <a:srgbClr val="FFFFFF"/>
                </a:solidFill>
                <a:latin typeface="微软雅黑" panose="020B0503020204020204" pitchFamily="34" charset="-122"/>
                <a:ea typeface="微软雅黑" panose="020B0503020204020204" pitchFamily="34" charset="-122"/>
              </a:rPr>
              <a:t>6</a:t>
            </a:r>
            <a:endParaRPr lang="zh-CN" altLang="en-US" b="0" kern="0"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954528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ED00465-D374-4F2E-AC45-E0562814E941}" type="slidenum">
              <a:rPr lang="zh-CN" altLang="en-US" smtClean="0"/>
              <a:pPr/>
              <a:t>53</a:t>
            </a:fld>
            <a:endParaRPr lang="zh-CN" altLang="en-US" dirty="0"/>
          </a:p>
        </p:txBody>
      </p:sp>
      <p:sp>
        <p:nvSpPr>
          <p:cNvPr id="6" name="任意多边形 5"/>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8" name="矩形 7"/>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剪去对角的矩形 12"/>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27" name="剪去对角的矩形 26"/>
          <p:cNvSpPr/>
          <p:nvPr/>
        </p:nvSpPr>
        <p:spPr bwMode="auto">
          <a:xfrm>
            <a:off x="1656190" y="252692"/>
            <a:ext cx="914400" cy="914400"/>
          </a:xfrm>
          <a:prstGeom prst="snip2DiagRect">
            <a:avLst/>
          </a:prstGeom>
          <a:noFill/>
          <a:ln w="9525" cap="flat" cmpd="sng" algn="ctr">
            <a:noFill/>
            <a:prstDash val="solid"/>
            <a:round/>
            <a:headEnd type="none" w="med" len="med"/>
            <a:tailEnd type="none" w="med" len="med"/>
          </a:ln>
          <a:effectLst>
            <a:outerShdw kx="-3284103" algn="br" rotWithShape="0">
              <a:schemeClr val="bg2">
                <a:alpha val="50000"/>
              </a:schemeClr>
            </a:outerShdw>
          </a:effectLst>
        </p:spPr>
        <p:txBody>
          <a:bodyPr vert="horz" wrap="square" lIns="91440" tIns="45720" rIns="91440" bIns="45720" numCol="1" rtlCol="0" anchor="t" anchorCtr="0" compatLnSpc="1"/>
          <a:lstStyle/>
          <a:p>
            <a:pPr eaLnBrk="1" hangingPunct="1"/>
            <a:endParaRPr lang="zh-CN" altLang="en-US">
              <a:ea typeface="黑体" panose="02010609060101010101" pitchFamily="49" charset="-122"/>
            </a:endParaRPr>
          </a:p>
        </p:txBody>
      </p:sp>
      <p:sp>
        <p:nvSpPr>
          <p:cNvPr id="37"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53</a:t>
            </a:fld>
            <a:endParaRPr lang="zh-CN" altLang="en-US"/>
          </a:p>
        </p:txBody>
      </p:sp>
      <p:pic>
        <p:nvPicPr>
          <p:cNvPr id="38" name="图片 37"/>
          <p:cNvPicPr>
            <a:picLocks noChangeAspect="1"/>
          </p:cNvPicPr>
          <p:nvPr/>
        </p:nvPicPr>
        <p:blipFill>
          <a:blip r:embed="rId5" cstate="print"/>
          <a:stretch>
            <a:fillRect/>
          </a:stretch>
        </p:blipFill>
        <p:spPr>
          <a:xfrm>
            <a:off x="10227664" y="6108847"/>
            <a:ext cx="1772992" cy="599321"/>
          </a:xfrm>
          <a:prstGeom prst="rect">
            <a:avLst/>
          </a:prstGeom>
        </p:spPr>
      </p:pic>
      <p:cxnSp>
        <p:nvCxnSpPr>
          <p:cNvPr id="39" name="直接连接符 38"/>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40" name="矩形 39"/>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41" name="矩形 40"/>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0" name="矩形 29"/>
          <p:cNvSpPr/>
          <p:nvPr/>
        </p:nvSpPr>
        <p:spPr>
          <a:xfrm>
            <a:off x="891332" y="2324172"/>
            <a:ext cx="7976864" cy="430887"/>
          </a:xfrm>
          <a:prstGeom prst="rect">
            <a:avLst/>
          </a:prstGeom>
        </p:spPr>
        <p:txBody>
          <a:bodyPr wrap="none">
            <a:spAutoFit/>
          </a:bodyPr>
          <a:lstStyle/>
          <a:p>
            <a:r>
              <a:rPr lang="zh-CN" altLang="en-US" sz="2200" b="1" dirty="0" smtClean="0">
                <a:latin typeface="+mn-ea"/>
              </a:rPr>
              <a:t>（</a:t>
            </a:r>
            <a:r>
              <a:rPr lang="en-US" altLang="zh-CN" sz="2200" b="1" dirty="0" smtClean="0">
                <a:latin typeface="+mn-ea"/>
              </a:rPr>
              <a:t>2</a:t>
            </a:r>
            <a:r>
              <a:rPr lang="zh-CN" altLang="en-US" sz="2200" b="1" dirty="0" smtClean="0">
                <a:latin typeface="+mn-ea"/>
              </a:rPr>
              <a:t>）从</a:t>
            </a:r>
            <a:r>
              <a:rPr lang="zh-CN" altLang="en-US" sz="2200" b="1" dirty="0">
                <a:latin typeface="+mn-ea"/>
              </a:rPr>
              <a:t>层次看，双一流大学建设高校好于双一流学科建设高校</a:t>
            </a:r>
          </a:p>
        </p:txBody>
      </p:sp>
      <p:graphicFrame>
        <p:nvGraphicFramePr>
          <p:cNvPr id="42" name="表格 41"/>
          <p:cNvGraphicFramePr>
            <a:graphicFrameLocks noGrp="1"/>
          </p:cNvGraphicFramePr>
          <p:nvPr>
            <p:extLst>
              <p:ext uri="{D42A27DB-BD31-4B8C-83A1-F6EECF244321}">
                <p14:modId xmlns:p14="http://schemas.microsoft.com/office/powerpoint/2010/main" val="2350120325"/>
              </p:ext>
            </p:extLst>
          </p:nvPr>
        </p:nvGraphicFramePr>
        <p:xfrm>
          <a:off x="876755" y="2984246"/>
          <a:ext cx="6775797" cy="2479034"/>
        </p:xfrm>
        <a:graphic>
          <a:graphicData uri="http://schemas.openxmlformats.org/drawingml/2006/table">
            <a:tbl>
              <a:tblPr firstRow="1" firstCol="1" bandRow="1">
                <a:tableStyleId>{5DA37D80-6434-44D0-A028-1B22A696006F}</a:tableStyleId>
              </a:tblPr>
              <a:tblGrid>
                <a:gridCol w="2142910">
                  <a:extLst>
                    <a:ext uri="{9D8B030D-6E8A-4147-A177-3AD203B41FA5}">
                      <a16:colId xmlns="" xmlns:a16="http://schemas.microsoft.com/office/drawing/2014/main" val="3991097412"/>
                    </a:ext>
                  </a:extLst>
                </a:gridCol>
                <a:gridCol w="2303284">
                  <a:extLst>
                    <a:ext uri="{9D8B030D-6E8A-4147-A177-3AD203B41FA5}">
                      <a16:colId xmlns="" xmlns:a16="http://schemas.microsoft.com/office/drawing/2014/main" val="500378166"/>
                    </a:ext>
                  </a:extLst>
                </a:gridCol>
                <a:gridCol w="2329603">
                  <a:extLst>
                    <a:ext uri="{9D8B030D-6E8A-4147-A177-3AD203B41FA5}">
                      <a16:colId xmlns="" xmlns:a16="http://schemas.microsoft.com/office/drawing/2014/main" val="2760965066"/>
                    </a:ext>
                  </a:extLst>
                </a:gridCol>
              </a:tblGrid>
              <a:tr h="551504">
                <a:tc>
                  <a:txBody>
                    <a:bodyPr/>
                    <a:lstStyle/>
                    <a:p>
                      <a:pPr algn="ctr">
                        <a:spcAft>
                          <a:spcPts val="0"/>
                        </a:spcAft>
                      </a:pPr>
                      <a:r>
                        <a:rPr lang="zh-CN" sz="1800" kern="0" dirty="0">
                          <a:effectLst/>
                        </a:rPr>
                        <a:t>一级指标</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1800" kern="0" dirty="0">
                          <a:effectLst/>
                        </a:rPr>
                        <a:t>双一流大学建设高校</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1800" kern="0" dirty="0">
                          <a:effectLst/>
                        </a:rPr>
                        <a:t>双一流学科建设高校</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766374144"/>
                  </a:ext>
                </a:extLst>
              </a:tr>
              <a:tr h="321255">
                <a:tc>
                  <a:txBody>
                    <a:bodyPr/>
                    <a:lstStyle/>
                    <a:p>
                      <a:pPr algn="ctr">
                        <a:spcAft>
                          <a:spcPts val="0"/>
                        </a:spcAft>
                      </a:pPr>
                      <a:r>
                        <a:rPr lang="zh-CN" sz="1800" kern="0" dirty="0">
                          <a:effectLst/>
                        </a:rPr>
                        <a:t>学生国际化</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b="1" kern="0" dirty="0">
                          <a:effectLst/>
                        </a:rPr>
                        <a:t>30</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b="1" kern="0" dirty="0">
                          <a:effectLst/>
                        </a:rPr>
                        <a:t>20</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2522114404"/>
                  </a:ext>
                </a:extLst>
              </a:tr>
              <a:tr h="321255">
                <a:tc>
                  <a:txBody>
                    <a:bodyPr/>
                    <a:lstStyle/>
                    <a:p>
                      <a:pPr algn="ctr">
                        <a:spcAft>
                          <a:spcPts val="0"/>
                        </a:spcAft>
                      </a:pPr>
                      <a:r>
                        <a:rPr lang="zh-CN" sz="1800" kern="0" dirty="0">
                          <a:effectLst/>
                        </a:rPr>
                        <a:t>教师国际化</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b="1" kern="0" dirty="0">
                          <a:effectLst/>
                        </a:rPr>
                        <a:t>33</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b="1" kern="0" dirty="0">
                          <a:effectLst/>
                        </a:rPr>
                        <a:t>17</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985330423"/>
                  </a:ext>
                </a:extLst>
              </a:tr>
              <a:tr h="321255">
                <a:tc>
                  <a:txBody>
                    <a:bodyPr/>
                    <a:lstStyle/>
                    <a:p>
                      <a:pPr algn="ctr">
                        <a:spcAft>
                          <a:spcPts val="0"/>
                        </a:spcAft>
                      </a:pPr>
                      <a:r>
                        <a:rPr lang="zh-CN" sz="1800" kern="0" dirty="0">
                          <a:effectLst/>
                        </a:rPr>
                        <a:t>教学国际化</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b="1" kern="0" dirty="0">
                          <a:effectLst/>
                        </a:rPr>
                        <a:t>28</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b="1" kern="0" dirty="0">
                          <a:effectLst/>
                        </a:rPr>
                        <a:t>22</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725362519"/>
                  </a:ext>
                </a:extLst>
              </a:tr>
              <a:tr h="321255">
                <a:tc>
                  <a:txBody>
                    <a:bodyPr/>
                    <a:lstStyle/>
                    <a:p>
                      <a:pPr algn="ctr">
                        <a:spcAft>
                          <a:spcPts val="0"/>
                        </a:spcAft>
                      </a:pPr>
                      <a:r>
                        <a:rPr lang="zh-CN" sz="1800" kern="0" dirty="0">
                          <a:effectLst/>
                        </a:rPr>
                        <a:t>科研国际合作</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b="1" kern="0" dirty="0">
                          <a:effectLst/>
                        </a:rPr>
                        <a:t>34</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b="1" kern="0" dirty="0">
                          <a:effectLst/>
                        </a:rPr>
                        <a:t>16</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669598580"/>
                  </a:ext>
                </a:extLst>
              </a:tr>
              <a:tr h="321255">
                <a:tc>
                  <a:txBody>
                    <a:bodyPr/>
                    <a:lstStyle/>
                    <a:p>
                      <a:pPr algn="ctr">
                        <a:spcAft>
                          <a:spcPts val="0"/>
                        </a:spcAft>
                      </a:pPr>
                      <a:r>
                        <a:rPr lang="zh-CN" sz="1800" kern="0" dirty="0">
                          <a:effectLst/>
                        </a:rPr>
                        <a:t>文化交流</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b="1" kern="0" dirty="0">
                          <a:effectLst/>
                        </a:rPr>
                        <a:t>27</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b="1" kern="0" dirty="0">
                          <a:effectLst/>
                        </a:rPr>
                        <a:t>23</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642974419"/>
                  </a:ext>
                </a:extLst>
              </a:tr>
              <a:tr h="321255">
                <a:tc>
                  <a:txBody>
                    <a:bodyPr/>
                    <a:lstStyle/>
                    <a:p>
                      <a:pPr algn="ctr">
                        <a:spcAft>
                          <a:spcPts val="0"/>
                        </a:spcAft>
                      </a:pPr>
                      <a:r>
                        <a:rPr lang="zh-CN" sz="1800" kern="0" dirty="0">
                          <a:effectLst/>
                        </a:rPr>
                        <a:t>国际显示度</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b="1" kern="0">
                          <a:effectLst/>
                        </a:rPr>
                        <a:t>35</a:t>
                      </a:r>
                      <a:endParaRPr lang="zh-CN" sz="1800" b="1"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b="1" kern="0" dirty="0">
                          <a:effectLst/>
                        </a:rPr>
                        <a:t>15</a:t>
                      </a:r>
                      <a:endParaRPr lang="zh-CN" sz="18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765695549"/>
                  </a:ext>
                </a:extLst>
              </a:tr>
            </a:tbl>
          </a:graphicData>
        </a:graphic>
      </p:graphicFrame>
      <p:sp>
        <p:nvSpPr>
          <p:cNvPr id="43" name="矩形 42"/>
          <p:cNvSpPr/>
          <p:nvPr/>
        </p:nvSpPr>
        <p:spPr>
          <a:xfrm>
            <a:off x="8019369" y="3356992"/>
            <a:ext cx="3563031" cy="1477328"/>
          </a:xfrm>
          <a:prstGeom prst="rect">
            <a:avLst/>
          </a:prstGeom>
        </p:spPr>
        <p:txBody>
          <a:bodyPr wrap="square">
            <a:spAutoFit/>
          </a:bodyPr>
          <a:lstStyle/>
          <a:p>
            <a:pPr marL="285750" indent="-285750" algn="just">
              <a:lnSpc>
                <a:spcPct val="150000"/>
              </a:lnSpc>
              <a:buFont typeface="Wingdings" panose="05000000000000000000" pitchFamily="2" charset="2"/>
              <a:buChar char="n"/>
            </a:pPr>
            <a:r>
              <a:rPr lang="zh-CN" altLang="zh-CN" sz="2000" b="1" kern="100" dirty="0">
                <a:solidFill>
                  <a:srgbClr val="000000"/>
                </a:solidFill>
                <a:latin typeface="+mn-ea"/>
                <a:cs typeface="Times New Roman" panose="02020603050405020304" pitchFamily="18" charset="0"/>
              </a:rPr>
              <a:t>前</a:t>
            </a:r>
            <a:r>
              <a:rPr lang="en-US" altLang="zh-CN" sz="2000" b="1" kern="100" dirty="0">
                <a:solidFill>
                  <a:srgbClr val="000000"/>
                </a:solidFill>
                <a:latin typeface="+mn-ea"/>
                <a:cs typeface="Times New Roman" panose="02020603050405020304" pitchFamily="18" charset="0"/>
              </a:rPr>
              <a:t>50</a:t>
            </a:r>
            <a:r>
              <a:rPr lang="zh-CN" altLang="zh-CN" sz="2000" b="1" kern="100" dirty="0">
                <a:solidFill>
                  <a:srgbClr val="000000"/>
                </a:solidFill>
                <a:latin typeface="+mn-ea"/>
                <a:cs typeface="Times New Roman" panose="02020603050405020304" pitchFamily="18" charset="0"/>
              </a:rPr>
              <a:t>名高校中，所有一级指标</a:t>
            </a:r>
            <a:r>
              <a:rPr lang="zh-CN" altLang="zh-CN" sz="2000" b="1" kern="100" dirty="0">
                <a:solidFill>
                  <a:srgbClr val="002060"/>
                </a:solidFill>
                <a:latin typeface="+mn-ea"/>
                <a:cs typeface="Times New Roman" panose="02020603050405020304" pitchFamily="18" charset="0"/>
              </a:rPr>
              <a:t>双一流大学建设高校好于双一流学科建设</a:t>
            </a:r>
            <a:r>
              <a:rPr lang="zh-CN" altLang="zh-CN" sz="2000" b="1" kern="100" dirty="0" smtClean="0">
                <a:solidFill>
                  <a:srgbClr val="002060"/>
                </a:solidFill>
                <a:latin typeface="+mn-ea"/>
                <a:cs typeface="Times New Roman" panose="02020603050405020304" pitchFamily="18" charset="0"/>
              </a:rPr>
              <a:t>高校</a:t>
            </a:r>
            <a:r>
              <a:rPr lang="zh-CN" altLang="en-US" sz="2000" b="1" kern="100" dirty="0" smtClean="0">
                <a:solidFill>
                  <a:srgbClr val="000000"/>
                </a:solidFill>
                <a:latin typeface="+mn-ea"/>
                <a:cs typeface="Times New Roman" panose="02020603050405020304" pitchFamily="18" charset="0"/>
              </a:rPr>
              <a:t>。</a:t>
            </a:r>
            <a:endParaRPr lang="zh-CN" altLang="en-US" sz="2000" b="1" kern="100" dirty="0">
              <a:solidFill>
                <a:srgbClr val="000000"/>
              </a:solidFill>
              <a:latin typeface="+mn-ea"/>
              <a:cs typeface="Times New Roman" panose="02020603050405020304" pitchFamily="18" charset="0"/>
            </a:endParaRPr>
          </a:p>
        </p:txBody>
      </p:sp>
      <p:sp>
        <p:nvSpPr>
          <p:cNvPr id="44" name="矩形 43"/>
          <p:cNvSpPr/>
          <p:nvPr/>
        </p:nvSpPr>
        <p:spPr>
          <a:xfrm>
            <a:off x="891332" y="1539754"/>
            <a:ext cx="6326214" cy="461665"/>
          </a:xfrm>
          <a:prstGeom prst="rect">
            <a:avLst/>
          </a:prstGeom>
          <a:solidFill>
            <a:srgbClr val="C00000"/>
          </a:solidFill>
        </p:spPr>
        <p:txBody>
          <a:bodyPr wrap="square">
            <a:spAutoFit/>
          </a:bodyPr>
          <a:lstStyle/>
          <a:p>
            <a:r>
              <a:rPr lang="en-US" altLang="zh-CN" sz="2400" b="1" dirty="0" smtClean="0">
                <a:solidFill>
                  <a:schemeClr val="bg1"/>
                </a:solidFill>
                <a:latin typeface="+mn-ea"/>
              </a:rPr>
              <a:t>4.</a:t>
            </a:r>
            <a:r>
              <a:rPr lang="zh-CN" altLang="en-US" sz="2400" b="1" dirty="0" smtClean="0">
                <a:solidFill>
                  <a:schemeClr val="bg1"/>
                </a:solidFill>
                <a:latin typeface="+mn-ea"/>
              </a:rPr>
              <a:t>各</a:t>
            </a:r>
            <a:r>
              <a:rPr lang="zh-CN" altLang="en-US" sz="2400" b="1" dirty="0">
                <a:solidFill>
                  <a:schemeClr val="bg1"/>
                </a:solidFill>
                <a:latin typeface="+mn-ea"/>
              </a:rPr>
              <a:t>类型、层次高校表现各异，精彩纷呈</a:t>
            </a:r>
          </a:p>
        </p:txBody>
      </p:sp>
      <p:sp>
        <p:nvSpPr>
          <p:cNvPr id="45" name="矩形 44"/>
          <p:cNvSpPr/>
          <p:nvPr/>
        </p:nvSpPr>
        <p:spPr>
          <a:xfrm>
            <a:off x="876754" y="1052736"/>
            <a:ext cx="2646878" cy="461665"/>
          </a:xfrm>
          <a:prstGeom prst="rect">
            <a:avLst/>
          </a:prstGeom>
        </p:spPr>
        <p:txBody>
          <a:bodyPr wrap="none">
            <a:spAutoFit/>
          </a:bodyPr>
          <a:lstStyle/>
          <a:p>
            <a:r>
              <a:rPr lang="zh-CN" altLang="en-US" sz="2400" b="1" dirty="0" smtClean="0">
                <a:latin typeface="+mn-ea"/>
              </a:rPr>
              <a:t>从类型、层次来看</a:t>
            </a:r>
            <a:endParaRPr lang="zh-CN" altLang="en-US" sz="2400" b="1" dirty="0">
              <a:latin typeface="+mn-ea"/>
            </a:endParaRPr>
          </a:p>
        </p:txBody>
      </p:sp>
      <p:sp>
        <p:nvSpPr>
          <p:cNvPr id="46" name="MH_Entry_2">
            <a:hlinkClick r:id="rId6"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国际化评价发现</a:t>
            </a:r>
          </a:p>
        </p:txBody>
      </p:sp>
      <p:sp>
        <p:nvSpPr>
          <p:cNvPr id="47" name="MH_Number_2">
            <a:hlinkClick r:id="rId6"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6</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785994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ED00465-D374-4F2E-AC45-E0562814E941}" type="slidenum">
              <a:rPr lang="zh-CN" altLang="en-US" smtClean="0"/>
              <a:pPr/>
              <a:t>54</a:t>
            </a:fld>
            <a:endParaRPr lang="zh-CN" altLang="en-US" dirty="0"/>
          </a:p>
        </p:txBody>
      </p:sp>
      <p:sp>
        <p:nvSpPr>
          <p:cNvPr id="6" name="任意多边形 5"/>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8" name="矩形 7"/>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7"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54</a:t>
            </a:fld>
            <a:endParaRPr lang="zh-CN" altLang="en-US"/>
          </a:p>
        </p:txBody>
      </p:sp>
      <p:pic>
        <p:nvPicPr>
          <p:cNvPr id="38" name="图片 37"/>
          <p:cNvPicPr>
            <a:picLocks noChangeAspect="1"/>
          </p:cNvPicPr>
          <p:nvPr/>
        </p:nvPicPr>
        <p:blipFill>
          <a:blip r:embed="rId5" cstate="print"/>
          <a:stretch>
            <a:fillRect/>
          </a:stretch>
        </p:blipFill>
        <p:spPr>
          <a:xfrm>
            <a:off x="10227664" y="6108847"/>
            <a:ext cx="1772992" cy="599321"/>
          </a:xfrm>
          <a:prstGeom prst="rect">
            <a:avLst/>
          </a:prstGeom>
        </p:spPr>
      </p:pic>
      <p:cxnSp>
        <p:nvCxnSpPr>
          <p:cNvPr id="39" name="直接连接符 38"/>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40" name="矩形 39"/>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41" name="矩形 40"/>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2" name="矩形 21"/>
          <p:cNvSpPr/>
          <p:nvPr/>
        </p:nvSpPr>
        <p:spPr>
          <a:xfrm>
            <a:off x="821449" y="2245453"/>
            <a:ext cx="8693405" cy="461665"/>
          </a:xfrm>
          <a:prstGeom prst="rect">
            <a:avLst/>
          </a:prstGeom>
        </p:spPr>
        <p:txBody>
          <a:bodyPr wrap="none">
            <a:spAutoFit/>
          </a:bodyPr>
          <a:lstStyle/>
          <a:p>
            <a:r>
              <a:rPr lang="zh-CN" altLang="en-US" sz="2400" b="1" dirty="0" smtClean="0">
                <a:latin typeface="+mn-ea"/>
              </a:rPr>
              <a:t>（</a:t>
            </a:r>
            <a:r>
              <a:rPr lang="en-US" altLang="zh-CN" sz="2400" b="1" dirty="0">
                <a:latin typeface="+mn-ea"/>
              </a:rPr>
              <a:t>3</a:t>
            </a:r>
            <a:r>
              <a:rPr lang="zh-CN" altLang="en-US" sz="2400" b="1" dirty="0" smtClean="0">
                <a:latin typeface="+mn-ea"/>
              </a:rPr>
              <a:t>）不同</a:t>
            </a:r>
            <a:r>
              <a:rPr lang="zh-CN" altLang="en-US" sz="2400" b="1" dirty="0">
                <a:latin typeface="+mn-ea"/>
              </a:rPr>
              <a:t>层次类型大学在国际化发展中彰显了不同侧重与个性</a:t>
            </a:r>
          </a:p>
        </p:txBody>
      </p:sp>
      <p:grpSp>
        <p:nvGrpSpPr>
          <p:cNvPr id="23" name="组合 10"/>
          <p:cNvGrpSpPr/>
          <p:nvPr/>
        </p:nvGrpSpPr>
        <p:grpSpPr>
          <a:xfrm>
            <a:off x="767408" y="2708920"/>
            <a:ext cx="10449755" cy="3803201"/>
            <a:chOff x="1157305" y="2878704"/>
            <a:chExt cx="10161723" cy="3803201"/>
          </a:xfrm>
        </p:grpSpPr>
        <p:sp>
          <p:nvSpPr>
            <p:cNvPr id="24" name="矩形 23"/>
            <p:cNvSpPr/>
            <p:nvPr/>
          </p:nvSpPr>
          <p:spPr>
            <a:xfrm>
              <a:off x="1157305" y="4927579"/>
              <a:ext cx="9753872" cy="1754326"/>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n"/>
              </a:pPr>
              <a:r>
                <a:rPr lang="zh-CN" altLang="zh-CN" sz="2400" b="1" kern="100" dirty="0">
                  <a:solidFill>
                    <a:srgbClr val="000000"/>
                  </a:solidFill>
                  <a:latin typeface="+mn-ea"/>
                  <a:cs typeface="Times New Roman" panose="02020603050405020304" pitchFamily="18" charset="0"/>
                </a:rPr>
                <a:t>在学生国际化、教师国际化、国际显示度中，</a:t>
              </a:r>
              <a:r>
                <a:rPr lang="zh-CN" altLang="zh-CN" sz="2400" b="1" kern="100" dirty="0">
                  <a:solidFill>
                    <a:srgbClr val="FF0000"/>
                  </a:solidFill>
                  <a:latin typeface="+mn-ea"/>
                  <a:cs typeface="Times New Roman" panose="02020603050405020304" pitchFamily="18" charset="0"/>
                </a:rPr>
                <a:t>工科类、综合类、财经语言类大学</a:t>
              </a:r>
              <a:r>
                <a:rPr lang="zh-CN" altLang="zh-CN" sz="2400" b="1" kern="100" dirty="0">
                  <a:solidFill>
                    <a:srgbClr val="000000"/>
                  </a:solidFill>
                  <a:latin typeface="+mn-ea"/>
                  <a:cs typeface="Times New Roman" panose="02020603050405020304" pitchFamily="18" charset="0"/>
                </a:rPr>
                <a:t>排名靠前，教学国际化、科研国际化则</a:t>
              </a:r>
              <a:r>
                <a:rPr lang="zh-CN" altLang="zh-CN" sz="2400" b="1" kern="100" dirty="0">
                  <a:solidFill>
                    <a:srgbClr val="FF0000"/>
                  </a:solidFill>
                  <a:latin typeface="+mn-ea"/>
                  <a:cs typeface="Times New Roman" panose="02020603050405020304" pitchFamily="18" charset="0"/>
                </a:rPr>
                <a:t>工科类大学</a:t>
              </a:r>
              <a:r>
                <a:rPr lang="zh-CN" altLang="zh-CN" sz="2400" b="1" kern="100" dirty="0">
                  <a:solidFill>
                    <a:srgbClr val="000000"/>
                  </a:solidFill>
                  <a:latin typeface="+mn-ea"/>
                  <a:cs typeface="Times New Roman" panose="02020603050405020304" pitchFamily="18" charset="0"/>
                </a:rPr>
                <a:t>排名靠前</a:t>
              </a:r>
              <a:r>
                <a:rPr lang="zh-CN" altLang="zh-CN" sz="2400" b="1" kern="100" dirty="0">
                  <a:solidFill>
                    <a:srgbClr val="000000"/>
                  </a:solidFill>
                  <a:latin typeface="Times New Roman" panose="02020603050405020304" pitchFamily="18" charset="0"/>
                  <a:ea typeface="仿宋_GB2312"/>
                  <a:cs typeface="Times New Roman" panose="02020603050405020304" pitchFamily="18" charset="0"/>
                </a:rPr>
                <a:t>。</a:t>
              </a:r>
              <a:endParaRPr lang="zh-CN" altLang="zh-CN" sz="11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1" name="矩形 30"/>
            <p:cNvSpPr/>
            <p:nvPr/>
          </p:nvSpPr>
          <p:spPr>
            <a:xfrm>
              <a:off x="1183161" y="2878704"/>
              <a:ext cx="10064847" cy="1667764"/>
            </a:xfrm>
            <a:prstGeom prst="rect">
              <a:avLst/>
            </a:prstGeom>
          </p:spPr>
          <p:txBody>
            <a:bodyPr wrap="square">
              <a:spAutoFit/>
            </a:bodyPr>
            <a:lstStyle/>
            <a:p>
              <a:pPr indent="-285750" algn="just">
                <a:lnSpc>
                  <a:spcPct val="150000"/>
                </a:lnSpc>
                <a:buFont typeface="Wingdings" panose="05000000000000000000" pitchFamily="2" charset="2"/>
                <a:buChar char="n"/>
              </a:pPr>
              <a:r>
                <a:rPr lang="zh-CN" altLang="zh-CN" sz="2400" b="1" kern="100" dirty="0">
                  <a:solidFill>
                    <a:srgbClr val="000000"/>
                  </a:solidFill>
                  <a:latin typeface="+mn-ea"/>
                  <a:cs typeface="Times New Roman" panose="02020603050405020304" pitchFamily="18" charset="0"/>
                </a:rPr>
                <a:t>在</a:t>
              </a:r>
              <a:r>
                <a:rPr lang="zh-CN" altLang="zh-CN" sz="2400" b="1" kern="100" dirty="0">
                  <a:solidFill>
                    <a:srgbClr val="FF0000"/>
                  </a:solidFill>
                  <a:latin typeface="+mn-ea"/>
                  <a:cs typeface="Times New Roman" panose="02020603050405020304" pitchFamily="18" charset="0"/>
                </a:rPr>
                <a:t>所有各项排名</a:t>
              </a:r>
              <a:r>
                <a:rPr lang="zh-CN" altLang="zh-CN" sz="2400" b="1" kern="100" dirty="0">
                  <a:solidFill>
                    <a:srgbClr val="000000"/>
                  </a:solidFill>
                  <a:latin typeface="+mn-ea"/>
                  <a:cs typeface="Times New Roman" panose="02020603050405020304" pitchFamily="18" charset="0"/>
                </a:rPr>
                <a:t>中，</a:t>
              </a:r>
              <a:r>
                <a:rPr lang="zh-CN" altLang="zh-CN" sz="2400" b="1" kern="100" dirty="0">
                  <a:solidFill>
                    <a:srgbClr val="FF0000"/>
                  </a:solidFill>
                  <a:latin typeface="+mn-ea"/>
                  <a:cs typeface="Times New Roman" panose="02020603050405020304" pitchFamily="18" charset="0"/>
                </a:rPr>
                <a:t>双一流大学建设高校总体表现最好</a:t>
              </a:r>
              <a:r>
                <a:rPr lang="zh-CN" altLang="zh-CN" sz="2400" b="1" kern="100" dirty="0">
                  <a:solidFill>
                    <a:srgbClr val="000000"/>
                  </a:solidFill>
                  <a:latin typeface="+mn-ea"/>
                  <a:cs typeface="Times New Roman" panose="02020603050405020304" pitchFamily="18" charset="0"/>
                </a:rPr>
                <a:t>，每项排名的前</a:t>
              </a:r>
              <a:r>
                <a:rPr lang="en-US" altLang="zh-CN" sz="2400" b="1" kern="100" dirty="0">
                  <a:solidFill>
                    <a:srgbClr val="000000"/>
                  </a:solidFill>
                  <a:latin typeface="+mn-ea"/>
                  <a:cs typeface="Times New Roman" panose="02020603050405020304" pitchFamily="18" charset="0"/>
                </a:rPr>
                <a:t>20</a:t>
              </a:r>
              <a:r>
                <a:rPr lang="zh-CN" altLang="zh-CN" sz="2400" b="1" kern="100" dirty="0">
                  <a:solidFill>
                    <a:srgbClr val="000000"/>
                  </a:solidFill>
                  <a:latin typeface="+mn-ea"/>
                  <a:cs typeface="Times New Roman" panose="02020603050405020304" pitchFamily="18" charset="0"/>
                </a:rPr>
                <a:t>位双一流大学建设高校都独领风骚，表现了中国最高层次大学的综合</a:t>
              </a:r>
              <a:r>
                <a:rPr lang="zh-CN" altLang="zh-CN" sz="2400" b="1" kern="100" dirty="0" smtClean="0">
                  <a:solidFill>
                    <a:srgbClr val="000000"/>
                  </a:solidFill>
                  <a:latin typeface="+mn-ea"/>
                  <a:cs typeface="Times New Roman" panose="02020603050405020304" pitchFamily="18" charset="0"/>
                </a:rPr>
                <a:t>实力</a:t>
              </a:r>
              <a:r>
                <a:rPr lang="zh-CN" altLang="en-US" sz="2400" kern="100" dirty="0" smtClean="0">
                  <a:solidFill>
                    <a:srgbClr val="000000"/>
                  </a:solidFill>
                  <a:latin typeface="+mn-ea"/>
                  <a:cs typeface="Times New Roman" panose="02020603050405020304" pitchFamily="18" charset="0"/>
                </a:rPr>
                <a:t>。</a:t>
              </a:r>
              <a:endParaRPr lang="en-US" altLang="zh-CN" sz="2400" kern="100" dirty="0">
                <a:solidFill>
                  <a:srgbClr val="000000"/>
                </a:solidFill>
                <a:latin typeface="+mn-ea"/>
                <a:cs typeface="Times New Roman" panose="02020603050405020304" pitchFamily="18" charset="0"/>
              </a:endParaRPr>
            </a:p>
          </p:txBody>
        </p:sp>
        <p:sp>
          <p:nvSpPr>
            <p:cNvPr id="32" name="矩形 31"/>
            <p:cNvSpPr/>
            <p:nvPr/>
          </p:nvSpPr>
          <p:spPr>
            <a:xfrm>
              <a:off x="1183161" y="3939408"/>
              <a:ext cx="10135867" cy="1200329"/>
            </a:xfrm>
            <a:prstGeom prst="rect">
              <a:avLst/>
            </a:prstGeom>
          </p:spPr>
          <p:txBody>
            <a:bodyPr wrap="square">
              <a:spAutoFit/>
            </a:bodyPr>
            <a:lstStyle/>
            <a:p>
              <a:pPr indent="-285750" algn="just">
                <a:lnSpc>
                  <a:spcPct val="150000"/>
                </a:lnSpc>
                <a:buFont typeface="Wingdings" panose="05000000000000000000" pitchFamily="2" charset="2"/>
                <a:buChar char="n"/>
              </a:pPr>
              <a:r>
                <a:rPr lang="zh-CN" altLang="en-US" sz="2400" b="1" kern="100" dirty="0" smtClean="0">
                  <a:solidFill>
                    <a:srgbClr val="000000"/>
                  </a:solidFill>
                  <a:latin typeface="+mn-ea"/>
                  <a:cs typeface="Times New Roman" panose="02020603050405020304" pitchFamily="18" charset="0"/>
                </a:rPr>
                <a:t>在</a:t>
              </a:r>
              <a:r>
                <a:rPr lang="zh-CN" altLang="en-US" sz="2400" b="1" kern="100" dirty="0">
                  <a:solidFill>
                    <a:srgbClr val="FF0000"/>
                  </a:solidFill>
                  <a:latin typeface="+mn-ea"/>
                  <a:cs typeface="Times New Roman" panose="02020603050405020304" pitchFamily="18" charset="0"/>
                </a:rPr>
                <a:t>文化交流</a:t>
              </a:r>
              <a:r>
                <a:rPr lang="zh-CN" altLang="en-US" sz="2400" b="1" kern="100" dirty="0">
                  <a:solidFill>
                    <a:srgbClr val="000000"/>
                  </a:solidFill>
                  <a:latin typeface="+mn-ea"/>
                  <a:cs typeface="Times New Roman" panose="02020603050405020304" pitchFamily="18" charset="0"/>
                </a:rPr>
                <a:t>排名中，</a:t>
              </a:r>
              <a:r>
                <a:rPr lang="zh-CN" altLang="en-US" sz="2400" b="1" kern="100" dirty="0">
                  <a:solidFill>
                    <a:srgbClr val="FF0000"/>
                  </a:solidFill>
                  <a:latin typeface="+mn-ea"/>
                  <a:cs typeface="Times New Roman" panose="02020603050405020304" pitchFamily="18" charset="0"/>
                </a:rPr>
                <a:t>综合类大学、语言类、师范类大学</a:t>
              </a:r>
              <a:r>
                <a:rPr lang="zh-CN" altLang="en-US" sz="2400" b="1" kern="100" dirty="0">
                  <a:solidFill>
                    <a:srgbClr val="000000"/>
                  </a:solidFill>
                  <a:latin typeface="+mn-ea"/>
                  <a:cs typeface="Times New Roman" panose="02020603050405020304" pitchFamily="18" charset="0"/>
                </a:rPr>
                <a:t>排名比较靠前，前</a:t>
              </a:r>
              <a:r>
                <a:rPr lang="en-US" altLang="zh-CN" sz="2400" b="1" kern="100" dirty="0">
                  <a:solidFill>
                    <a:srgbClr val="000000"/>
                  </a:solidFill>
                  <a:latin typeface="+mn-ea"/>
                  <a:cs typeface="Times New Roman" panose="02020603050405020304" pitchFamily="18" charset="0"/>
                </a:rPr>
                <a:t>10</a:t>
              </a:r>
              <a:r>
                <a:rPr lang="zh-CN" altLang="en-US" sz="2400" b="1" kern="100" dirty="0">
                  <a:solidFill>
                    <a:srgbClr val="000000"/>
                  </a:solidFill>
                  <a:latin typeface="+mn-ea"/>
                  <a:cs typeface="Times New Roman" panose="02020603050405020304" pitchFamily="18" charset="0"/>
                </a:rPr>
                <a:t>名没有工科类大学的</a:t>
              </a:r>
              <a:r>
                <a:rPr lang="zh-CN" altLang="en-US" sz="2400" b="1" kern="100" dirty="0" smtClean="0">
                  <a:solidFill>
                    <a:srgbClr val="000000"/>
                  </a:solidFill>
                  <a:latin typeface="+mn-ea"/>
                  <a:cs typeface="Times New Roman" panose="02020603050405020304" pitchFamily="18" charset="0"/>
                </a:rPr>
                <a:t>身影。</a:t>
              </a:r>
              <a:endParaRPr lang="zh-CN" altLang="en-US" sz="2400" b="1" kern="100" dirty="0">
                <a:solidFill>
                  <a:srgbClr val="000000"/>
                </a:solidFill>
                <a:latin typeface="+mn-ea"/>
                <a:cs typeface="Times New Roman" panose="02020603050405020304" pitchFamily="18" charset="0"/>
              </a:endParaRPr>
            </a:p>
          </p:txBody>
        </p:sp>
      </p:grpSp>
      <p:sp>
        <p:nvSpPr>
          <p:cNvPr id="33" name="矩形 32"/>
          <p:cNvSpPr/>
          <p:nvPr/>
        </p:nvSpPr>
        <p:spPr>
          <a:xfrm>
            <a:off x="891331" y="1527175"/>
            <a:ext cx="6327049" cy="461665"/>
          </a:xfrm>
          <a:prstGeom prst="rect">
            <a:avLst/>
          </a:prstGeom>
          <a:solidFill>
            <a:srgbClr val="C00000"/>
          </a:solidFill>
        </p:spPr>
        <p:txBody>
          <a:bodyPr wrap="square">
            <a:spAutoFit/>
          </a:bodyPr>
          <a:lstStyle/>
          <a:p>
            <a:r>
              <a:rPr lang="en-US" altLang="zh-CN" sz="2400" b="1" dirty="0" smtClean="0">
                <a:solidFill>
                  <a:schemeClr val="bg1"/>
                </a:solidFill>
                <a:latin typeface="+mn-ea"/>
              </a:rPr>
              <a:t>4.</a:t>
            </a:r>
            <a:r>
              <a:rPr lang="zh-CN" altLang="en-US" sz="2400" b="1" dirty="0" smtClean="0">
                <a:solidFill>
                  <a:schemeClr val="bg1"/>
                </a:solidFill>
                <a:latin typeface="+mn-ea"/>
              </a:rPr>
              <a:t>各</a:t>
            </a:r>
            <a:r>
              <a:rPr lang="zh-CN" altLang="en-US" sz="2400" b="1" dirty="0">
                <a:solidFill>
                  <a:schemeClr val="bg1"/>
                </a:solidFill>
                <a:latin typeface="+mn-ea"/>
              </a:rPr>
              <a:t>类型、层次高校表现各异，精彩纷呈</a:t>
            </a:r>
          </a:p>
        </p:txBody>
      </p:sp>
      <p:sp>
        <p:nvSpPr>
          <p:cNvPr id="34" name="矩形 33"/>
          <p:cNvSpPr/>
          <p:nvPr/>
        </p:nvSpPr>
        <p:spPr>
          <a:xfrm>
            <a:off x="876754" y="1052736"/>
            <a:ext cx="2646878" cy="461665"/>
          </a:xfrm>
          <a:prstGeom prst="rect">
            <a:avLst/>
          </a:prstGeom>
        </p:spPr>
        <p:txBody>
          <a:bodyPr wrap="none">
            <a:spAutoFit/>
          </a:bodyPr>
          <a:lstStyle/>
          <a:p>
            <a:r>
              <a:rPr lang="zh-CN" altLang="en-US" sz="2400" b="1" dirty="0" smtClean="0">
                <a:latin typeface="+mn-ea"/>
              </a:rPr>
              <a:t>从类型、层次来看</a:t>
            </a:r>
            <a:endParaRPr lang="zh-CN" altLang="en-US" sz="2400" b="1" dirty="0">
              <a:latin typeface="+mn-ea"/>
            </a:endParaRPr>
          </a:p>
        </p:txBody>
      </p:sp>
      <p:sp>
        <p:nvSpPr>
          <p:cNvPr id="35" name="MH_Entry_2">
            <a:hlinkClick r:id="rId6"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国际化评价发现</a:t>
            </a:r>
          </a:p>
        </p:txBody>
      </p:sp>
      <p:sp>
        <p:nvSpPr>
          <p:cNvPr id="36" name="MH_Number_2">
            <a:hlinkClick r:id="rId6"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6</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759910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ED00465-D374-4F2E-AC45-E0562814E941}" type="slidenum">
              <a:rPr lang="zh-CN" altLang="en-US" smtClean="0"/>
              <a:pPr/>
              <a:t>55</a:t>
            </a:fld>
            <a:endParaRPr lang="zh-CN" altLang="en-US" dirty="0"/>
          </a:p>
        </p:txBody>
      </p:sp>
      <p:sp>
        <p:nvSpPr>
          <p:cNvPr id="6" name="任意多边形 5"/>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8" name="矩形 7"/>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7"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55</a:t>
            </a:fld>
            <a:endParaRPr lang="zh-CN" altLang="en-US"/>
          </a:p>
        </p:txBody>
      </p:sp>
      <p:pic>
        <p:nvPicPr>
          <p:cNvPr id="38" name="图片 37"/>
          <p:cNvPicPr>
            <a:picLocks noChangeAspect="1"/>
          </p:cNvPicPr>
          <p:nvPr/>
        </p:nvPicPr>
        <p:blipFill>
          <a:blip r:embed="rId5" cstate="print"/>
          <a:stretch>
            <a:fillRect/>
          </a:stretch>
        </p:blipFill>
        <p:spPr>
          <a:xfrm>
            <a:off x="10227664" y="6108847"/>
            <a:ext cx="1772992" cy="599321"/>
          </a:xfrm>
          <a:prstGeom prst="rect">
            <a:avLst/>
          </a:prstGeom>
        </p:spPr>
      </p:pic>
      <p:cxnSp>
        <p:nvCxnSpPr>
          <p:cNvPr id="39" name="直接连接符 38"/>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40" name="矩形 39"/>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41" name="矩形 40"/>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3" name="矩形 32"/>
          <p:cNvSpPr/>
          <p:nvPr/>
        </p:nvSpPr>
        <p:spPr>
          <a:xfrm>
            <a:off x="837996" y="1323730"/>
            <a:ext cx="5829064" cy="461665"/>
          </a:xfrm>
          <a:prstGeom prst="rect">
            <a:avLst/>
          </a:prstGeom>
          <a:solidFill>
            <a:srgbClr val="C00000"/>
          </a:solidFill>
        </p:spPr>
        <p:txBody>
          <a:bodyPr wrap="square">
            <a:spAutoFit/>
          </a:bodyPr>
          <a:lstStyle/>
          <a:p>
            <a:r>
              <a:rPr lang="en-US" altLang="zh-CN" sz="2400" b="1" dirty="0" smtClean="0">
                <a:solidFill>
                  <a:schemeClr val="bg1"/>
                </a:solidFill>
                <a:latin typeface="+mn-ea"/>
              </a:rPr>
              <a:t>4.</a:t>
            </a:r>
            <a:r>
              <a:rPr lang="zh-CN" altLang="en-US" sz="2400" b="1" dirty="0" smtClean="0">
                <a:solidFill>
                  <a:schemeClr val="bg1"/>
                </a:solidFill>
                <a:latin typeface="+mn-ea"/>
              </a:rPr>
              <a:t>各</a:t>
            </a:r>
            <a:r>
              <a:rPr lang="zh-CN" altLang="en-US" sz="2400" b="1" dirty="0">
                <a:solidFill>
                  <a:schemeClr val="bg1"/>
                </a:solidFill>
                <a:latin typeface="+mn-ea"/>
              </a:rPr>
              <a:t>类型、层次高校表现各异，精彩纷呈</a:t>
            </a:r>
          </a:p>
        </p:txBody>
      </p:sp>
      <p:sp>
        <p:nvSpPr>
          <p:cNvPr id="34" name="矩形 33"/>
          <p:cNvSpPr/>
          <p:nvPr/>
        </p:nvSpPr>
        <p:spPr>
          <a:xfrm>
            <a:off x="823418" y="836712"/>
            <a:ext cx="2646878" cy="461665"/>
          </a:xfrm>
          <a:prstGeom prst="rect">
            <a:avLst/>
          </a:prstGeom>
        </p:spPr>
        <p:txBody>
          <a:bodyPr wrap="none">
            <a:spAutoFit/>
          </a:bodyPr>
          <a:lstStyle/>
          <a:p>
            <a:r>
              <a:rPr lang="zh-CN" altLang="en-US" sz="2400" b="1" dirty="0" smtClean="0">
                <a:latin typeface="+mn-ea"/>
              </a:rPr>
              <a:t>从类型、层次来看</a:t>
            </a:r>
            <a:endParaRPr lang="zh-CN" altLang="en-US" sz="2400" b="1" dirty="0">
              <a:latin typeface="+mn-ea"/>
            </a:endParaRPr>
          </a:p>
        </p:txBody>
      </p:sp>
      <p:sp>
        <p:nvSpPr>
          <p:cNvPr id="30" name="矩形 29"/>
          <p:cNvSpPr/>
          <p:nvPr/>
        </p:nvSpPr>
        <p:spPr>
          <a:xfrm>
            <a:off x="527297" y="1844824"/>
            <a:ext cx="9185528" cy="430887"/>
          </a:xfrm>
          <a:prstGeom prst="rect">
            <a:avLst/>
          </a:prstGeom>
        </p:spPr>
        <p:txBody>
          <a:bodyPr wrap="none">
            <a:spAutoFit/>
          </a:bodyPr>
          <a:lstStyle/>
          <a:p>
            <a:r>
              <a:rPr lang="zh-CN" altLang="en-US" sz="2200" b="1" dirty="0" smtClean="0">
                <a:latin typeface="+mn-ea"/>
              </a:rPr>
              <a:t>（</a:t>
            </a:r>
            <a:r>
              <a:rPr lang="en-US" altLang="zh-CN" sz="2200" b="1" dirty="0">
                <a:latin typeface="+mn-ea"/>
              </a:rPr>
              <a:t>4</a:t>
            </a:r>
            <a:r>
              <a:rPr lang="zh-CN" altLang="en-US" sz="2200" b="1" dirty="0" smtClean="0">
                <a:latin typeface="+mn-ea"/>
              </a:rPr>
              <a:t>）高水平</a:t>
            </a:r>
            <a:r>
              <a:rPr lang="zh-CN" altLang="en-US" sz="2200" b="1" dirty="0">
                <a:latin typeface="+mn-ea"/>
              </a:rPr>
              <a:t>行业特色型</a:t>
            </a:r>
            <a:r>
              <a:rPr lang="zh-CN" altLang="en-US" sz="2200" b="1" dirty="0" smtClean="0">
                <a:latin typeface="+mn-ea"/>
              </a:rPr>
              <a:t>大学发展</a:t>
            </a:r>
            <a:r>
              <a:rPr lang="zh-CN" altLang="en-US" sz="2200" b="1" dirty="0">
                <a:latin typeface="+mn-ea"/>
              </a:rPr>
              <a:t>潜力</a:t>
            </a:r>
            <a:r>
              <a:rPr lang="zh-CN" altLang="en-US" sz="2200" b="1" dirty="0" smtClean="0">
                <a:latin typeface="+mn-ea"/>
              </a:rPr>
              <a:t>较大</a:t>
            </a:r>
            <a:r>
              <a:rPr lang="en-US" altLang="zh-CN" sz="2200" b="1" dirty="0" smtClean="0">
                <a:latin typeface="+mn-ea"/>
              </a:rPr>
              <a:t>,</a:t>
            </a:r>
            <a:r>
              <a:rPr lang="zh-CN" altLang="en-US" sz="2200" b="1" dirty="0" smtClean="0">
                <a:latin typeface="+mn-ea"/>
              </a:rPr>
              <a:t>特别是“一带一路”倡议实施</a:t>
            </a:r>
            <a:endParaRPr lang="zh-CN" altLang="en-US" sz="2200" b="1" dirty="0">
              <a:latin typeface="+mn-ea"/>
            </a:endParaRPr>
          </a:p>
        </p:txBody>
      </p:sp>
      <p:sp>
        <p:nvSpPr>
          <p:cNvPr id="35" name="矩形 34"/>
          <p:cNvSpPr/>
          <p:nvPr/>
        </p:nvSpPr>
        <p:spPr>
          <a:xfrm>
            <a:off x="335360" y="2331524"/>
            <a:ext cx="502636" cy="3108543"/>
          </a:xfrm>
          <a:prstGeom prst="rect">
            <a:avLst/>
          </a:prstGeom>
          <a:solidFill>
            <a:srgbClr val="C00000"/>
          </a:solidFill>
        </p:spPr>
        <p:txBody>
          <a:bodyPr wrap="square">
            <a:spAutoFit/>
          </a:bodyPr>
          <a:lstStyle/>
          <a:p>
            <a:r>
              <a:rPr lang="zh-CN" altLang="zh-CN" b="1" dirty="0">
                <a:solidFill>
                  <a:schemeClr val="bg1"/>
                </a:solidFill>
                <a:latin typeface="+mn-ea"/>
                <a:cs typeface="Times New Roman" panose="02020603050405020304" pitchFamily="18" charset="0"/>
              </a:rPr>
              <a:t>行业特色型大学</a:t>
            </a:r>
            <a:endParaRPr lang="zh-CN" altLang="en-US" b="1" dirty="0">
              <a:solidFill>
                <a:schemeClr val="bg1"/>
              </a:solidFill>
              <a:latin typeface="+mn-ea"/>
              <a:cs typeface="Times New Roman" panose="02020603050405020304" pitchFamily="18" charset="0"/>
            </a:endParaRPr>
          </a:p>
        </p:txBody>
      </p:sp>
      <p:sp>
        <p:nvSpPr>
          <p:cNvPr id="36" name="矩形 35"/>
          <p:cNvSpPr/>
          <p:nvPr/>
        </p:nvSpPr>
        <p:spPr>
          <a:xfrm>
            <a:off x="885774" y="2204864"/>
            <a:ext cx="10513104" cy="1879232"/>
          </a:xfrm>
          <a:prstGeom prst="rect">
            <a:avLst/>
          </a:prstGeom>
        </p:spPr>
        <p:txBody>
          <a:bodyPr wrap="square">
            <a:spAutoFit/>
          </a:bodyPr>
          <a:lstStyle/>
          <a:p>
            <a:pPr algn="just">
              <a:lnSpc>
                <a:spcPct val="150000"/>
              </a:lnSpc>
              <a:spcAft>
                <a:spcPts val="0"/>
              </a:spcAft>
            </a:pPr>
            <a:r>
              <a:rPr lang="zh-CN" altLang="zh-CN" sz="2000" b="1" dirty="0" smtClean="0"/>
              <a:t>指</a:t>
            </a:r>
            <a:r>
              <a:rPr lang="zh-CN" altLang="zh-CN" sz="2000" b="1" dirty="0"/>
              <a:t>高等教育管理体制改革前隶属于国务院某个</a:t>
            </a:r>
            <a:r>
              <a:rPr lang="zh-CN" altLang="zh-CN" sz="2000" b="1" dirty="0" smtClean="0"/>
              <a:t>部委</a:t>
            </a:r>
            <a:r>
              <a:rPr lang="zh-CN" altLang="en-US" sz="2000" b="1" dirty="0" smtClean="0"/>
              <a:t>，</a:t>
            </a:r>
            <a:r>
              <a:rPr lang="zh-CN" altLang="zh-CN" sz="2000" b="1" dirty="0" smtClean="0"/>
              <a:t>具有</a:t>
            </a:r>
            <a:r>
              <a:rPr lang="zh-CN" altLang="zh-CN" sz="2000" b="1" dirty="0"/>
              <a:t>显著行业办学特色与突出学科群</a:t>
            </a:r>
            <a:r>
              <a:rPr lang="zh-CN" altLang="zh-CN" sz="2000" b="1" dirty="0" smtClean="0"/>
              <a:t>优势</a:t>
            </a:r>
            <a:r>
              <a:rPr lang="zh-CN" altLang="en-US" sz="2000" b="1" dirty="0" smtClean="0"/>
              <a:t>的高校，</a:t>
            </a:r>
            <a:r>
              <a:rPr lang="zh-CN" altLang="zh-CN" sz="2000" b="1" dirty="0" smtClean="0"/>
              <a:t>积累</a:t>
            </a:r>
            <a:r>
              <a:rPr lang="zh-CN" altLang="zh-CN" sz="2000" b="1" dirty="0"/>
              <a:t>了丰富的办学经验，为我国各行各业科技进步、行业关键技术问题解决做出了重大贡献，在科研国际化、教师国际交流中表现出色，展示了我国高等工程教育在世界范围内的影响和实力。</a:t>
            </a:r>
          </a:p>
        </p:txBody>
      </p:sp>
      <p:sp>
        <p:nvSpPr>
          <p:cNvPr id="42" name="矩形 41"/>
          <p:cNvSpPr/>
          <p:nvPr/>
        </p:nvSpPr>
        <p:spPr>
          <a:xfrm>
            <a:off x="852451" y="4087215"/>
            <a:ext cx="10590813" cy="781945"/>
          </a:xfrm>
          <a:prstGeom prst="rect">
            <a:avLst/>
          </a:prstGeom>
        </p:spPr>
        <p:txBody>
          <a:bodyPr wrap="square">
            <a:spAutoFit/>
          </a:bodyPr>
          <a:lstStyle/>
          <a:p>
            <a:pPr algn="just">
              <a:lnSpc>
                <a:spcPct val="120000"/>
              </a:lnSpc>
              <a:spcAft>
                <a:spcPts val="0"/>
              </a:spcAft>
            </a:pPr>
            <a:r>
              <a:rPr lang="zh-CN" altLang="zh-CN" sz="2000" b="1" kern="100" dirty="0">
                <a:solidFill>
                  <a:srgbClr val="000000"/>
                </a:solidFill>
                <a:latin typeface="+mn-ea"/>
                <a:cs typeface="Times New Roman" panose="02020603050405020304" pitchFamily="18" charset="0"/>
              </a:rPr>
              <a:t>专项排名中，</a:t>
            </a:r>
            <a:r>
              <a:rPr lang="zh-CN" altLang="zh-CN" sz="2000" b="1" kern="100" dirty="0">
                <a:solidFill>
                  <a:srgbClr val="FF0000"/>
                </a:solidFill>
                <a:latin typeface="+mn-ea"/>
                <a:cs typeface="Times New Roman" panose="02020603050405020304" pitchFamily="18" charset="0"/>
              </a:rPr>
              <a:t>教师国际化中有</a:t>
            </a:r>
            <a:r>
              <a:rPr lang="en-US" altLang="zh-CN" sz="2000" b="1" kern="100" dirty="0">
                <a:solidFill>
                  <a:srgbClr val="FF0000"/>
                </a:solidFill>
                <a:latin typeface="+mn-ea"/>
                <a:cs typeface="Times New Roman" panose="02020603050405020304" pitchFamily="18" charset="0"/>
              </a:rPr>
              <a:t>4</a:t>
            </a:r>
            <a:r>
              <a:rPr lang="zh-CN" altLang="zh-CN" sz="2000" b="1" kern="100" dirty="0">
                <a:solidFill>
                  <a:srgbClr val="FF0000"/>
                </a:solidFill>
                <a:latin typeface="+mn-ea"/>
                <a:cs typeface="Times New Roman" panose="02020603050405020304" pitchFamily="18" charset="0"/>
              </a:rPr>
              <a:t>所</a:t>
            </a:r>
            <a:r>
              <a:rPr lang="zh-CN" altLang="zh-CN" sz="2000" b="1" kern="100" dirty="0">
                <a:solidFill>
                  <a:srgbClr val="000000"/>
                </a:solidFill>
                <a:latin typeface="+mn-ea"/>
                <a:cs typeface="Times New Roman" panose="02020603050405020304" pitchFamily="18" charset="0"/>
              </a:rPr>
              <a:t>大学在前</a:t>
            </a:r>
            <a:r>
              <a:rPr lang="en-US" altLang="zh-CN" sz="2000" b="1" kern="100" dirty="0">
                <a:solidFill>
                  <a:srgbClr val="000000"/>
                </a:solidFill>
                <a:latin typeface="+mn-ea"/>
                <a:cs typeface="Times New Roman" panose="02020603050405020304" pitchFamily="18" charset="0"/>
              </a:rPr>
              <a:t>30</a:t>
            </a:r>
            <a:r>
              <a:rPr lang="zh-CN" altLang="zh-CN" sz="2000" b="1" kern="100" dirty="0">
                <a:solidFill>
                  <a:srgbClr val="000000"/>
                </a:solidFill>
                <a:latin typeface="+mn-ea"/>
                <a:cs typeface="Times New Roman" panose="02020603050405020304" pitchFamily="18" charset="0"/>
              </a:rPr>
              <a:t>位，</a:t>
            </a:r>
            <a:r>
              <a:rPr lang="zh-CN" altLang="zh-CN" sz="2000" b="1" kern="100" dirty="0">
                <a:solidFill>
                  <a:srgbClr val="FF0000"/>
                </a:solidFill>
                <a:latin typeface="+mn-ea"/>
                <a:cs typeface="Times New Roman" panose="02020603050405020304" pitchFamily="18" charset="0"/>
              </a:rPr>
              <a:t>教学国际化中有</a:t>
            </a:r>
            <a:r>
              <a:rPr lang="en-US" altLang="zh-CN" sz="2000" b="1" kern="100" dirty="0">
                <a:solidFill>
                  <a:srgbClr val="FF0000"/>
                </a:solidFill>
                <a:latin typeface="+mn-ea"/>
                <a:cs typeface="Times New Roman" panose="02020603050405020304" pitchFamily="18" charset="0"/>
              </a:rPr>
              <a:t>6</a:t>
            </a:r>
            <a:r>
              <a:rPr lang="zh-CN" altLang="zh-CN" sz="2000" b="1" kern="100" dirty="0">
                <a:solidFill>
                  <a:srgbClr val="FF0000"/>
                </a:solidFill>
                <a:latin typeface="+mn-ea"/>
                <a:cs typeface="Times New Roman" panose="02020603050405020304" pitchFamily="18" charset="0"/>
              </a:rPr>
              <a:t>所</a:t>
            </a:r>
            <a:r>
              <a:rPr lang="zh-CN" altLang="zh-CN" sz="2000" b="1" kern="100" dirty="0">
                <a:solidFill>
                  <a:srgbClr val="000000"/>
                </a:solidFill>
                <a:latin typeface="+mn-ea"/>
                <a:cs typeface="Times New Roman" panose="02020603050405020304" pitchFamily="18" charset="0"/>
              </a:rPr>
              <a:t>大学在前</a:t>
            </a:r>
            <a:r>
              <a:rPr lang="en-US" altLang="zh-CN" sz="2000" b="1" kern="100" dirty="0">
                <a:solidFill>
                  <a:srgbClr val="000000"/>
                </a:solidFill>
                <a:latin typeface="+mn-ea"/>
                <a:cs typeface="Times New Roman" panose="02020603050405020304" pitchFamily="18" charset="0"/>
              </a:rPr>
              <a:t>30</a:t>
            </a:r>
            <a:r>
              <a:rPr lang="zh-CN" altLang="zh-CN" sz="2000" b="1" kern="100" dirty="0">
                <a:solidFill>
                  <a:srgbClr val="000000"/>
                </a:solidFill>
                <a:latin typeface="+mn-ea"/>
                <a:cs typeface="Times New Roman" panose="02020603050405020304" pitchFamily="18" charset="0"/>
              </a:rPr>
              <a:t>位，</a:t>
            </a:r>
            <a:r>
              <a:rPr lang="zh-CN" altLang="zh-CN" sz="2000" b="1" kern="100" dirty="0">
                <a:solidFill>
                  <a:srgbClr val="FF0000"/>
                </a:solidFill>
                <a:latin typeface="+mn-ea"/>
                <a:cs typeface="Times New Roman" panose="02020603050405020304" pitchFamily="18" charset="0"/>
              </a:rPr>
              <a:t>科研国际化中有</a:t>
            </a:r>
            <a:r>
              <a:rPr lang="en-US" altLang="zh-CN" sz="2000" b="1" kern="100" dirty="0">
                <a:solidFill>
                  <a:srgbClr val="FF0000"/>
                </a:solidFill>
                <a:latin typeface="+mn-ea"/>
                <a:cs typeface="Times New Roman" panose="02020603050405020304" pitchFamily="18" charset="0"/>
              </a:rPr>
              <a:t>5</a:t>
            </a:r>
            <a:r>
              <a:rPr lang="zh-CN" altLang="zh-CN" sz="2000" b="1" kern="100" dirty="0">
                <a:solidFill>
                  <a:srgbClr val="FF0000"/>
                </a:solidFill>
                <a:latin typeface="+mn-ea"/>
                <a:cs typeface="Times New Roman" panose="02020603050405020304" pitchFamily="18" charset="0"/>
              </a:rPr>
              <a:t>所</a:t>
            </a:r>
            <a:r>
              <a:rPr lang="zh-CN" altLang="zh-CN" sz="2000" b="1" kern="100" dirty="0">
                <a:solidFill>
                  <a:srgbClr val="000000"/>
                </a:solidFill>
                <a:latin typeface="+mn-ea"/>
                <a:cs typeface="Times New Roman" panose="02020603050405020304" pitchFamily="18" charset="0"/>
              </a:rPr>
              <a:t>大学在前</a:t>
            </a:r>
            <a:r>
              <a:rPr lang="en-US" altLang="zh-CN" sz="2000" b="1" kern="100" dirty="0">
                <a:solidFill>
                  <a:srgbClr val="000000"/>
                </a:solidFill>
                <a:latin typeface="+mn-ea"/>
                <a:cs typeface="Times New Roman" panose="02020603050405020304" pitchFamily="18" charset="0"/>
              </a:rPr>
              <a:t>30</a:t>
            </a:r>
            <a:r>
              <a:rPr lang="zh-CN" altLang="zh-CN" sz="2000" b="1" kern="100" dirty="0">
                <a:solidFill>
                  <a:srgbClr val="000000"/>
                </a:solidFill>
                <a:latin typeface="+mn-ea"/>
                <a:cs typeface="Times New Roman" panose="02020603050405020304" pitchFamily="18" charset="0"/>
              </a:rPr>
              <a:t>位。</a:t>
            </a:r>
          </a:p>
        </p:txBody>
      </p:sp>
      <p:grpSp>
        <p:nvGrpSpPr>
          <p:cNvPr id="43" name="组合 9"/>
          <p:cNvGrpSpPr/>
          <p:nvPr/>
        </p:nvGrpSpPr>
        <p:grpSpPr>
          <a:xfrm>
            <a:off x="884858" y="4871513"/>
            <a:ext cx="11187806" cy="1509815"/>
            <a:chOff x="1216617" y="4797176"/>
            <a:chExt cx="11187806" cy="1509815"/>
          </a:xfrm>
        </p:grpSpPr>
        <p:sp>
          <p:nvSpPr>
            <p:cNvPr id="44" name="矩形 43"/>
            <p:cNvSpPr/>
            <p:nvPr/>
          </p:nvSpPr>
          <p:spPr>
            <a:xfrm>
              <a:off x="1216619" y="5227456"/>
              <a:ext cx="10297026" cy="1079535"/>
            </a:xfrm>
            <a:prstGeom prst="rect">
              <a:avLst/>
            </a:prstGeom>
            <a:solidFill>
              <a:schemeClr val="bg1">
                <a:lumMod val="85000"/>
                <a:alpha val="32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矩形 44"/>
            <p:cNvSpPr/>
            <p:nvPr/>
          </p:nvSpPr>
          <p:spPr>
            <a:xfrm>
              <a:off x="1216617" y="4797176"/>
              <a:ext cx="5266022" cy="400110"/>
            </a:xfrm>
            <a:prstGeom prst="rect">
              <a:avLst/>
            </a:prstGeom>
          </p:spPr>
          <p:txBody>
            <a:bodyPr wrap="square">
              <a:spAutoFit/>
            </a:bodyPr>
            <a:lstStyle/>
            <a:p>
              <a:pPr algn="just">
                <a:lnSpc>
                  <a:spcPts val="2400"/>
                </a:lnSpc>
                <a:spcAft>
                  <a:spcPts val="0"/>
                </a:spcAft>
              </a:pPr>
              <a:r>
                <a:rPr lang="zh-CN" altLang="en-US" sz="2000" b="1" kern="100" dirty="0" smtClean="0">
                  <a:solidFill>
                    <a:srgbClr val="000000"/>
                  </a:solidFill>
                  <a:latin typeface="+mj-ea"/>
                  <a:ea typeface="+mj-ea"/>
                  <a:cs typeface="Times New Roman" panose="02020603050405020304" pitchFamily="18" charset="0"/>
                </a:rPr>
                <a:t>行业特色型大学发展表明</a:t>
              </a:r>
              <a:endParaRPr lang="en-US" altLang="zh-CN" sz="2000" b="1" kern="100" dirty="0" smtClean="0">
                <a:solidFill>
                  <a:srgbClr val="000000"/>
                </a:solidFill>
                <a:latin typeface="+mj-ea"/>
                <a:ea typeface="+mj-ea"/>
                <a:cs typeface="Times New Roman" panose="02020603050405020304" pitchFamily="18" charset="0"/>
              </a:endParaRPr>
            </a:p>
          </p:txBody>
        </p:sp>
        <p:sp>
          <p:nvSpPr>
            <p:cNvPr id="46" name="矩形 45"/>
            <p:cNvSpPr/>
            <p:nvPr/>
          </p:nvSpPr>
          <p:spPr>
            <a:xfrm>
              <a:off x="1216618" y="5287797"/>
              <a:ext cx="11187805" cy="1015663"/>
            </a:xfrm>
            <a:prstGeom prst="rect">
              <a:avLst/>
            </a:prstGeom>
          </p:spPr>
          <p:txBody>
            <a:bodyPr wrap="square">
              <a:spAutoFit/>
            </a:bodyPr>
            <a:lstStyle/>
            <a:p>
              <a:pPr algn="just">
                <a:lnSpc>
                  <a:spcPct val="150000"/>
                </a:lnSpc>
                <a:spcAft>
                  <a:spcPts val="0"/>
                </a:spcAft>
                <a:buFont typeface="Wingdings" pitchFamily="2" charset="2"/>
                <a:buChar char="n"/>
              </a:pPr>
              <a:r>
                <a:rPr lang="zh-CN" altLang="en-US" sz="2000" b="1" kern="100" dirty="0" smtClean="0">
                  <a:solidFill>
                    <a:srgbClr val="000000"/>
                  </a:solidFill>
                  <a:latin typeface="+mn-ea"/>
                  <a:cs typeface="Times New Roman" panose="02020603050405020304" pitchFamily="18" charset="0"/>
                </a:rPr>
                <a:t>国际化</a:t>
              </a:r>
              <a:r>
                <a:rPr lang="zh-CN" altLang="en-US" sz="2000" b="1" kern="100" dirty="0">
                  <a:solidFill>
                    <a:srgbClr val="000000"/>
                  </a:solidFill>
                  <a:latin typeface="+mn-ea"/>
                  <a:cs typeface="Times New Roman" panose="02020603050405020304" pitchFamily="18" charset="0"/>
                </a:rPr>
                <a:t>发展迅速，使得相应名次持续提升</a:t>
              </a:r>
              <a:r>
                <a:rPr lang="zh-CN" altLang="en-US" sz="2000" b="1" kern="100" dirty="0" smtClean="0">
                  <a:solidFill>
                    <a:srgbClr val="000000"/>
                  </a:solidFill>
                  <a:latin typeface="+mn-ea"/>
                  <a:cs typeface="Times New Roman" panose="02020603050405020304" pitchFamily="18" charset="0"/>
                </a:rPr>
                <a:t>；</a:t>
              </a:r>
              <a:endParaRPr lang="en-US" altLang="zh-CN" sz="2000" b="1" kern="100" dirty="0" smtClean="0">
                <a:solidFill>
                  <a:srgbClr val="000000"/>
                </a:solidFill>
                <a:latin typeface="+mn-ea"/>
                <a:cs typeface="Times New Roman" panose="02020603050405020304" pitchFamily="18" charset="0"/>
              </a:endParaRPr>
            </a:p>
            <a:p>
              <a:pPr algn="just">
                <a:lnSpc>
                  <a:spcPct val="150000"/>
                </a:lnSpc>
                <a:spcAft>
                  <a:spcPts val="0"/>
                </a:spcAft>
                <a:buFont typeface="Wingdings" pitchFamily="2" charset="2"/>
                <a:buChar char="n"/>
              </a:pPr>
              <a:r>
                <a:rPr lang="zh-CN" altLang="en-US" sz="2000" b="1" kern="100" dirty="0" smtClean="0">
                  <a:solidFill>
                    <a:srgbClr val="000000"/>
                  </a:solidFill>
                  <a:latin typeface="+mn-ea"/>
                  <a:cs typeface="Times New Roman" panose="02020603050405020304" pitchFamily="18" charset="0"/>
                </a:rPr>
                <a:t>成为我国</a:t>
              </a:r>
              <a:r>
                <a:rPr lang="zh-CN" altLang="en-US" sz="2000" b="1" kern="100" dirty="0">
                  <a:solidFill>
                    <a:srgbClr val="000000"/>
                  </a:solidFill>
                  <a:latin typeface="+mn-ea"/>
                  <a:cs typeface="Times New Roman" panose="02020603050405020304" pitchFamily="18" charset="0"/>
                </a:rPr>
                <a:t>大学国际化发展的中坚力量，从总体及各项排名看，尚有较大发展潜力。</a:t>
              </a:r>
              <a:endParaRPr lang="zh-CN" altLang="zh-CN" sz="1050" b="1" kern="100" dirty="0">
                <a:latin typeface="+mn-ea"/>
                <a:cs typeface="Times New Roman" panose="02020603050405020304" pitchFamily="18" charset="0"/>
              </a:endParaRPr>
            </a:p>
          </p:txBody>
        </p:sp>
      </p:grpSp>
      <p:cxnSp>
        <p:nvCxnSpPr>
          <p:cNvPr id="47" name="直接连接符 46"/>
          <p:cNvCxnSpPr/>
          <p:nvPr/>
        </p:nvCxnSpPr>
        <p:spPr>
          <a:xfrm flipV="1">
            <a:off x="903530" y="4044241"/>
            <a:ext cx="9912645" cy="3283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MH_Entry_2">
            <a:hlinkClick r:id="rId6"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国际化评价发现</a:t>
            </a:r>
          </a:p>
        </p:txBody>
      </p:sp>
      <p:sp>
        <p:nvSpPr>
          <p:cNvPr id="49" name="MH_Number_2">
            <a:hlinkClick r:id="rId6"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6</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794897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ED00465-D374-4F2E-AC45-E0562814E941}" type="slidenum">
              <a:rPr lang="zh-CN" altLang="en-US" smtClean="0"/>
              <a:pPr/>
              <a:t>56</a:t>
            </a:fld>
            <a:endParaRPr lang="zh-CN" altLang="en-US" dirty="0"/>
          </a:p>
        </p:txBody>
      </p:sp>
      <p:sp>
        <p:nvSpPr>
          <p:cNvPr id="6" name="任意多边形 5"/>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8" name="矩形 7"/>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7"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56</a:t>
            </a:fld>
            <a:endParaRPr lang="zh-CN" altLang="en-US"/>
          </a:p>
        </p:txBody>
      </p:sp>
      <p:pic>
        <p:nvPicPr>
          <p:cNvPr id="38" name="图片 37"/>
          <p:cNvPicPr>
            <a:picLocks noChangeAspect="1"/>
          </p:cNvPicPr>
          <p:nvPr/>
        </p:nvPicPr>
        <p:blipFill>
          <a:blip r:embed="rId5" cstate="print"/>
          <a:stretch>
            <a:fillRect/>
          </a:stretch>
        </p:blipFill>
        <p:spPr>
          <a:xfrm>
            <a:off x="10227664" y="6108847"/>
            <a:ext cx="1772992" cy="599321"/>
          </a:xfrm>
          <a:prstGeom prst="rect">
            <a:avLst/>
          </a:prstGeom>
        </p:spPr>
      </p:pic>
      <p:cxnSp>
        <p:nvCxnSpPr>
          <p:cNvPr id="39" name="直接连接符 38"/>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40" name="矩形 39"/>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41" name="矩形 40"/>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52" name="MH_Entry_2">
            <a:hlinkClick r:id="rId6"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国际化评价发现</a:t>
            </a:r>
          </a:p>
        </p:txBody>
      </p:sp>
      <p:sp>
        <p:nvSpPr>
          <p:cNvPr id="53" name="MH_Number_2">
            <a:hlinkClick r:id="rId6"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6</a:t>
            </a:r>
            <a:endParaRPr lang="zh-CN" altLang="en-US" kern="0" dirty="0">
              <a:solidFill>
                <a:srgbClr val="FFFFFF"/>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7" cstate="print"/>
          <a:stretch>
            <a:fillRect/>
          </a:stretch>
        </p:blipFill>
        <p:spPr>
          <a:xfrm>
            <a:off x="1028644" y="2895046"/>
            <a:ext cx="4816257" cy="2578832"/>
          </a:xfrm>
          <a:prstGeom prst="rect">
            <a:avLst/>
          </a:prstGeom>
          <a:ln>
            <a:noFill/>
          </a:ln>
          <a:effectLst>
            <a:outerShdw blurRad="292100" dist="139700" dir="2700000" algn="tl" rotWithShape="0">
              <a:srgbClr val="333333">
                <a:alpha val="65000"/>
              </a:srgbClr>
            </a:outerShdw>
          </a:effectLst>
        </p:spPr>
      </p:pic>
      <p:sp>
        <p:nvSpPr>
          <p:cNvPr id="23" name="矩形 22"/>
          <p:cNvSpPr/>
          <p:nvPr/>
        </p:nvSpPr>
        <p:spPr>
          <a:xfrm>
            <a:off x="867000" y="5603089"/>
            <a:ext cx="5139548" cy="559769"/>
          </a:xfrm>
          <a:prstGeom prst="rect">
            <a:avLst/>
          </a:prstGeom>
        </p:spPr>
        <p:txBody>
          <a:bodyPr wrap="none">
            <a:spAutoFit/>
          </a:bodyPr>
          <a:lstStyle/>
          <a:p>
            <a:pPr algn="ctr">
              <a:lnSpc>
                <a:spcPct val="150000"/>
              </a:lnSpc>
              <a:spcBef>
                <a:spcPts val="600"/>
              </a:spcBef>
            </a:pPr>
            <a:r>
              <a:rPr lang="en-US" altLang="zh-CN" sz="2400" b="1" dirty="0">
                <a:latin typeface="+mn-ea"/>
                <a:cs typeface="Times New Roman" panose="02020603050405020304" pitchFamily="18" charset="0"/>
              </a:rPr>
              <a:t>2014</a:t>
            </a:r>
            <a:r>
              <a:rPr lang="zh-CN" altLang="zh-CN" sz="2400" b="1" dirty="0">
                <a:latin typeface="+mn-ea"/>
                <a:cs typeface="Times New Roman" panose="02020603050405020304" pitchFamily="18" charset="0"/>
              </a:rPr>
              <a:t>年各项排名前</a:t>
            </a:r>
            <a:r>
              <a:rPr lang="en-US" altLang="zh-CN" sz="2400" b="1" dirty="0">
                <a:latin typeface="+mn-ea"/>
                <a:cs typeface="Times New Roman" panose="02020603050405020304" pitchFamily="18" charset="0"/>
              </a:rPr>
              <a:t>10</a:t>
            </a:r>
            <a:r>
              <a:rPr lang="zh-CN" altLang="zh-CN" sz="2400" b="1" dirty="0">
                <a:latin typeface="+mn-ea"/>
                <a:cs typeface="Times New Roman" panose="02020603050405020304" pitchFamily="18" charset="0"/>
              </a:rPr>
              <a:t>位高校分布情况</a:t>
            </a:r>
          </a:p>
        </p:txBody>
      </p:sp>
      <p:pic>
        <p:nvPicPr>
          <p:cNvPr id="24" name="图片 23"/>
          <p:cNvPicPr>
            <a:picLocks noChangeAspect="1"/>
          </p:cNvPicPr>
          <p:nvPr/>
        </p:nvPicPr>
        <p:blipFill>
          <a:blip r:embed="rId8" cstate="print"/>
          <a:stretch>
            <a:fillRect/>
          </a:stretch>
        </p:blipFill>
        <p:spPr>
          <a:xfrm>
            <a:off x="6375588" y="2895046"/>
            <a:ext cx="4406439" cy="2578832"/>
          </a:xfrm>
          <a:prstGeom prst="rect">
            <a:avLst/>
          </a:prstGeom>
          <a:ln>
            <a:noFill/>
          </a:ln>
          <a:effectLst>
            <a:outerShdw blurRad="292100" dist="139700" dir="2700000" algn="tl" rotWithShape="0">
              <a:srgbClr val="333333">
                <a:alpha val="65000"/>
              </a:srgbClr>
            </a:outerShdw>
          </a:effectLst>
        </p:spPr>
      </p:pic>
      <p:sp>
        <p:nvSpPr>
          <p:cNvPr id="25" name="矩形 24"/>
          <p:cNvSpPr/>
          <p:nvPr/>
        </p:nvSpPr>
        <p:spPr>
          <a:xfrm>
            <a:off x="6096000" y="5589240"/>
            <a:ext cx="5139548" cy="559769"/>
          </a:xfrm>
          <a:prstGeom prst="rect">
            <a:avLst/>
          </a:prstGeom>
        </p:spPr>
        <p:txBody>
          <a:bodyPr wrap="none">
            <a:spAutoFit/>
          </a:bodyPr>
          <a:lstStyle/>
          <a:p>
            <a:pPr algn="ctr">
              <a:lnSpc>
                <a:spcPct val="150000"/>
              </a:lnSpc>
              <a:spcBef>
                <a:spcPts val="600"/>
              </a:spcBef>
            </a:pPr>
            <a:r>
              <a:rPr lang="en-US" altLang="zh-CN" sz="2400" b="1" dirty="0" smtClean="0">
                <a:latin typeface="+mn-ea"/>
                <a:cs typeface="Times New Roman" panose="02020603050405020304" pitchFamily="18" charset="0"/>
              </a:rPr>
              <a:t>2015</a:t>
            </a:r>
            <a:r>
              <a:rPr lang="zh-CN" altLang="zh-CN" sz="2400" b="1" dirty="0" smtClean="0">
                <a:latin typeface="+mn-ea"/>
                <a:cs typeface="Times New Roman" panose="02020603050405020304" pitchFamily="18" charset="0"/>
              </a:rPr>
              <a:t>年</a:t>
            </a:r>
            <a:r>
              <a:rPr lang="zh-CN" altLang="zh-CN" sz="2400" b="1" dirty="0">
                <a:latin typeface="+mn-ea"/>
                <a:cs typeface="Times New Roman" panose="02020603050405020304" pitchFamily="18" charset="0"/>
              </a:rPr>
              <a:t>各项排名前</a:t>
            </a:r>
            <a:r>
              <a:rPr lang="en-US" altLang="zh-CN" sz="2400" b="1" dirty="0">
                <a:latin typeface="+mn-ea"/>
                <a:cs typeface="Times New Roman" panose="02020603050405020304" pitchFamily="18" charset="0"/>
              </a:rPr>
              <a:t>10</a:t>
            </a:r>
            <a:r>
              <a:rPr lang="zh-CN" altLang="zh-CN" sz="2400" b="1" dirty="0">
                <a:latin typeface="+mn-ea"/>
                <a:cs typeface="Times New Roman" panose="02020603050405020304" pitchFamily="18" charset="0"/>
              </a:rPr>
              <a:t>位高校分布情况</a:t>
            </a:r>
          </a:p>
        </p:txBody>
      </p:sp>
      <p:sp>
        <p:nvSpPr>
          <p:cNvPr id="26" name="矩形 25"/>
          <p:cNvSpPr/>
          <p:nvPr/>
        </p:nvSpPr>
        <p:spPr>
          <a:xfrm>
            <a:off x="891332" y="1052736"/>
            <a:ext cx="4195573" cy="461665"/>
          </a:xfrm>
          <a:prstGeom prst="rect">
            <a:avLst/>
          </a:prstGeom>
          <a:solidFill>
            <a:srgbClr val="C00000"/>
          </a:solidFill>
        </p:spPr>
        <p:txBody>
          <a:bodyPr wrap="square">
            <a:spAutoFit/>
          </a:bodyPr>
          <a:lstStyle/>
          <a:p>
            <a:r>
              <a:rPr lang="en-US" altLang="zh-CN" sz="2400" b="1" dirty="0" smtClean="0">
                <a:solidFill>
                  <a:schemeClr val="bg1"/>
                </a:solidFill>
                <a:latin typeface="+mn-ea"/>
              </a:rPr>
              <a:t>5.</a:t>
            </a:r>
            <a:r>
              <a:rPr lang="zh-CN" altLang="en-US" sz="2400" b="1" dirty="0" smtClean="0">
                <a:solidFill>
                  <a:schemeClr val="bg1"/>
                </a:solidFill>
                <a:latin typeface="+mn-ea"/>
              </a:rPr>
              <a:t>国际化</a:t>
            </a:r>
            <a:r>
              <a:rPr lang="zh-CN" altLang="en-US" sz="2400" b="1" dirty="0">
                <a:solidFill>
                  <a:schemeClr val="bg1"/>
                </a:solidFill>
                <a:latin typeface="+mn-ea"/>
              </a:rPr>
              <a:t>发展极不平衡</a:t>
            </a:r>
          </a:p>
        </p:txBody>
      </p:sp>
      <p:sp>
        <p:nvSpPr>
          <p:cNvPr id="27" name="矩形 26"/>
          <p:cNvSpPr/>
          <p:nvPr/>
        </p:nvSpPr>
        <p:spPr>
          <a:xfrm>
            <a:off x="891332" y="1702033"/>
            <a:ext cx="10583346" cy="1107996"/>
          </a:xfrm>
          <a:prstGeom prst="rect">
            <a:avLst/>
          </a:prstGeom>
        </p:spPr>
        <p:txBody>
          <a:bodyPr wrap="none">
            <a:spAutoFit/>
          </a:bodyPr>
          <a:lstStyle/>
          <a:p>
            <a:pPr>
              <a:lnSpc>
                <a:spcPct val="150000"/>
              </a:lnSpc>
            </a:pPr>
            <a:r>
              <a:rPr lang="zh-CN" altLang="en-US" sz="2200" b="1" dirty="0">
                <a:latin typeface="+mn-ea"/>
              </a:rPr>
              <a:t>（</a:t>
            </a:r>
            <a:r>
              <a:rPr lang="en-US" altLang="zh-CN" sz="2200" b="1" dirty="0">
                <a:latin typeface="+mn-ea"/>
              </a:rPr>
              <a:t>1</a:t>
            </a:r>
            <a:r>
              <a:rPr lang="zh-CN" altLang="en-US" sz="2200" b="1" dirty="0" smtClean="0">
                <a:latin typeface="+mn-ea"/>
              </a:rPr>
              <a:t>）地域不平衡</a:t>
            </a:r>
            <a:endParaRPr lang="en-US" altLang="zh-CN" sz="2200" b="1" dirty="0" smtClean="0">
              <a:latin typeface="+mn-ea"/>
            </a:endParaRPr>
          </a:p>
          <a:p>
            <a:pPr>
              <a:lnSpc>
                <a:spcPct val="150000"/>
              </a:lnSpc>
            </a:pPr>
            <a:r>
              <a:rPr lang="en-US" altLang="zh-CN" sz="2200" b="1" dirty="0" smtClean="0">
                <a:latin typeface="+mn-ea"/>
              </a:rPr>
              <a:t>5</a:t>
            </a:r>
            <a:r>
              <a:rPr lang="zh-CN" altLang="en-US" sz="2200" b="1" dirty="0" smtClean="0">
                <a:latin typeface="+mn-ea"/>
              </a:rPr>
              <a:t>年的各项排名中，处于前</a:t>
            </a:r>
            <a:r>
              <a:rPr lang="en-US" altLang="zh-CN" sz="2200" b="1" dirty="0" smtClean="0">
                <a:latin typeface="+mn-ea"/>
              </a:rPr>
              <a:t>10</a:t>
            </a:r>
            <a:r>
              <a:rPr lang="zh-CN" altLang="en-US" sz="2200" b="1" dirty="0" smtClean="0">
                <a:latin typeface="+mn-ea"/>
              </a:rPr>
              <a:t>位的</a:t>
            </a:r>
            <a:r>
              <a:rPr lang="zh-CN" altLang="en-US" sz="2200" b="1" dirty="0" smtClean="0">
                <a:solidFill>
                  <a:srgbClr val="002060"/>
                </a:solidFill>
                <a:latin typeface="+mn-ea"/>
              </a:rPr>
              <a:t>大部分高校都是北上广、东部经济发达地区的高校</a:t>
            </a:r>
            <a:endParaRPr lang="zh-CN" altLang="en-US" sz="2200" b="1" dirty="0">
              <a:solidFill>
                <a:srgbClr val="002060"/>
              </a:solidFill>
              <a:latin typeface="+mn-ea"/>
            </a:endParaRPr>
          </a:p>
        </p:txBody>
      </p:sp>
    </p:spTree>
    <p:extLst>
      <p:ext uri="{BB962C8B-B14F-4D97-AF65-F5344CB8AC3E}">
        <p14:creationId xmlns:p14="http://schemas.microsoft.com/office/powerpoint/2010/main" val="29264403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ED00465-D374-4F2E-AC45-E0562814E941}" type="slidenum">
              <a:rPr lang="zh-CN" altLang="en-US" smtClean="0"/>
              <a:pPr/>
              <a:t>57</a:t>
            </a:fld>
            <a:endParaRPr lang="zh-CN" altLang="en-US" dirty="0"/>
          </a:p>
        </p:txBody>
      </p:sp>
      <p:sp>
        <p:nvSpPr>
          <p:cNvPr id="6" name="任意多边形 5"/>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8" name="矩形 7"/>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7"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57</a:t>
            </a:fld>
            <a:endParaRPr lang="zh-CN" altLang="en-US"/>
          </a:p>
        </p:txBody>
      </p:sp>
      <p:pic>
        <p:nvPicPr>
          <p:cNvPr id="38" name="图片 37"/>
          <p:cNvPicPr>
            <a:picLocks noChangeAspect="1"/>
          </p:cNvPicPr>
          <p:nvPr/>
        </p:nvPicPr>
        <p:blipFill>
          <a:blip r:embed="rId5" cstate="print"/>
          <a:stretch>
            <a:fillRect/>
          </a:stretch>
        </p:blipFill>
        <p:spPr>
          <a:xfrm>
            <a:off x="10227664" y="6108847"/>
            <a:ext cx="1772992" cy="599321"/>
          </a:xfrm>
          <a:prstGeom prst="rect">
            <a:avLst/>
          </a:prstGeom>
        </p:spPr>
      </p:pic>
      <p:cxnSp>
        <p:nvCxnSpPr>
          <p:cNvPr id="39" name="直接连接符 38"/>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40" name="矩形 39"/>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41" name="矩形 40"/>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52" name="MH_Entry_2">
            <a:hlinkClick r:id="rId6"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国际化评价发现</a:t>
            </a:r>
          </a:p>
        </p:txBody>
      </p:sp>
      <p:sp>
        <p:nvSpPr>
          <p:cNvPr id="53" name="MH_Number_2">
            <a:hlinkClick r:id="rId6"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6</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26" name="矩形 25"/>
          <p:cNvSpPr/>
          <p:nvPr/>
        </p:nvSpPr>
        <p:spPr>
          <a:xfrm>
            <a:off x="891332" y="1052736"/>
            <a:ext cx="4195573" cy="461665"/>
          </a:xfrm>
          <a:prstGeom prst="rect">
            <a:avLst/>
          </a:prstGeom>
          <a:solidFill>
            <a:srgbClr val="C00000"/>
          </a:solidFill>
        </p:spPr>
        <p:txBody>
          <a:bodyPr wrap="square">
            <a:spAutoFit/>
          </a:bodyPr>
          <a:lstStyle/>
          <a:p>
            <a:r>
              <a:rPr lang="en-US" altLang="zh-CN" sz="2400" b="1" dirty="0" smtClean="0">
                <a:solidFill>
                  <a:schemeClr val="bg1"/>
                </a:solidFill>
                <a:latin typeface="+mn-ea"/>
              </a:rPr>
              <a:t>5.</a:t>
            </a:r>
            <a:r>
              <a:rPr lang="zh-CN" altLang="en-US" sz="2400" b="1" dirty="0" smtClean="0">
                <a:solidFill>
                  <a:schemeClr val="bg1"/>
                </a:solidFill>
                <a:latin typeface="+mn-ea"/>
              </a:rPr>
              <a:t>国际化</a:t>
            </a:r>
            <a:r>
              <a:rPr lang="zh-CN" altLang="en-US" sz="2400" b="1" dirty="0">
                <a:solidFill>
                  <a:schemeClr val="bg1"/>
                </a:solidFill>
                <a:latin typeface="+mn-ea"/>
              </a:rPr>
              <a:t>发展极不平衡</a:t>
            </a:r>
          </a:p>
        </p:txBody>
      </p:sp>
      <p:sp>
        <p:nvSpPr>
          <p:cNvPr id="27" name="矩形 26"/>
          <p:cNvSpPr/>
          <p:nvPr/>
        </p:nvSpPr>
        <p:spPr>
          <a:xfrm>
            <a:off x="891332" y="1628800"/>
            <a:ext cx="10583346" cy="1107996"/>
          </a:xfrm>
          <a:prstGeom prst="rect">
            <a:avLst/>
          </a:prstGeom>
        </p:spPr>
        <p:txBody>
          <a:bodyPr wrap="none">
            <a:spAutoFit/>
          </a:bodyPr>
          <a:lstStyle/>
          <a:p>
            <a:pPr>
              <a:lnSpc>
                <a:spcPct val="150000"/>
              </a:lnSpc>
            </a:pPr>
            <a:r>
              <a:rPr lang="zh-CN" altLang="en-US" sz="2200" b="1" dirty="0">
                <a:latin typeface="+mn-ea"/>
              </a:rPr>
              <a:t>（</a:t>
            </a:r>
            <a:r>
              <a:rPr lang="en-US" altLang="zh-CN" sz="2200" b="1" dirty="0">
                <a:latin typeface="+mn-ea"/>
              </a:rPr>
              <a:t>1</a:t>
            </a:r>
            <a:r>
              <a:rPr lang="zh-CN" altLang="en-US" sz="2200" b="1" dirty="0" smtClean="0">
                <a:latin typeface="+mn-ea"/>
              </a:rPr>
              <a:t>）地域不平衡</a:t>
            </a:r>
            <a:endParaRPr lang="en-US" altLang="zh-CN" sz="2200" b="1" dirty="0" smtClean="0">
              <a:latin typeface="+mn-ea"/>
            </a:endParaRPr>
          </a:p>
          <a:p>
            <a:pPr>
              <a:lnSpc>
                <a:spcPct val="150000"/>
              </a:lnSpc>
            </a:pPr>
            <a:r>
              <a:rPr lang="en-US" altLang="zh-CN" sz="2200" b="1" dirty="0" smtClean="0">
                <a:latin typeface="+mn-ea"/>
              </a:rPr>
              <a:t>5</a:t>
            </a:r>
            <a:r>
              <a:rPr lang="zh-CN" altLang="en-US" sz="2200" b="1" dirty="0" smtClean="0">
                <a:latin typeface="+mn-ea"/>
              </a:rPr>
              <a:t>年的各项排名中，处于前</a:t>
            </a:r>
            <a:r>
              <a:rPr lang="en-US" altLang="zh-CN" sz="2200" b="1" dirty="0" smtClean="0">
                <a:latin typeface="+mn-ea"/>
              </a:rPr>
              <a:t>10</a:t>
            </a:r>
            <a:r>
              <a:rPr lang="zh-CN" altLang="en-US" sz="2200" b="1" dirty="0" smtClean="0">
                <a:latin typeface="+mn-ea"/>
              </a:rPr>
              <a:t>位的</a:t>
            </a:r>
            <a:r>
              <a:rPr lang="zh-CN" altLang="en-US" sz="2200" b="1" dirty="0" smtClean="0">
                <a:solidFill>
                  <a:srgbClr val="002060"/>
                </a:solidFill>
                <a:latin typeface="+mn-ea"/>
              </a:rPr>
              <a:t>大部分高校都是北上广、东部经济发达地区的高校</a:t>
            </a:r>
            <a:endParaRPr lang="zh-CN" altLang="en-US" sz="2200" b="1" dirty="0">
              <a:solidFill>
                <a:srgbClr val="002060"/>
              </a:solidFill>
              <a:latin typeface="+mn-ea"/>
            </a:endParaRPr>
          </a:p>
        </p:txBody>
      </p:sp>
      <p:pic>
        <p:nvPicPr>
          <p:cNvPr id="19" name="图片 18"/>
          <p:cNvPicPr>
            <a:picLocks noChangeAspect="1"/>
          </p:cNvPicPr>
          <p:nvPr/>
        </p:nvPicPr>
        <p:blipFill>
          <a:blip r:embed="rId7" cstate="print"/>
          <a:stretch>
            <a:fillRect/>
          </a:stretch>
        </p:blipFill>
        <p:spPr>
          <a:xfrm>
            <a:off x="6375588" y="2954332"/>
            <a:ext cx="5050475" cy="2578832"/>
          </a:xfrm>
          <a:prstGeom prst="rect">
            <a:avLst/>
          </a:prstGeom>
          <a:ln>
            <a:noFill/>
          </a:ln>
          <a:effectLst>
            <a:outerShdw blurRad="292100" dist="139700" dir="2700000" algn="tl" rotWithShape="0">
              <a:srgbClr val="333333">
                <a:alpha val="65000"/>
              </a:srgbClr>
            </a:outerShdw>
          </a:effectLst>
        </p:spPr>
      </p:pic>
      <p:sp>
        <p:nvSpPr>
          <p:cNvPr id="20" name="矩形 19"/>
          <p:cNvSpPr/>
          <p:nvPr/>
        </p:nvSpPr>
        <p:spPr>
          <a:xfrm>
            <a:off x="866999" y="5662375"/>
            <a:ext cx="5139548" cy="559769"/>
          </a:xfrm>
          <a:prstGeom prst="rect">
            <a:avLst/>
          </a:prstGeom>
        </p:spPr>
        <p:txBody>
          <a:bodyPr wrap="none">
            <a:spAutoFit/>
          </a:bodyPr>
          <a:lstStyle/>
          <a:p>
            <a:pPr algn="ctr">
              <a:lnSpc>
                <a:spcPct val="150000"/>
              </a:lnSpc>
              <a:spcBef>
                <a:spcPts val="600"/>
              </a:spcBef>
            </a:pPr>
            <a:r>
              <a:rPr lang="en-US" altLang="zh-CN" sz="2400" b="1" dirty="0" smtClean="0">
                <a:latin typeface="+mn-ea"/>
                <a:cs typeface="Times New Roman" panose="02020603050405020304" pitchFamily="18" charset="0"/>
              </a:rPr>
              <a:t>2016</a:t>
            </a:r>
            <a:r>
              <a:rPr lang="zh-CN" altLang="zh-CN" sz="2400" b="1" dirty="0" smtClean="0">
                <a:latin typeface="+mn-ea"/>
                <a:cs typeface="Times New Roman" panose="02020603050405020304" pitchFamily="18" charset="0"/>
              </a:rPr>
              <a:t>年</a:t>
            </a:r>
            <a:r>
              <a:rPr lang="zh-CN" altLang="zh-CN" sz="2400" b="1" dirty="0">
                <a:latin typeface="+mn-ea"/>
                <a:cs typeface="Times New Roman" panose="02020603050405020304" pitchFamily="18" charset="0"/>
              </a:rPr>
              <a:t>各项排名前</a:t>
            </a:r>
            <a:r>
              <a:rPr lang="en-US" altLang="zh-CN" sz="2400" b="1" dirty="0">
                <a:latin typeface="+mn-ea"/>
                <a:cs typeface="Times New Roman" panose="02020603050405020304" pitchFamily="18" charset="0"/>
              </a:rPr>
              <a:t>10</a:t>
            </a:r>
            <a:r>
              <a:rPr lang="zh-CN" altLang="zh-CN" sz="2400" b="1" dirty="0">
                <a:latin typeface="+mn-ea"/>
                <a:cs typeface="Times New Roman" panose="02020603050405020304" pitchFamily="18" charset="0"/>
              </a:rPr>
              <a:t>位高校分布情况</a:t>
            </a:r>
          </a:p>
        </p:txBody>
      </p:sp>
      <p:sp>
        <p:nvSpPr>
          <p:cNvPr id="21" name="矩形 20"/>
          <p:cNvSpPr/>
          <p:nvPr/>
        </p:nvSpPr>
        <p:spPr>
          <a:xfrm>
            <a:off x="6326273" y="5604310"/>
            <a:ext cx="5139548" cy="559769"/>
          </a:xfrm>
          <a:prstGeom prst="rect">
            <a:avLst/>
          </a:prstGeom>
        </p:spPr>
        <p:txBody>
          <a:bodyPr wrap="none">
            <a:spAutoFit/>
          </a:bodyPr>
          <a:lstStyle/>
          <a:p>
            <a:pPr algn="ctr">
              <a:lnSpc>
                <a:spcPct val="150000"/>
              </a:lnSpc>
              <a:spcBef>
                <a:spcPts val="600"/>
              </a:spcBef>
            </a:pPr>
            <a:r>
              <a:rPr lang="en-US" altLang="zh-CN" sz="2400" b="1" dirty="0" smtClean="0">
                <a:latin typeface="+mn-ea"/>
                <a:cs typeface="Times New Roman" panose="02020603050405020304" pitchFamily="18" charset="0"/>
              </a:rPr>
              <a:t>2017</a:t>
            </a:r>
            <a:r>
              <a:rPr lang="zh-CN" altLang="zh-CN" sz="2400" b="1" dirty="0" smtClean="0">
                <a:latin typeface="+mn-ea"/>
                <a:cs typeface="Times New Roman" panose="02020603050405020304" pitchFamily="18" charset="0"/>
              </a:rPr>
              <a:t>年</a:t>
            </a:r>
            <a:r>
              <a:rPr lang="zh-CN" altLang="zh-CN" sz="2400" b="1" dirty="0">
                <a:latin typeface="+mn-ea"/>
                <a:cs typeface="Times New Roman" panose="02020603050405020304" pitchFamily="18" charset="0"/>
              </a:rPr>
              <a:t>各项排名前</a:t>
            </a:r>
            <a:r>
              <a:rPr lang="en-US" altLang="zh-CN" sz="2400" b="1" dirty="0">
                <a:latin typeface="+mn-ea"/>
                <a:cs typeface="Times New Roman" panose="02020603050405020304" pitchFamily="18" charset="0"/>
              </a:rPr>
              <a:t>10</a:t>
            </a:r>
            <a:r>
              <a:rPr lang="zh-CN" altLang="zh-CN" sz="2400" b="1" dirty="0">
                <a:latin typeface="+mn-ea"/>
                <a:cs typeface="Times New Roman" panose="02020603050405020304" pitchFamily="18" charset="0"/>
              </a:rPr>
              <a:t>位高校分布情况</a:t>
            </a:r>
          </a:p>
        </p:txBody>
      </p:sp>
      <p:pic>
        <p:nvPicPr>
          <p:cNvPr id="28" name="图片 27"/>
          <p:cNvPicPr>
            <a:picLocks noChangeAspect="1"/>
          </p:cNvPicPr>
          <p:nvPr/>
        </p:nvPicPr>
        <p:blipFill>
          <a:blip r:embed="rId8" cstate="print"/>
          <a:stretch>
            <a:fillRect/>
          </a:stretch>
        </p:blipFill>
        <p:spPr>
          <a:xfrm>
            <a:off x="937096" y="2961799"/>
            <a:ext cx="5123000" cy="25713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61555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ED00465-D374-4F2E-AC45-E0562814E941}" type="slidenum">
              <a:rPr lang="zh-CN" altLang="en-US" smtClean="0"/>
              <a:pPr/>
              <a:t>58</a:t>
            </a:fld>
            <a:endParaRPr lang="zh-CN" altLang="en-US" dirty="0"/>
          </a:p>
        </p:txBody>
      </p:sp>
      <p:sp>
        <p:nvSpPr>
          <p:cNvPr id="6" name="任意多边形 5"/>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8" name="矩形 7"/>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7"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58</a:t>
            </a:fld>
            <a:endParaRPr lang="zh-CN" altLang="en-US"/>
          </a:p>
        </p:txBody>
      </p:sp>
      <p:pic>
        <p:nvPicPr>
          <p:cNvPr id="38" name="图片 37"/>
          <p:cNvPicPr>
            <a:picLocks noChangeAspect="1"/>
          </p:cNvPicPr>
          <p:nvPr/>
        </p:nvPicPr>
        <p:blipFill>
          <a:blip r:embed="rId5" cstate="print"/>
          <a:stretch>
            <a:fillRect/>
          </a:stretch>
        </p:blipFill>
        <p:spPr>
          <a:xfrm>
            <a:off x="10227664" y="6108847"/>
            <a:ext cx="1772992" cy="599321"/>
          </a:xfrm>
          <a:prstGeom prst="rect">
            <a:avLst/>
          </a:prstGeom>
        </p:spPr>
      </p:pic>
      <p:cxnSp>
        <p:nvCxnSpPr>
          <p:cNvPr id="39" name="直接连接符 38"/>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40" name="矩形 39"/>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41" name="矩形 40"/>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52" name="MH_Entry_2">
            <a:hlinkClick r:id="rId6"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国际化评价发现</a:t>
            </a:r>
          </a:p>
        </p:txBody>
      </p:sp>
      <p:sp>
        <p:nvSpPr>
          <p:cNvPr id="53" name="MH_Number_2">
            <a:hlinkClick r:id="rId6"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6</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26" name="矩形 25"/>
          <p:cNvSpPr/>
          <p:nvPr/>
        </p:nvSpPr>
        <p:spPr>
          <a:xfrm>
            <a:off x="891332" y="1052736"/>
            <a:ext cx="4195573" cy="461665"/>
          </a:xfrm>
          <a:prstGeom prst="rect">
            <a:avLst/>
          </a:prstGeom>
          <a:solidFill>
            <a:srgbClr val="C00000"/>
          </a:solidFill>
        </p:spPr>
        <p:txBody>
          <a:bodyPr wrap="square">
            <a:spAutoFit/>
          </a:bodyPr>
          <a:lstStyle/>
          <a:p>
            <a:r>
              <a:rPr lang="en-US" altLang="zh-CN" sz="2400" b="1" dirty="0" smtClean="0">
                <a:solidFill>
                  <a:schemeClr val="bg1"/>
                </a:solidFill>
                <a:latin typeface="+mn-ea"/>
              </a:rPr>
              <a:t>5.</a:t>
            </a:r>
            <a:r>
              <a:rPr lang="zh-CN" altLang="en-US" sz="2400" b="1" dirty="0" smtClean="0">
                <a:solidFill>
                  <a:schemeClr val="bg1"/>
                </a:solidFill>
                <a:latin typeface="+mn-ea"/>
              </a:rPr>
              <a:t>国际化</a:t>
            </a:r>
            <a:r>
              <a:rPr lang="zh-CN" altLang="en-US" sz="2400" b="1" dirty="0">
                <a:solidFill>
                  <a:schemeClr val="bg1"/>
                </a:solidFill>
                <a:latin typeface="+mn-ea"/>
              </a:rPr>
              <a:t>发展极不平衡</a:t>
            </a:r>
          </a:p>
        </p:txBody>
      </p:sp>
      <p:sp>
        <p:nvSpPr>
          <p:cNvPr id="30" name="矩形 29"/>
          <p:cNvSpPr/>
          <p:nvPr/>
        </p:nvSpPr>
        <p:spPr>
          <a:xfrm>
            <a:off x="6395895" y="4303769"/>
            <a:ext cx="5481177" cy="1453289"/>
          </a:xfrm>
          <a:prstGeom prst="rect">
            <a:avLst/>
          </a:prstGeom>
          <a:solidFill>
            <a:schemeClr val="bg1">
              <a:lumMod val="85000"/>
              <a:alpha val="32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矩形 30"/>
          <p:cNvSpPr/>
          <p:nvPr/>
        </p:nvSpPr>
        <p:spPr>
          <a:xfrm>
            <a:off x="1353499" y="5447786"/>
            <a:ext cx="4041492" cy="507831"/>
          </a:xfrm>
          <a:prstGeom prst="rect">
            <a:avLst/>
          </a:prstGeom>
        </p:spPr>
        <p:txBody>
          <a:bodyPr wrap="none">
            <a:spAutoFit/>
          </a:bodyPr>
          <a:lstStyle/>
          <a:p>
            <a:pPr algn="ctr">
              <a:lnSpc>
                <a:spcPct val="150000"/>
              </a:lnSpc>
              <a:spcBef>
                <a:spcPts val="600"/>
              </a:spcBef>
            </a:pPr>
            <a:r>
              <a:rPr lang="en-US" altLang="zh-CN" b="1" dirty="0" smtClean="0">
                <a:latin typeface="+mn-ea"/>
                <a:cs typeface="Times New Roman" panose="02020603050405020304" pitchFamily="18" charset="0"/>
              </a:rPr>
              <a:t>2018</a:t>
            </a:r>
            <a:r>
              <a:rPr lang="zh-CN" altLang="zh-CN" b="1" dirty="0" smtClean="0">
                <a:latin typeface="+mn-ea"/>
                <a:cs typeface="Times New Roman" panose="02020603050405020304" pitchFamily="18" charset="0"/>
              </a:rPr>
              <a:t>年</a:t>
            </a:r>
            <a:r>
              <a:rPr lang="zh-CN" altLang="zh-CN" b="1" dirty="0">
                <a:latin typeface="+mn-ea"/>
                <a:cs typeface="Times New Roman" panose="02020603050405020304" pitchFamily="18" charset="0"/>
              </a:rPr>
              <a:t>各项排名前</a:t>
            </a:r>
            <a:r>
              <a:rPr lang="en-US" altLang="zh-CN" b="1" dirty="0">
                <a:latin typeface="+mn-ea"/>
                <a:cs typeface="Times New Roman" panose="02020603050405020304" pitchFamily="18" charset="0"/>
              </a:rPr>
              <a:t>10</a:t>
            </a:r>
            <a:r>
              <a:rPr lang="zh-CN" altLang="zh-CN" b="1" dirty="0">
                <a:latin typeface="+mn-ea"/>
                <a:cs typeface="Times New Roman" panose="02020603050405020304" pitchFamily="18" charset="0"/>
              </a:rPr>
              <a:t>位高校分布情况</a:t>
            </a:r>
          </a:p>
        </p:txBody>
      </p:sp>
      <p:pic>
        <p:nvPicPr>
          <p:cNvPr id="32" name="图片 31"/>
          <p:cNvPicPr>
            <a:picLocks noChangeAspect="1"/>
          </p:cNvPicPr>
          <p:nvPr/>
        </p:nvPicPr>
        <p:blipFill>
          <a:blip r:embed="rId7" cstate="print"/>
          <a:stretch>
            <a:fillRect/>
          </a:stretch>
        </p:blipFill>
        <p:spPr>
          <a:xfrm>
            <a:off x="767408" y="2888343"/>
            <a:ext cx="5185460" cy="2504675"/>
          </a:xfrm>
          <a:prstGeom prst="rect">
            <a:avLst/>
          </a:prstGeom>
          <a:ln>
            <a:noFill/>
          </a:ln>
          <a:effectLst>
            <a:outerShdw blurRad="292100" dist="139700" dir="2700000" algn="tl" rotWithShape="0">
              <a:srgbClr val="333333">
                <a:alpha val="65000"/>
              </a:srgbClr>
            </a:outerShdw>
          </a:effectLst>
        </p:spPr>
      </p:pic>
      <p:sp>
        <p:nvSpPr>
          <p:cNvPr id="33" name="矩形 32"/>
          <p:cNvSpPr/>
          <p:nvPr/>
        </p:nvSpPr>
        <p:spPr>
          <a:xfrm>
            <a:off x="6464380" y="2565866"/>
            <a:ext cx="5304703" cy="1682577"/>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2400" b="1" dirty="0" smtClean="0"/>
              <a:t>东部</a:t>
            </a:r>
            <a:r>
              <a:rPr lang="zh-CN" altLang="en-US" sz="2400" b="1" dirty="0"/>
              <a:t>高校的国际化程度明显高，各项排名显著高于中西部，中部总体上又高于西部</a:t>
            </a:r>
          </a:p>
        </p:txBody>
      </p:sp>
      <p:sp>
        <p:nvSpPr>
          <p:cNvPr id="34" name="矩形 33"/>
          <p:cNvSpPr/>
          <p:nvPr/>
        </p:nvSpPr>
        <p:spPr>
          <a:xfrm>
            <a:off x="6395895" y="4281505"/>
            <a:ext cx="5526598" cy="1377878"/>
          </a:xfrm>
          <a:prstGeom prst="rect">
            <a:avLst/>
          </a:prstGeom>
        </p:spPr>
        <p:txBody>
          <a:bodyPr wrap="square">
            <a:spAutoFit/>
          </a:bodyPr>
          <a:lstStyle/>
          <a:p>
            <a:pPr algn="just">
              <a:lnSpc>
                <a:spcPct val="120000"/>
              </a:lnSpc>
            </a:pPr>
            <a:r>
              <a:rPr lang="zh-CN" altLang="en-US" sz="2400" b="1" dirty="0"/>
              <a:t>东、中、西部高校的国际化发展水平呈现</a:t>
            </a:r>
            <a:r>
              <a:rPr lang="zh-CN" altLang="en-US" sz="2400" b="1" dirty="0">
                <a:solidFill>
                  <a:srgbClr val="FF0000"/>
                </a:solidFill>
              </a:rPr>
              <a:t>明显的阶梯状态，东部最高、中部次之、西部</a:t>
            </a:r>
            <a:r>
              <a:rPr lang="zh-CN" altLang="en-US" sz="2400" b="1" dirty="0" smtClean="0">
                <a:solidFill>
                  <a:srgbClr val="FF0000"/>
                </a:solidFill>
              </a:rPr>
              <a:t>最低</a:t>
            </a:r>
            <a:endParaRPr lang="zh-CN" altLang="en-US" sz="2400" b="1" dirty="0">
              <a:solidFill>
                <a:srgbClr val="FF0000"/>
              </a:solidFill>
            </a:endParaRPr>
          </a:p>
        </p:txBody>
      </p:sp>
      <p:sp>
        <p:nvSpPr>
          <p:cNvPr id="35" name="矩形 34"/>
          <p:cNvSpPr/>
          <p:nvPr/>
        </p:nvSpPr>
        <p:spPr>
          <a:xfrm>
            <a:off x="819060" y="1556792"/>
            <a:ext cx="10583346" cy="1107996"/>
          </a:xfrm>
          <a:prstGeom prst="rect">
            <a:avLst/>
          </a:prstGeom>
        </p:spPr>
        <p:txBody>
          <a:bodyPr wrap="none">
            <a:spAutoFit/>
          </a:bodyPr>
          <a:lstStyle/>
          <a:p>
            <a:pPr>
              <a:lnSpc>
                <a:spcPct val="150000"/>
              </a:lnSpc>
            </a:pPr>
            <a:r>
              <a:rPr lang="zh-CN" altLang="en-US" sz="2200" b="1" dirty="0">
                <a:latin typeface="+mn-ea"/>
              </a:rPr>
              <a:t>（</a:t>
            </a:r>
            <a:r>
              <a:rPr lang="en-US" altLang="zh-CN" sz="2200" b="1" dirty="0">
                <a:latin typeface="+mn-ea"/>
              </a:rPr>
              <a:t>1</a:t>
            </a:r>
            <a:r>
              <a:rPr lang="zh-CN" altLang="en-US" sz="2200" b="1" dirty="0" smtClean="0">
                <a:latin typeface="+mn-ea"/>
              </a:rPr>
              <a:t>）地域不平衡</a:t>
            </a:r>
            <a:endParaRPr lang="en-US" altLang="zh-CN" sz="2200" b="1" dirty="0" smtClean="0">
              <a:latin typeface="+mn-ea"/>
            </a:endParaRPr>
          </a:p>
          <a:p>
            <a:pPr>
              <a:lnSpc>
                <a:spcPct val="150000"/>
              </a:lnSpc>
            </a:pPr>
            <a:r>
              <a:rPr lang="en-US" altLang="zh-CN" sz="2200" b="1" dirty="0" smtClean="0">
                <a:latin typeface="+mn-ea"/>
              </a:rPr>
              <a:t>5</a:t>
            </a:r>
            <a:r>
              <a:rPr lang="zh-CN" altLang="en-US" sz="2200" b="1" dirty="0" smtClean="0">
                <a:latin typeface="+mn-ea"/>
              </a:rPr>
              <a:t>年的各项排名中，处于前</a:t>
            </a:r>
            <a:r>
              <a:rPr lang="en-US" altLang="zh-CN" sz="2200" b="1" dirty="0" smtClean="0">
                <a:latin typeface="+mn-ea"/>
              </a:rPr>
              <a:t>10</a:t>
            </a:r>
            <a:r>
              <a:rPr lang="zh-CN" altLang="en-US" sz="2200" b="1" dirty="0" smtClean="0">
                <a:latin typeface="+mn-ea"/>
              </a:rPr>
              <a:t>位的</a:t>
            </a:r>
            <a:r>
              <a:rPr lang="zh-CN" altLang="en-US" sz="2200" b="1" dirty="0" smtClean="0">
                <a:solidFill>
                  <a:srgbClr val="002060"/>
                </a:solidFill>
                <a:latin typeface="+mn-ea"/>
              </a:rPr>
              <a:t>大部分高校都是北上广、东部经济发达地区的高校</a:t>
            </a:r>
            <a:endParaRPr lang="zh-CN" altLang="en-US" sz="2200" b="1" dirty="0">
              <a:solidFill>
                <a:srgbClr val="002060"/>
              </a:solidFill>
              <a:latin typeface="+mn-ea"/>
            </a:endParaRPr>
          </a:p>
        </p:txBody>
      </p:sp>
    </p:spTree>
    <p:extLst>
      <p:ext uri="{BB962C8B-B14F-4D97-AF65-F5344CB8AC3E}">
        <p14:creationId xmlns:p14="http://schemas.microsoft.com/office/powerpoint/2010/main" val="2868347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ED00465-D374-4F2E-AC45-E0562814E941}" type="slidenum">
              <a:rPr lang="zh-CN" altLang="en-US" smtClean="0"/>
              <a:pPr/>
              <a:t>59</a:t>
            </a:fld>
            <a:endParaRPr lang="zh-CN" altLang="en-US" dirty="0"/>
          </a:p>
        </p:txBody>
      </p:sp>
      <p:sp>
        <p:nvSpPr>
          <p:cNvPr id="6" name="任意多边形 5"/>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8" name="矩形 7"/>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7"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59</a:t>
            </a:fld>
            <a:endParaRPr lang="zh-CN" altLang="en-US"/>
          </a:p>
        </p:txBody>
      </p:sp>
      <p:pic>
        <p:nvPicPr>
          <p:cNvPr id="38" name="图片 37"/>
          <p:cNvPicPr>
            <a:picLocks noChangeAspect="1"/>
          </p:cNvPicPr>
          <p:nvPr/>
        </p:nvPicPr>
        <p:blipFill>
          <a:blip r:embed="rId5" cstate="print"/>
          <a:stretch>
            <a:fillRect/>
          </a:stretch>
        </p:blipFill>
        <p:spPr>
          <a:xfrm>
            <a:off x="10227664" y="6108847"/>
            <a:ext cx="1772992" cy="599321"/>
          </a:xfrm>
          <a:prstGeom prst="rect">
            <a:avLst/>
          </a:prstGeom>
        </p:spPr>
      </p:pic>
      <p:cxnSp>
        <p:nvCxnSpPr>
          <p:cNvPr id="39" name="直接连接符 38"/>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40" name="矩形 39"/>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41" name="矩形 40"/>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52" name="MH_Entry_2">
            <a:hlinkClick r:id="rId6"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国际化评价发现</a:t>
            </a:r>
          </a:p>
        </p:txBody>
      </p:sp>
      <p:sp>
        <p:nvSpPr>
          <p:cNvPr id="53" name="MH_Number_2">
            <a:hlinkClick r:id="rId6"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6</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20" name="矩形 19"/>
          <p:cNvSpPr/>
          <p:nvPr/>
        </p:nvSpPr>
        <p:spPr>
          <a:xfrm>
            <a:off x="844909" y="908720"/>
            <a:ext cx="3664947" cy="461665"/>
          </a:xfrm>
          <a:prstGeom prst="rect">
            <a:avLst/>
          </a:prstGeom>
          <a:solidFill>
            <a:srgbClr val="C00000"/>
          </a:solidFill>
        </p:spPr>
        <p:txBody>
          <a:bodyPr wrap="square">
            <a:spAutoFit/>
          </a:bodyPr>
          <a:lstStyle/>
          <a:p>
            <a:r>
              <a:rPr lang="en-US" altLang="zh-CN" sz="2400" b="1" dirty="0" smtClean="0">
                <a:solidFill>
                  <a:schemeClr val="bg1"/>
                </a:solidFill>
                <a:latin typeface="+mn-ea"/>
              </a:rPr>
              <a:t>5.</a:t>
            </a:r>
            <a:r>
              <a:rPr lang="zh-CN" altLang="en-US" sz="2400" b="1" dirty="0" smtClean="0">
                <a:solidFill>
                  <a:schemeClr val="bg1"/>
                </a:solidFill>
                <a:latin typeface="+mn-ea"/>
              </a:rPr>
              <a:t>国际化</a:t>
            </a:r>
            <a:r>
              <a:rPr lang="zh-CN" altLang="en-US" sz="2400" b="1" dirty="0">
                <a:solidFill>
                  <a:schemeClr val="bg1"/>
                </a:solidFill>
                <a:latin typeface="+mn-ea"/>
              </a:rPr>
              <a:t>发展极不平衡</a:t>
            </a:r>
          </a:p>
        </p:txBody>
      </p:sp>
      <p:sp>
        <p:nvSpPr>
          <p:cNvPr id="21" name="矩形 20"/>
          <p:cNvSpPr/>
          <p:nvPr/>
        </p:nvSpPr>
        <p:spPr>
          <a:xfrm>
            <a:off x="623392" y="1495857"/>
            <a:ext cx="3462807" cy="430887"/>
          </a:xfrm>
          <a:prstGeom prst="rect">
            <a:avLst/>
          </a:prstGeom>
        </p:spPr>
        <p:txBody>
          <a:bodyPr wrap="none">
            <a:spAutoFit/>
          </a:bodyPr>
          <a:lstStyle/>
          <a:p>
            <a:r>
              <a:rPr lang="zh-CN" altLang="en-US" sz="2200" b="1" dirty="0" smtClean="0">
                <a:latin typeface="+mn-ea"/>
              </a:rPr>
              <a:t>（</a:t>
            </a:r>
            <a:r>
              <a:rPr lang="en-US" altLang="zh-CN" sz="2200" b="1" dirty="0" smtClean="0">
                <a:latin typeface="+mn-ea"/>
              </a:rPr>
              <a:t>2</a:t>
            </a:r>
            <a:r>
              <a:rPr lang="zh-CN" altLang="en-US" sz="2200" b="1" dirty="0" smtClean="0">
                <a:latin typeface="+mn-ea"/>
              </a:rPr>
              <a:t>）院校</a:t>
            </a:r>
            <a:r>
              <a:rPr lang="zh-CN" altLang="en-US" sz="2200" b="1" dirty="0">
                <a:latin typeface="+mn-ea"/>
              </a:rPr>
              <a:t>之间发展不平衡</a:t>
            </a:r>
          </a:p>
        </p:txBody>
      </p:sp>
      <p:sp>
        <p:nvSpPr>
          <p:cNvPr id="22" name="矩形 21"/>
          <p:cNvSpPr/>
          <p:nvPr/>
        </p:nvSpPr>
        <p:spPr>
          <a:xfrm>
            <a:off x="767408" y="1951672"/>
            <a:ext cx="10441160" cy="1417568"/>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2000" b="1" dirty="0"/>
              <a:t>从层次看，学生国际化、教师国际化、教学国际化、科研国际化、文化交流、国际显示度六个专项排名处于前</a:t>
            </a:r>
            <a:r>
              <a:rPr lang="en-US" altLang="zh-CN" sz="2000" b="1" dirty="0"/>
              <a:t>10</a:t>
            </a:r>
            <a:r>
              <a:rPr lang="zh-CN" altLang="en-US" sz="2000" b="1" dirty="0"/>
              <a:t>位的</a:t>
            </a:r>
            <a:r>
              <a:rPr lang="zh-CN" altLang="en-US" sz="2000" b="1" dirty="0" smtClean="0"/>
              <a:t>，</a:t>
            </a:r>
            <a:r>
              <a:rPr lang="zh-CN" altLang="en-US" sz="2000" b="1" dirty="0"/>
              <a:t>仅</a:t>
            </a:r>
            <a:r>
              <a:rPr lang="zh-CN" altLang="en-US" sz="2000" b="1" dirty="0" smtClean="0"/>
              <a:t>对外</a:t>
            </a:r>
            <a:r>
              <a:rPr lang="zh-CN" altLang="en-US" sz="2000" b="1" dirty="0"/>
              <a:t>经济贸易大学、东北师范大学、上海外国语大学、北京语言大学四所双一流学科建设高校进入，其余均为双一流大学建设高校。</a:t>
            </a:r>
          </a:p>
        </p:txBody>
      </p:sp>
      <p:sp>
        <p:nvSpPr>
          <p:cNvPr id="23" name="矩形 22"/>
          <p:cNvSpPr/>
          <p:nvPr/>
        </p:nvSpPr>
        <p:spPr>
          <a:xfrm>
            <a:off x="764087" y="3429000"/>
            <a:ext cx="10156449" cy="960776"/>
          </a:xfrm>
          <a:prstGeom prst="rect">
            <a:avLst/>
          </a:prstGeom>
        </p:spPr>
        <p:txBody>
          <a:bodyPr wrap="square">
            <a:spAutoFit/>
          </a:bodyPr>
          <a:lstStyle/>
          <a:p>
            <a:pPr marL="285750" indent="-285750">
              <a:lnSpc>
                <a:spcPct val="150000"/>
              </a:lnSpc>
              <a:buFont typeface="Wingdings" panose="05000000000000000000" pitchFamily="2" charset="2"/>
              <a:buChar char="n"/>
            </a:pPr>
            <a:r>
              <a:rPr lang="zh-CN" altLang="en-US" sz="2000" b="1" dirty="0"/>
              <a:t>即使同在一个地区，由于学校层次不同，存在着规模、隶属、学科设置等方面的不同，国际化水平也存在明显差距</a:t>
            </a:r>
            <a:r>
              <a:rPr lang="zh-CN" altLang="en-US" sz="2000" b="1" dirty="0" smtClean="0"/>
              <a:t>。</a:t>
            </a:r>
            <a:endParaRPr lang="en-US" altLang="zh-CN" sz="2000" b="1" dirty="0" smtClean="0"/>
          </a:p>
        </p:txBody>
      </p:sp>
      <p:sp>
        <p:nvSpPr>
          <p:cNvPr id="24" name="矩形 23"/>
          <p:cNvSpPr/>
          <p:nvPr/>
        </p:nvSpPr>
        <p:spPr>
          <a:xfrm>
            <a:off x="993815" y="4509120"/>
            <a:ext cx="9926721" cy="1421928"/>
          </a:xfrm>
          <a:prstGeom prst="rect">
            <a:avLst/>
          </a:prstGeom>
        </p:spPr>
        <p:txBody>
          <a:bodyPr wrap="square">
            <a:spAutoFit/>
          </a:bodyPr>
          <a:lstStyle/>
          <a:p>
            <a:pPr>
              <a:lnSpc>
                <a:spcPct val="120000"/>
              </a:lnSpc>
            </a:pPr>
            <a:r>
              <a:rPr lang="zh-CN" altLang="en-US" sz="2400" b="1" dirty="0"/>
              <a:t>如四川省样本大学，</a:t>
            </a:r>
            <a:r>
              <a:rPr lang="zh-CN" altLang="en-US" sz="2400" b="1" dirty="0">
                <a:solidFill>
                  <a:srgbClr val="FF0000"/>
                </a:solidFill>
              </a:rPr>
              <a:t>四川大学处于第</a:t>
            </a:r>
            <a:r>
              <a:rPr lang="en-US" altLang="zh-CN" sz="2400" b="1" dirty="0">
                <a:solidFill>
                  <a:srgbClr val="FF0000"/>
                </a:solidFill>
              </a:rPr>
              <a:t>12</a:t>
            </a:r>
            <a:r>
              <a:rPr lang="zh-CN" altLang="en-US" sz="2400" b="1" dirty="0">
                <a:solidFill>
                  <a:srgbClr val="FF0000"/>
                </a:solidFill>
              </a:rPr>
              <a:t>位</a:t>
            </a:r>
            <a:r>
              <a:rPr lang="zh-CN" altLang="en-US" sz="2400" b="1" dirty="0"/>
              <a:t>，展示了强大实力，</a:t>
            </a:r>
            <a:r>
              <a:rPr lang="zh-CN" altLang="en-US" sz="2400" b="1" dirty="0">
                <a:solidFill>
                  <a:srgbClr val="FF0000"/>
                </a:solidFill>
              </a:rPr>
              <a:t>电子科大处于</a:t>
            </a:r>
            <a:r>
              <a:rPr lang="en-US" altLang="zh-CN" sz="2400" b="1" dirty="0">
                <a:solidFill>
                  <a:srgbClr val="FF0000"/>
                </a:solidFill>
              </a:rPr>
              <a:t>31</a:t>
            </a:r>
            <a:r>
              <a:rPr lang="zh-CN" altLang="en-US" sz="2400" b="1" dirty="0">
                <a:solidFill>
                  <a:srgbClr val="FF0000"/>
                </a:solidFill>
              </a:rPr>
              <a:t>位</a:t>
            </a:r>
            <a:r>
              <a:rPr lang="zh-CN" altLang="en-US" sz="2400" b="1" dirty="0"/>
              <a:t>，也展示了不俗的水平，</a:t>
            </a:r>
            <a:r>
              <a:rPr lang="zh-CN" altLang="en-US" sz="2400" b="1" dirty="0">
                <a:solidFill>
                  <a:srgbClr val="FF0000"/>
                </a:solidFill>
              </a:rPr>
              <a:t>西南交通大学则处于</a:t>
            </a:r>
            <a:r>
              <a:rPr lang="en-US" altLang="zh-CN" sz="2400" b="1" dirty="0">
                <a:solidFill>
                  <a:srgbClr val="FF0000"/>
                </a:solidFill>
              </a:rPr>
              <a:t>46</a:t>
            </a:r>
            <a:r>
              <a:rPr lang="zh-CN" altLang="en-US" sz="2400" b="1" dirty="0" smtClean="0">
                <a:solidFill>
                  <a:srgbClr val="FF0000"/>
                </a:solidFill>
              </a:rPr>
              <a:t>位、西南</a:t>
            </a:r>
            <a:r>
              <a:rPr lang="zh-CN" altLang="en-US" sz="2400" b="1" dirty="0">
                <a:solidFill>
                  <a:srgbClr val="FF0000"/>
                </a:solidFill>
              </a:rPr>
              <a:t>财经大学处于</a:t>
            </a:r>
            <a:r>
              <a:rPr lang="en-US" altLang="zh-CN" sz="2400" b="1" dirty="0">
                <a:solidFill>
                  <a:srgbClr val="FF0000"/>
                </a:solidFill>
              </a:rPr>
              <a:t>73</a:t>
            </a:r>
            <a:r>
              <a:rPr lang="zh-CN" altLang="en-US" sz="2400" b="1" dirty="0" smtClean="0">
                <a:solidFill>
                  <a:srgbClr val="FF0000"/>
                </a:solidFill>
              </a:rPr>
              <a:t>位，</a:t>
            </a:r>
            <a:r>
              <a:rPr lang="zh-CN" altLang="en-US" sz="2400" b="1" dirty="0" smtClean="0"/>
              <a:t>虽然</a:t>
            </a:r>
            <a:r>
              <a:rPr lang="zh-CN" altLang="en-US" sz="2400" b="1" dirty="0"/>
              <a:t>同处天府之国，国际化发展水平具有显著差异。</a:t>
            </a:r>
          </a:p>
        </p:txBody>
      </p:sp>
    </p:spTree>
    <p:extLst>
      <p:ext uri="{BB962C8B-B14F-4D97-AF65-F5344CB8AC3E}">
        <p14:creationId xmlns:p14="http://schemas.microsoft.com/office/powerpoint/2010/main" val="3586263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127448" y="1196752"/>
            <a:ext cx="9993287" cy="5184576"/>
          </a:xfrm>
          <a:prstGeom prst="rect">
            <a:avLst/>
          </a:prstGeom>
          <a:solidFill>
            <a:srgbClr val="02548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5" name="直接连接符 14"/>
          <p:cNvCxnSpPr/>
          <p:nvPr/>
        </p:nvCxnSpPr>
        <p:spPr>
          <a:xfrm flipV="1">
            <a:off x="1287761" y="1089510"/>
            <a:ext cx="9559545" cy="2"/>
          </a:xfrm>
          <a:prstGeom prst="line">
            <a:avLst/>
          </a:prstGeom>
          <a:ln w="19050">
            <a:solidFill>
              <a:srgbClr val="025483"/>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8ED00465-D374-4F2E-AC45-E0562814E941}" type="slidenum">
              <a:rPr lang="zh-CN" altLang="en-US" smtClean="0"/>
              <a:pPr/>
              <a:t>6</a:t>
            </a:fld>
            <a:endParaRPr lang="zh-CN" altLang="en-US"/>
          </a:p>
        </p:txBody>
      </p:sp>
      <p:sp>
        <p:nvSpPr>
          <p:cNvPr id="6" name="内容占位符 2"/>
          <p:cNvSpPr txBox="1"/>
          <p:nvPr/>
        </p:nvSpPr>
        <p:spPr bwMode="auto">
          <a:xfrm>
            <a:off x="1258986" y="1364078"/>
            <a:ext cx="9730209" cy="4896544"/>
          </a:xfrm>
          <a:prstGeom prst="rect">
            <a:avLst/>
          </a:prstGeom>
          <a:solidFill>
            <a:schemeClr val="bg1"/>
          </a:solid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a:lnSpc>
                <a:spcPct val="150000"/>
              </a:lnSpc>
              <a:buNone/>
            </a:pPr>
            <a:r>
              <a:rPr lang="zh-CN" altLang="en-US" dirty="0">
                <a:latin typeface="微软雅黑" panose="020B0503020204020204" pitchFamily="34" charset="-122"/>
                <a:ea typeface="微软雅黑" panose="020B0503020204020204" pitchFamily="34" charset="-122"/>
              </a:rPr>
              <a:t>关于大学国际化</a:t>
            </a:r>
            <a:r>
              <a:rPr lang="zh-CN" altLang="en-US" dirty="0" smtClean="0">
                <a:latin typeface="微软雅黑" panose="020B0503020204020204" pitchFamily="34" charset="-122"/>
                <a:ea typeface="微软雅黑" panose="020B0503020204020204" pitchFamily="34" charset="-122"/>
              </a:rPr>
              <a:t>评价</a:t>
            </a:r>
            <a:endParaRPr lang="en-US" altLang="zh-CN" dirty="0" smtClean="0">
              <a:latin typeface="微软雅黑" panose="020B0503020204020204" pitchFamily="34" charset="-122"/>
              <a:ea typeface="微软雅黑" panose="020B0503020204020204" pitchFamily="34" charset="-122"/>
            </a:endParaRPr>
          </a:p>
          <a:p>
            <a:pPr marL="0" indent="0">
              <a:buFont typeface="Arial" pitchFamily="34" charset="0"/>
              <a:buNone/>
            </a:pPr>
            <a:r>
              <a:rPr lang="zh-CN" altLang="en-US" sz="3600" dirty="0" smtClean="0">
                <a:solidFill>
                  <a:srgbClr val="002060"/>
                </a:solidFill>
                <a:latin typeface="华文楷体" pitchFamily="2" charset="-122"/>
                <a:ea typeface="华文楷体" pitchFamily="2" charset="-122"/>
              </a:rPr>
              <a:t> </a:t>
            </a:r>
            <a:r>
              <a:rPr lang="zh-CN" altLang="zh-CN" sz="3600" dirty="0" smtClean="0">
                <a:solidFill>
                  <a:srgbClr val="002060"/>
                </a:solidFill>
                <a:latin typeface="华文楷体" pitchFamily="2" charset="-122"/>
                <a:ea typeface="华文楷体" pitchFamily="2" charset="-122"/>
              </a:rPr>
              <a:t>高等教育要“适应国家经济社会对外开放的要求，培养大批具有国际视野、通晓国际规则、能够参与国际事务和国际竞争的国际化人才”</a:t>
            </a:r>
            <a:endParaRPr lang="en-US" altLang="zh-CN" sz="3600" dirty="0" smtClean="0">
              <a:solidFill>
                <a:srgbClr val="002060"/>
              </a:solidFill>
              <a:latin typeface="华文楷体" pitchFamily="2" charset="-122"/>
              <a:ea typeface="华文楷体" pitchFamily="2" charset="-122"/>
            </a:endParaRPr>
          </a:p>
          <a:p>
            <a:pPr marL="0" indent="0">
              <a:buFont typeface="Arial" pitchFamily="34" charset="0"/>
              <a:buNone/>
            </a:pPr>
            <a:r>
              <a:rPr lang="en-US" altLang="zh-CN" sz="3600" dirty="0" smtClean="0">
                <a:solidFill>
                  <a:srgbClr val="002060"/>
                </a:solidFill>
              </a:rPr>
              <a:t>     </a:t>
            </a:r>
            <a:r>
              <a:rPr lang="zh-CN" altLang="en-US" sz="3600" dirty="0" smtClean="0">
                <a:solidFill>
                  <a:srgbClr val="002060"/>
                </a:solidFill>
              </a:rPr>
              <a:t>     </a:t>
            </a:r>
            <a:r>
              <a:rPr lang="en-US" altLang="zh-CN" sz="3600" dirty="0" smtClean="0">
                <a:solidFill>
                  <a:schemeClr val="accent6">
                    <a:lumMod val="50000"/>
                  </a:schemeClr>
                </a:solidFill>
                <a:latin typeface="华文新魏" pitchFamily="2" charset="-122"/>
                <a:ea typeface="华文新魏" pitchFamily="2" charset="-122"/>
              </a:rPr>
              <a:t>—</a:t>
            </a:r>
            <a:r>
              <a:rPr lang="zh-CN" altLang="zh-CN" sz="3600" dirty="0" smtClean="0">
                <a:solidFill>
                  <a:schemeClr val="accent6">
                    <a:lumMod val="50000"/>
                  </a:schemeClr>
                </a:solidFill>
                <a:latin typeface="华文新魏" pitchFamily="2" charset="-122"/>
                <a:ea typeface="华文新魏" pitchFamily="2" charset="-122"/>
              </a:rPr>
              <a:t>国家中长期教育改革和发展规划纲要</a:t>
            </a:r>
            <a:endParaRPr lang="en-US" altLang="zh-CN" sz="3600" dirty="0" smtClean="0">
              <a:solidFill>
                <a:schemeClr val="accent6">
                  <a:lumMod val="50000"/>
                </a:schemeClr>
              </a:solidFill>
              <a:latin typeface="华文新魏" pitchFamily="2" charset="-122"/>
              <a:ea typeface="华文新魏" pitchFamily="2" charset="-122"/>
            </a:endParaRPr>
          </a:p>
          <a:p>
            <a:pPr marL="0" indent="0">
              <a:buFont typeface="Arial" pitchFamily="34" charset="0"/>
              <a:buNone/>
            </a:pPr>
            <a:r>
              <a:rPr lang="en-US" altLang="zh-CN" sz="3600" dirty="0" smtClean="0">
                <a:solidFill>
                  <a:schemeClr val="accent6">
                    <a:lumMod val="50000"/>
                  </a:schemeClr>
                </a:solidFill>
                <a:latin typeface="华文新魏" pitchFamily="2" charset="-122"/>
                <a:ea typeface="华文新魏" pitchFamily="2" charset="-122"/>
              </a:rPr>
              <a:t>( 2010—2020 </a:t>
            </a:r>
            <a:r>
              <a:rPr lang="zh-CN" altLang="zh-CN" sz="3600" dirty="0" smtClean="0">
                <a:solidFill>
                  <a:schemeClr val="accent6">
                    <a:lumMod val="50000"/>
                  </a:schemeClr>
                </a:solidFill>
                <a:latin typeface="华文新魏" pitchFamily="2" charset="-122"/>
                <a:ea typeface="华文新魏" pitchFamily="2" charset="-122"/>
              </a:rPr>
              <a:t>年</a:t>
            </a:r>
            <a:r>
              <a:rPr lang="en-US" altLang="zh-CN" sz="3600" dirty="0" smtClean="0">
                <a:solidFill>
                  <a:schemeClr val="accent6">
                    <a:lumMod val="50000"/>
                  </a:schemeClr>
                </a:solidFill>
                <a:latin typeface="华文新魏" pitchFamily="2" charset="-122"/>
                <a:ea typeface="华文新魏" pitchFamily="2" charset="-122"/>
              </a:rPr>
              <a:t>) </a:t>
            </a:r>
            <a:endParaRPr lang="zh-CN" altLang="en-US" sz="3600" dirty="0" smtClean="0">
              <a:solidFill>
                <a:schemeClr val="accent6">
                  <a:lumMod val="50000"/>
                </a:schemeClr>
              </a:solidFill>
              <a:latin typeface="华文新魏" pitchFamily="2" charset="-122"/>
              <a:ea typeface="华文新魏" pitchFamily="2" charset="-122"/>
            </a:endParaRPr>
          </a:p>
          <a:p>
            <a:pPr marL="0" indent="0" algn="ctr">
              <a:lnSpc>
                <a:spcPct val="150000"/>
              </a:lnSpc>
              <a:buNone/>
            </a:pPr>
            <a:endParaRPr lang="en-US" altLang="zh-CN" dirty="0" smtClean="0">
              <a:latin typeface="微软雅黑" panose="020B0503020204020204" pitchFamily="34" charset="-122"/>
              <a:ea typeface="微软雅黑" panose="020B0503020204020204" pitchFamily="34" charset="-122"/>
            </a:endParaRPr>
          </a:p>
          <a:p>
            <a:pPr marL="0" indent="0" algn="ctr">
              <a:lnSpc>
                <a:spcPct val="150000"/>
              </a:lnSpc>
              <a:buNone/>
            </a:pPr>
            <a:endParaRPr lang="en-US" altLang="zh-CN" dirty="0" smtClean="0">
              <a:latin typeface="微软雅黑" panose="020B0503020204020204" pitchFamily="34" charset="-122"/>
              <a:ea typeface="微软雅黑" panose="020B0503020204020204" pitchFamily="34" charset="-122"/>
            </a:endParaRPr>
          </a:p>
        </p:txBody>
      </p:sp>
      <p:sp>
        <p:nvSpPr>
          <p:cNvPr id="9" name="任意多边形 8"/>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10" name="矩形 9"/>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1" name="矩形 10"/>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2" name="MH_Entry_1">
            <a:hlinkClick r:id="rId4" action="ppaction://hlinksldjump"/>
          </p:cNvPr>
          <p:cNvSpPr/>
          <p:nvPr>
            <p:custDataLst>
              <p:tags r:id="rId1"/>
            </p:custDataLst>
          </p:nvPr>
        </p:nvSpPr>
        <p:spPr>
          <a:xfrm>
            <a:off x="1055440" y="216924"/>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大学国际化评价内涵</a:t>
            </a:r>
          </a:p>
        </p:txBody>
      </p:sp>
      <p:sp>
        <p:nvSpPr>
          <p:cNvPr id="13" name="MH_Number_1">
            <a:hlinkClick r:id="rId4" action="ppaction://hlinksldjump"/>
          </p:cNvPr>
          <p:cNvSpPr/>
          <p:nvPr>
            <p:custDataLst>
              <p:tags r:id="rId2"/>
            </p:custDataLst>
          </p:nvPr>
        </p:nvSpPr>
        <p:spPr>
          <a:xfrm>
            <a:off x="819394" y="216924"/>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1</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ED00465-D374-4F2E-AC45-E0562814E941}" type="slidenum">
              <a:rPr lang="zh-CN" altLang="en-US" smtClean="0"/>
              <a:pPr/>
              <a:t>60</a:t>
            </a:fld>
            <a:endParaRPr lang="zh-CN" altLang="en-US" dirty="0"/>
          </a:p>
        </p:txBody>
      </p:sp>
      <p:sp>
        <p:nvSpPr>
          <p:cNvPr id="6" name="任意多边形 5"/>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8" name="矩形 7"/>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7"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60</a:t>
            </a:fld>
            <a:endParaRPr lang="zh-CN" altLang="en-US"/>
          </a:p>
        </p:txBody>
      </p:sp>
      <p:pic>
        <p:nvPicPr>
          <p:cNvPr id="38" name="图片 37"/>
          <p:cNvPicPr>
            <a:picLocks noChangeAspect="1"/>
          </p:cNvPicPr>
          <p:nvPr/>
        </p:nvPicPr>
        <p:blipFill>
          <a:blip r:embed="rId5" cstate="print"/>
          <a:stretch>
            <a:fillRect/>
          </a:stretch>
        </p:blipFill>
        <p:spPr>
          <a:xfrm>
            <a:off x="10227664" y="6108847"/>
            <a:ext cx="1772992" cy="599321"/>
          </a:xfrm>
          <a:prstGeom prst="rect">
            <a:avLst/>
          </a:prstGeom>
        </p:spPr>
      </p:pic>
      <p:cxnSp>
        <p:nvCxnSpPr>
          <p:cNvPr id="39" name="直接连接符 38"/>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40" name="矩形 39"/>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41" name="矩形 40"/>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52" name="MH_Entry_2">
            <a:hlinkClick r:id="rId6"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国际化评价发现</a:t>
            </a:r>
          </a:p>
        </p:txBody>
      </p:sp>
      <p:sp>
        <p:nvSpPr>
          <p:cNvPr id="53" name="MH_Number_2">
            <a:hlinkClick r:id="rId6"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6</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8" name="矩形 17"/>
          <p:cNvSpPr/>
          <p:nvPr/>
        </p:nvSpPr>
        <p:spPr>
          <a:xfrm>
            <a:off x="853787" y="1268760"/>
            <a:ext cx="3673825" cy="461665"/>
          </a:xfrm>
          <a:prstGeom prst="rect">
            <a:avLst/>
          </a:prstGeom>
          <a:solidFill>
            <a:srgbClr val="C00000"/>
          </a:solidFill>
        </p:spPr>
        <p:txBody>
          <a:bodyPr wrap="square">
            <a:spAutoFit/>
          </a:bodyPr>
          <a:lstStyle/>
          <a:p>
            <a:r>
              <a:rPr lang="en-US" altLang="zh-CN" sz="2400" b="1" dirty="0" smtClean="0">
                <a:solidFill>
                  <a:schemeClr val="bg1"/>
                </a:solidFill>
                <a:latin typeface="+mn-ea"/>
              </a:rPr>
              <a:t>5.</a:t>
            </a:r>
            <a:r>
              <a:rPr lang="zh-CN" altLang="en-US" sz="2400" b="1" dirty="0" smtClean="0">
                <a:solidFill>
                  <a:schemeClr val="bg1"/>
                </a:solidFill>
                <a:latin typeface="+mn-ea"/>
              </a:rPr>
              <a:t>国际化</a:t>
            </a:r>
            <a:r>
              <a:rPr lang="zh-CN" altLang="en-US" sz="2400" b="1" dirty="0">
                <a:solidFill>
                  <a:schemeClr val="bg1"/>
                </a:solidFill>
                <a:latin typeface="+mn-ea"/>
              </a:rPr>
              <a:t>发展极不平衡</a:t>
            </a:r>
          </a:p>
        </p:txBody>
      </p:sp>
      <p:sp>
        <p:nvSpPr>
          <p:cNvPr id="19" name="矩形 18"/>
          <p:cNvSpPr/>
          <p:nvPr/>
        </p:nvSpPr>
        <p:spPr>
          <a:xfrm>
            <a:off x="839416" y="2132856"/>
            <a:ext cx="5054589" cy="523220"/>
          </a:xfrm>
          <a:prstGeom prst="rect">
            <a:avLst/>
          </a:prstGeom>
        </p:spPr>
        <p:txBody>
          <a:bodyPr wrap="none">
            <a:spAutoFit/>
          </a:bodyPr>
          <a:lstStyle/>
          <a:p>
            <a:r>
              <a:rPr lang="zh-CN" altLang="en-US" b="1" dirty="0" smtClean="0">
                <a:latin typeface="+mn-ea"/>
              </a:rPr>
              <a:t>（</a:t>
            </a:r>
            <a:r>
              <a:rPr lang="en-US" altLang="zh-CN" b="1" dirty="0">
                <a:latin typeface="+mn-ea"/>
              </a:rPr>
              <a:t>3</a:t>
            </a:r>
            <a:r>
              <a:rPr lang="zh-CN" altLang="en-US" b="1" dirty="0" smtClean="0">
                <a:latin typeface="+mn-ea"/>
              </a:rPr>
              <a:t>）学校</a:t>
            </a:r>
            <a:r>
              <a:rPr lang="zh-CN" altLang="en-US" b="1" dirty="0">
                <a:latin typeface="+mn-ea"/>
              </a:rPr>
              <a:t>类型不同发展不平衡</a:t>
            </a:r>
          </a:p>
        </p:txBody>
      </p:sp>
      <p:sp>
        <p:nvSpPr>
          <p:cNvPr id="25" name="矩形 24"/>
          <p:cNvSpPr/>
          <p:nvPr/>
        </p:nvSpPr>
        <p:spPr>
          <a:xfrm>
            <a:off x="1163446" y="2985388"/>
            <a:ext cx="10425297" cy="2747868"/>
          </a:xfrm>
          <a:prstGeom prst="rect">
            <a:avLst/>
          </a:prstGeom>
        </p:spPr>
        <p:txBody>
          <a:bodyPr wrap="square">
            <a:spAutoFit/>
          </a:bodyPr>
          <a:lstStyle/>
          <a:p>
            <a:pPr>
              <a:lnSpc>
                <a:spcPct val="150000"/>
              </a:lnSpc>
              <a:spcBef>
                <a:spcPts val="1200"/>
              </a:spcBef>
              <a:buFont typeface="Wingdings" pitchFamily="2" charset="2"/>
              <a:buChar char="n"/>
            </a:pPr>
            <a:r>
              <a:rPr lang="zh-CN" altLang="en-US" b="1" dirty="0" smtClean="0"/>
              <a:t>各项</a:t>
            </a:r>
            <a:r>
              <a:rPr lang="zh-CN" altLang="en-US" b="1" dirty="0"/>
              <a:t>排名中</a:t>
            </a:r>
            <a:r>
              <a:rPr lang="zh-CN" altLang="en-US" b="1" dirty="0" smtClean="0">
                <a:solidFill>
                  <a:srgbClr val="FF0000"/>
                </a:solidFill>
              </a:rPr>
              <a:t>综合性大学</a:t>
            </a:r>
            <a:r>
              <a:rPr lang="zh-CN" altLang="en-US" b="1" dirty="0">
                <a:solidFill>
                  <a:srgbClr val="FF0000"/>
                </a:solidFill>
              </a:rPr>
              <a:t>、以工科为强势学科的高校</a:t>
            </a:r>
            <a:r>
              <a:rPr lang="zh-CN" altLang="en-US" b="1" dirty="0"/>
              <a:t>在各项排名中均</a:t>
            </a:r>
            <a:r>
              <a:rPr lang="zh-CN" altLang="en-US" b="1" dirty="0">
                <a:solidFill>
                  <a:srgbClr val="FF0000"/>
                </a:solidFill>
              </a:rPr>
              <a:t>表现</a:t>
            </a:r>
            <a:r>
              <a:rPr lang="zh-CN" altLang="en-US" b="1" dirty="0" smtClean="0">
                <a:solidFill>
                  <a:srgbClr val="FF0000"/>
                </a:solidFill>
              </a:rPr>
              <a:t>突出；</a:t>
            </a:r>
            <a:endParaRPr lang="en-US" altLang="zh-CN" b="1" dirty="0" smtClean="0">
              <a:solidFill>
                <a:srgbClr val="FF0000"/>
              </a:solidFill>
            </a:endParaRPr>
          </a:p>
          <a:p>
            <a:pPr>
              <a:lnSpc>
                <a:spcPct val="150000"/>
              </a:lnSpc>
              <a:spcBef>
                <a:spcPts val="1200"/>
              </a:spcBef>
              <a:buFont typeface="Wingdings" pitchFamily="2" charset="2"/>
              <a:buChar char="n"/>
            </a:pPr>
            <a:r>
              <a:rPr lang="zh-CN" altLang="en-US" b="1" dirty="0" smtClean="0">
                <a:solidFill>
                  <a:srgbClr val="FF0000"/>
                </a:solidFill>
              </a:rPr>
              <a:t>文化</a:t>
            </a:r>
            <a:r>
              <a:rPr lang="zh-CN" altLang="en-US" b="1" dirty="0">
                <a:solidFill>
                  <a:srgbClr val="FF0000"/>
                </a:solidFill>
              </a:rPr>
              <a:t>交流专项</a:t>
            </a:r>
            <a:r>
              <a:rPr lang="zh-CN" altLang="en-US" b="1" dirty="0"/>
              <a:t>排名前</a:t>
            </a:r>
            <a:r>
              <a:rPr lang="en-US" altLang="zh-CN" b="1" dirty="0"/>
              <a:t>20</a:t>
            </a:r>
            <a:r>
              <a:rPr lang="zh-CN" altLang="en-US" b="1" dirty="0"/>
              <a:t>位基本是</a:t>
            </a:r>
            <a:r>
              <a:rPr lang="zh-CN" altLang="en-US" b="1" dirty="0" smtClean="0"/>
              <a:t>综合性、</a:t>
            </a:r>
            <a:r>
              <a:rPr lang="zh-CN" altLang="en-US" b="1" dirty="0"/>
              <a:t>语言类、财经政法类、师范类大学，</a:t>
            </a:r>
            <a:r>
              <a:rPr lang="zh-CN" altLang="en-US" b="1" dirty="0">
                <a:solidFill>
                  <a:srgbClr val="FF0000"/>
                </a:solidFill>
              </a:rPr>
              <a:t>看不到工科大学的影子</a:t>
            </a:r>
            <a:r>
              <a:rPr lang="zh-CN" altLang="en-US" b="1" dirty="0"/>
              <a:t>。</a:t>
            </a:r>
          </a:p>
        </p:txBody>
      </p:sp>
    </p:spTree>
    <p:extLst>
      <p:ext uri="{BB962C8B-B14F-4D97-AF65-F5344CB8AC3E}">
        <p14:creationId xmlns:p14="http://schemas.microsoft.com/office/powerpoint/2010/main" val="2457381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ED00465-D374-4F2E-AC45-E0562814E941}" type="slidenum">
              <a:rPr lang="zh-CN" altLang="en-US" smtClean="0"/>
              <a:pPr/>
              <a:t>61</a:t>
            </a:fld>
            <a:endParaRPr lang="zh-CN" altLang="en-US" dirty="0"/>
          </a:p>
        </p:txBody>
      </p:sp>
      <p:sp>
        <p:nvSpPr>
          <p:cNvPr id="6" name="任意多边形 5"/>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8" name="矩形 7"/>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7"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61</a:t>
            </a:fld>
            <a:endParaRPr lang="zh-CN" altLang="en-US"/>
          </a:p>
        </p:txBody>
      </p:sp>
      <p:pic>
        <p:nvPicPr>
          <p:cNvPr id="38" name="图片 37"/>
          <p:cNvPicPr>
            <a:picLocks noChangeAspect="1"/>
          </p:cNvPicPr>
          <p:nvPr/>
        </p:nvPicPr>
        <p:blipFill>
          <a:blip r:embed="rId5" cstate="print"/>
          <a:stretch>
            <a:fillRect/>
          </a:stretch>
        </p:blipFill>
        <p:spPr>
          <a:xfrm>
            <a:off x="10227664" y="6108847"/>
            <a:ext cx="1772992" cy="599321"/>
          </a:xfrm>
          <a:prstGeom prst="rect">
            <a:avLst/>
          </a:prstGeom>
        </p:spPr>
      </p:pic>
      <p:cxnSp>
        <p:nvCxnSpPr>
          <p:cNvPr id="39" name="直接连接符 38"/>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40" name="矩形 39"/>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41" name="矩形 40"/>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52" name="MH_Entry_2">
            <a:hlinkClick r:id="rId6"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国际化评价发现</a:t>
            </a:r>
          </a:p>
        </p:txBody>
      </p:sp>
      <p:sp>
        <p:nvSpPr>
          <p:cNvPr id="53" name="MH_Number_2">
            <a:hlinkClick r:id="rId6"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6</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6" name="矩形 15"/>
          <p:cNvSpPr/>
          <p:nvPr/>
        </p:nvSpPr>
        <p:spPr>
          <a:xfrm>
            <a:off x="853787" y="1008520"/>
            <a:ext cx="3735968" cy="461665"/>
          </a:xfrm>
          <a:prstGeom prst="rect">
            <a:avLst/>
          </a:prstGeom>
          <a:solidFill>
            <a:srgbClr val="C00000"/>
          </a:solidFill>
        </p:spPr>
        <p:txBody>
          <a:bodyPr wrap="square">
            <a:spAutoFit/>
          </a:bodyPr>
          <a:lstStyle/>
          <a:p>
            <a:r>
              <a:rPr lang="en-US" altLang="zh-CN" sz="2400" b="1" dirty="0" smtClean="0">
                <a:solidFill>
                  <a:schemeClr val="bg1"/>
                </a:solidFill>
                <a:latin typeface="+mn-ea"/>
              </a:rPr>
              <a:t>5.</a:t>
            </a:r>
            <a:r>
              <a:rPr lang="zh-CN" altLang="en-US" sz="2400" b="1" dirty="0" smtClean="0">
                <a:solidFill>
                  <a:schemeClr val="bg1"/>
                </a:solidFill>
                <a:latin typeface="+mn-ea"/>
              </a:rPr>
              <a:t>国际化</a:t>
            </a:r>
            <a:r>
              <a:rPr lang="zh-CN" altLang="en-US" sz="2400" b="1" dirty="0">
                <a:solidFill>
                  <a:schemeClr val="bg1"/>
                </a:solidFill>
                <a:latin typeface="+mn-ea"/>
              </a:rPr>
              <a:t>发展极不平衡</a:t>
            </a:r>
          </a:p>
        </p:txBody>
      </p:sp>
      <p:sp>
        <p:nvSpPr>
          <p:cNvPr id="17" name="矩形 16"/>
          <p:cNvSpPr/>
          <p:nvPr/>
        </p:nvSpPr>
        <p:spPr>
          <a:xfrm>
            <a:off x="695400" y="1628800"/>
            <a:ext cx="4362092" cy="461665"/>
          </a:xfrm>
          <a:prstGeom prst="rect">
            <a:avLst/>
          </a:prstGeom>
        </p:spPr>
        <p:txBody>
          <a:bodyPr wrap="none">
            <a:spAutoFit/>
          </a:bodyPr>
          <a:lstStyle/>
          <a:p>
            <a:r>
              <a:rPr lang="zh-CN" altLang="en-US" sz="2400" b="1" dirty="0" smtClean="0">
                <a:latin typeface="+mn-ea"/>
              </a:rPr>
              <a:t>（</a:t>
            </a:r>
            <a:r>
              <a:rPr lang="en-US" altLang="zh-CN" sz="2400" b="1" dirty="0" smtClean="0">
                <a:latin typeface="+mn-ea"/>
              </a:rPr>
              <a:t>4</a:t>
            </a:r>
            <a:r>
              <a:rPr lang="zh-CN" altLang="en-US" sz="2400" b="1" dirty="0" smtClean="0">
                <a:latin typeface="+mn-ea"/>
              </a:rPr>
              <a:t>）各个</a:t>
            </a:r>
            <a:r>
              <a:rPr lang="zh-CN" altLang="en-US" sz="2400" b="1" dirty="0">
                <a:latin typeface="+mn-ea"/>
              </a:rPr>
              <a:t>指标之间发展不平衡</a:t>
            </a:r>
          </a:p>
        </p:txBody>
      </p:sp>
      <p:sp>
        <p:nvSpPr>
          <p:cNvPr id="20" name="矩形 19"/>
          <p:cNvSpPr/>
          <p:nvPr/>
        </p:nvSpPr>
        <p:spPr>
          <a:xfrm>
            <a:off x="1401667" y="2164296"/>
            <a:ext cx="4859022" cy="461665"/>
          </a:xfrm>
          <a:prstGeom prst="rect">
            <a:avLst/>
          </a:prstGeom>
        </p:spPr>
        <p:txBody>
          <a:bodyPr wrap="none">
            <a:spAutoFit/>
          </a:bodyPr>
          <a:lstStyle/>
          <a:p>
            <a:r>
              <a:rPr lang="zh-CN" altLang="en-US" sz="2400" b="1" dirty="0"/>
              <a:t>各一级指标排名前</a:t>
            </a:r>
            <a:r>
              <a:rPr lang="en-US" altLang="zh-CN" sz="2400" b="1" dirty="0"/>
              <a:t>10</a:t>
            </a:r>
            <a:r>
              <a:rPr lang="zh-CN" altLang="en-US" sz="2400" b="1" dirty="0"/>
              <a:t>位表现不平衡</a:t>
            </a:r>
          </a:p>
        </p:txBody>
      </p:sp>
      <p:grpSp>
        <p:nvGrpSpPr>
          <p:cNvPr id="21" name="组合 20"/>
          <p:cNvGrpSpPr/>
          <p:nvPr/>
        </p:nvGrpSpPr>
        <p:grpSpPr>
          <a:xfrm>
            <a:off x="623392" y="2525407"/>
            <a:ext cx="11161240" cy="4431983"/>
            <a:chOff x="1560054" y="3402562"/>
            <a:chExt cx="9714993" cy="3321815"/>
          </a:xfrm>
        </p:grpSpPr>
        <p:sp>
          <p:nvSpPr>
            <p:cNvPr id="22" name="矩形 21"/>
            <p:cNvSpPr/>
            <p:nvPr/>
          </p:nvSpPr>
          <p:spPr>
            <a:xfrm>
              <a:off x="1560054" y="5621675"/>
              <a:ext cx="9164488" cy="346022"/>
            </a:xfrm>
            <a:prstGeom prst="rect">
              <a:avLst/>
            </a:prstGeom>
          </p:spPr>
          <p:txBody>
            <a:bodyPr wrap="square">
              <a:spAutoFit/>
            </a:bodyPr>
            <a:lstStyle/>
            <a:p>
              <a:pPr marL="285750" indent="-285750">
                <a:buFont typeface="Wingdings" panose="05000000000000000000" pitchFamily="2" charset="2"/>
                <a:buChar char="p"/>
              </a:pPr>
              <a:endParaRPr lang="zh-CN" altLang="en-US" sz="2400" b="1" dirty="0">
                <a:solidFill>
                  <a:srgbClr val="FF0000"/>
                </a:solidFill>
              </a:endParaRPr>
            </a:p>
          </p:txBody>
        </p:sp>
        <p:sp>
          <p:nvSpPr>
            <p:cNvPr id="23" name="矩形 22"/>
            <p:cNvSpPr/>
            <p:nvPr/>
          </p:nvSpPr>
          <p:spPr>
            <a:xfrm>
              <a:off x="1560054" y="3858261"/>
              <a:ext cx="9226134" cy="346022"/>
            </a:xfrm>
            <a:prstGeom prst="rect">
              <a:avLst/>
            </a:prstGeom>
          </p:spPr>
          <p:txBody>
            <a:bodyPr wrap="square">
              <a:spAutoFit/>
            </a:bodyPr>
            <a:lstStyle/>
            <a:p>
              <a:pPr marL="285750" indent="-285750">
                <a:buFont typeface="Wingdings" panose="05000000000000000000" pitchFamily="2" charset="2"/>
                <a:buChar char="p"/>
              </a:pPr>
              <a:endParaRPr lang="zh-CN" altLang="en-US" sz="2400" dirty="0"/>
            </a:p>
          </p:txBody>
        </p:sp>
        <p:sp>
          <p:nvSpPr>
            <p:cNvPr id="24" name="矩形 23"/>
            <p:cNvSpPr/>
            <p:nvPr/>
          </p:nvSpPr>
          <p:spPr>
            <a:xfrm>
              <a:off x="1560054" y="4359805"/>
              <a:ext cx="9714993" cy="346022"/>
            </a:xfrm>
            <a:prstGeom prst="rect">
              <a:avLst/>
            </a:prstGeom>
          </p:spPr>
          <p:txBody>
            <a:bodyPr wrap="square">
              <a:spAutoFit/>
            </a:bodyPr>
            <a:lstStyle/>
            <a:p>
              <a:pPr marL="285750" indent="-285750">
                <a:buFont typeface="Wingdings" panose="05000000000000000000" pitchFamily="2" charset="2"/>
                <a:buChar char="p"/>
              </a:pPr>
              <a:endParaRPr lang="zh-CN" altLang="en-US" sz="2400" dirty="0"/>
            </a:p>
          </p:txBody>
        </p:sp>
        <p:sp>
          <p:nvSpPr>
            <p:cNvPr id="26" name="矩形 25"/>
            <p:cNvSpPr/>
            <p:nvPr/>
          </p:nvSpPr>
          <p:spPr>
            <a:xfrm>
              <a:off x="1560054" y="4816342"/>
              <a:ext cx="9627351" cy="346022"/>
            </a:xfrm>
            <a:prstGeom prst="rect">
              <a:avLst/>
            </a:prstGeom>
          </p:spPr>
          <p:txBody>
            <a:bodyPr wrap="square">
              <a:spAutoFit/>
            </a:bodyPr>
            <a:lstStyle/>
            <a:p>
              <a:pPr marL="285750" indent="-285750">
                <a:buFont typeface="Wingdings" panose="05000000000000000000" pitchFamily="2" charset="2"/>
                <a:buChar char="p"/>
              </a:pPr>
              <a:endParaRPr lang="zh-CN" altLang="en-US" sz="2400" b="1" dirty="0">
                <a:solidFill>
                  <a:srgbClr val="FF0000"/>
                </a:solidFill>
              </a:endParaRPr>
            </a:p>
          </p:txBody>
        </p:sp>
        <p:sp>
          <p:nvSpPr>
            <p:cNvPr id="27" name="矩形 26"/>
            <p:cNvSpPr/>
            <p:nvPr/>
          </p:nvSpPr>
          <p:spPr>
            <a:xfrm>
              <a:off x="1560054" y="3402562"/>
              <a:ext cx="9714992" cy="3321815"/>
            </a:xfrm>
            <a:prstGeom prst="rect">
              <a:avLst/>
            </a:prstGeom>
          </p:spPr>
          <p:txBody>
            <a:bodyPr wrap="square">
              <a:spAutoFit/>
            </a:bodyPr>
            <a:lstStyle/>
            <a:p>
              <a:pPr marL="285750" indent="-285750">
                <a:lnSpc>
                  <a:spcPct val="150000"/>
                </a:lnSpc>
                <a:buFont typeface="Wingdings" panose="05000000000000000000" pitchFamily="2" charset="2"/>
                <a:buChar char="p"/>
              </a:pPr>
              <a:r>
                <a:rPr lang="zh-CN" altLang="en-US" sz="2400" b="1" dirty="0"/>
                <a:t>学生国际化</a:t>
              </a:r>
              <a:r>
                <a:rPr lang="zh-CN" altLang="en-US" sz="2400" dirty="0"/>
                <a:t>一级指标中，</a:t>
              </a:r>
              <a:r>
                <a:rPr lang="zh-CN" altLang="en-US" sz="2400" b="1" dirty="0">
                  <a:solidFill>
                    <a:srgbClr val="FF0000"/>
                  </a:solidFill>
                </a:rPr>
                <a:t>综合性大学与工科类大学评分秋色</a:t>
              </a:r>
              <a:r>
                <a:rPr lang="zh-CN" altLang="en-US" dirty="0"/>
                <a:t>，</a:t>
              </a:r>
              <a:r>
                <a:rPr lang="zh-CN" altLang="en-US" sz="2400" b="1" dirty="0">
                  <a:solidFill>
                    <a:srgbClr val="FF0000"/>
                  </a:solidFill>
                </a:rPr>
                <a:t>师范类、财经类高校各拔</a:t>
              </a:r>
              <a:r>
                <a:rPr lang="zh-CN" altLang="en-US" sz="2400" b="1" dirty="0" smtClean="0">
                  <a:solidFill>
                    <a:srgbClr val="FF0000"/>
                  </a:solidFill>
                </a:rPr>
                <a:t>其一</a:t>
              </a:r>
              <a:r>
                <a:rPr lang="zh-CN" altLang="en-US" sz="2400" b="1" dirty="0" smtClean="0"/>
                <a:t>；</a:t>
              </a:r>
              <a:endParaRPr lang="en-US" altLang="zh-CN" sz="2400" b="1" dirty="0" smtClean="0">
                <a:solidFill>
                  <a:srgbClr val="FF0000"/>
                </a:solidFill>
              </a:endParaRPr>
            </a:p>
            <a:p>
              <a:pPr marL="285750" indent="-285750">
                <a:lnSpc>
                  <a:spcPct val="150000"/>
                </a:lnSpc>
                <a:buFont typeface="Wingdings" panose="05000000000000000000" pitchFamily="2" charset="2"/>
                <a:buChar char="p"/>
              </a:pPr>
              <a:r>
                <a:rPr lang="zh-CN" altLang="en-US" sz="2400" dirty="0"/>
                <a:t>教学国际化、科研国际化一级指标中，</a:t>
              </a:r>
              <a:r>
                <a:rPr lang="zh-CN" altLang="en-US" sz="2400" dirty="0">
                  <a:solidFill>
                    <a:srgbClr val="FF0000"/>
                  </a:solidFill>
                </a:rPr>
                <a:t>工科类大学均占六成，表现抢眼</a:t>
              </a:r>
              <a:r>
                <a:rPr lang="zh-CN" altLang="en-US" sz="2400" dirty="0"/>
                <a:t>；</a:t>
              </a:r>
            </a:p>
            <a:p>
              <a:pPr marL="285750" indent="-285750">
                <a:lnSpc>
                  <a:spcPct val="150000"/>
                </a:lnSpc>
                <a:buFont typeface="Wingdings" panose="05000000000000000000" pitchFamily="2" charset="2"/>
                <a:buChar char="p"/>
              </a:pPr>
              <a:r>
                <a:rPr lang="zh-CN" altLang="en-US" sz="2400" dirty="0"/>
                <a:t>文化交流一级指标中，是</a:t>
              </a:r>
              <a:r>
                <a:rPr lang="zh-CN" altLang="en-US" sz="2400" dirty="0">
                  <a:solidFill>
                    <a:srgbClr val="FF0000"/>
                  </a:solidFill>
                </a:rPr>
                <a:t>语言类、师范类、财经类高校的天下（占五成），综合性大学只占三成，无工科类</a:t>
              </a:r>
              <a:r>
                <a:rPr lang="zh-CN" altLang="en-US" sz="2400" dirty="0" smtClean="0">
                  <a:solidFill>
                    <a:srgbClr val="FF0000"/>
                  </a:solidFill>
                </a:rPr>
                <a:t>大学</a:t>
              </a:r>
              <a:r>
                <a:rPr lang="zh-CN" altLang="en-US" sz="2400" dirty="0" smtClean="0"/>
                <a:t>；</a:t>
              </a:r>
              <a:endParaRPr lang="zh-CN" altLang="en-US" sz="2400" dirty="0">
                <a:solidFill>
                  <a:srgbClr val="FF0000"/>
                </a:solidFill>
              </a:endParaRPr>
            </a:p>
            <a:p>
              <a:pPr marL="285750" indent="-285750">
                <a:lnSpc>
                  <a:spcPct val="150000"/>
                </a:lnSpc>
                <a:buFont typeface="Wingdings" panose="05000000000000000000" pitchFamily="2" charset="2"/>
                <a:buChar char="p"/>
              </a:pPr>
              <a:r>
                <a:rPr lang="zh-CN" altLang="en-US" sz="2400" dirty="0"/>
                <a:t>国际显示度一级指标中，</a:t>
              </a:r>
              <a:r>
                <a:rPr lang="zh-CN" altLang="en-US" sz="2400" dirty="0">
                  <a:solidFill>
                    <a:srgbClr val="FF0000"/>
                  </a:solidFill>
                </a:rPr>
                <a:t>综合性大学优势明显，占半壁江山，工科类大学</a:t>
              </a:r>
              <a:r>
                <a:rPr lang="zh-CN" altLang="en-US" sz="2400" dirty="0" smtClean="0">
                  <a:solidFill>
                    <a:srgbClr val="FF0000"/>
                  </a:solidFill>
                </a:rPr>
                <a:t>其次</a:t>
              </a:r>
              <a:r>
                <a:rPr lang="zh-CN" altLang="en-US" sz="2400" dirty="0" smtClean="0"/>
                <a:t>。</a:t>
              </a:r>
              <a:endParaRPr lang="zh-CN" altLang="en-US" sz="2400" dirty="0">
                <a:solidFill>
                  <a:srgbClr val="FF0000"/>
                </a:solidFill>
              </a:endParaRPr>
            </a:p>
            <a:p>
              <a:pPr marL="285750" indent="-285750">
                <a:buFont typeface="Wingdings" panose="05000000000000000000" pitchFamily="2" charset="2"/>
                <a:buChar char="p"/>
              </a:pPr>
              <a:endParaRPr lang="zh-CN" altLang="en-US" sz="2400" b="1" dirty="0"/>
            </a:p>
          </p:txBody>
        </p:sp>
      </p:grpSp>
    </p:spTree>
    <p:extLst>
      <p:ext uri="{BB962C8B-B14F-4D97-AF65-F5344CB8AC3E}">
        <p14:creationId xmlns:p14="http://schemas.microsoft.com/office/powerpoint/2010/main" val="38735511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ED00465-D374-4F2E-AC45-E0562814E941}" type="slidenum">
              <a:rPr lang="zh-CN" altLang="en-US" smtClean="0"/>
              <a:pPr/>
              <a:t>62</a:t>
            </a:fld>
            <a:endParaRPr lang="zh-CN" altLang="en-US" dirty="0"/>
          </a:p>
        </p:txBody>
      </p:sp>
      <p:sp>
        <p:nvSpPr>
          <p:cNvPr id="6" name="任意多边形 5"/>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8" name="矩形 7"/>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7"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62</a:t>
            </a:fld>
            <a:endParaRPr lang="zh-CN" altLang="en-US"/>
          </a:p>
        </p:txBody>
      </p:sp>
      <p:pic>
        <p:nvPicPr>
          <p:cNvPr id="38" name="图片 37"/>
          <p:cNvPicPr>
            <a:picLocks noChangeAspect="1"/>
          </p:cNvPicPr>
          <p:nvPr/>
        </p:nvPicPr>
        <p:blipFill>
          <a:blip r:embed="rId5" cstate="print"/>
          <a:stretch>
            <a:fillRect/>
          </a:stretch>
        </p:blipFill>
        <p:spPr>
          <a:xfrm>
            <a:off x="10227664" y="6108847"/>
            <a:ext cx="1772992" cy="599321"/>
          </a:xfrm>
          <a:prstGeom prst="rect">
            <a:avLst/>
          </a:prstGeom>
        </p:spPr>
      </p:pic>
      <p:cxnSp>
        <p:nvCxnSpPr>
          <p:cNvPr id="39" name="直接连接符 38"/>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40" name="矩形 39"/>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41" name="矩形 40"/>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52" name="MH_Entry_2">
            <a:hlinkClick r:id="rId6"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国际化评价发现</a:t>
            </a:r>
          </a:p>
        </p:txBody>
      </p:sp>
      <p:sp>
        <p:nvSpPr>
          <p:cNvPr id="53" name="MH_Number_2">
            <a:hlinkClick r:id="rId6"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6</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25" name="矩形 24"/>
          <p:cNvSpPr/>
          <p:nvPr/>
        </p:nvSpPr>
        <p:spPr>
          <a:xfrm>
            <a:off x="891110" y="911057"/>
            <a:ext cx="4071507" cy="461665"/>
          </a:xfrm>
          <a:prstGeom prst="rect">
            <a:avLst/>
          </a:prstGeom>
          <a:solidFill>
            <a:srgbClr val="C00000"/>
          </a:solidFill>
        </p:spPr>
        <p:txBody>
          <a:bodyPr wrap="square">
            <a:spAutoFit/>
          </a:bodyPr>
          <a:lstStyle/>
          <a:p>
            <a:r>
              <a:rPr lang="en-US" altLang="zh-CN" sz="2400" b="1" dirty="0" smtClean="0">
                <a:solidFill>
                  <a:schemeClr val="bg1"/>
                </a:solidFill>
                <a:latin typeface="+mn-ea"/>
              </a:rPr>
              <a:t>5.</a:t>
            </a:r>
            <a:r>
              <a:rPr lang="zh-CN" altLang="en-US" sz="2400" b="1" dirty="0" smtClean="0">
                <a:solidFill>
                  <a:schemeClr val="bg1"/>
                </a:solidFill>
                <a:latin typeface="+mn-ea"/>
              </a:rPr>
              <a:t>国际化</a:t>
            </a:r>
            <a:r>
              <a:rPr lang="zh-CN" altLang="en-US" sz="2400" b="1" dirty="0">
                <a:solidFill>
                  <a:schemeClr val="bg1"/>
                </a:solidFill>
                <a:latin typeface="+mn-ea"/>
              </a:rPr>
              <a:t>发展极不平衡</a:t>
            </a:r>
          </a:p>
        </p:txBody>
      </p:sp>
      <p:sp>
        <p:nvSpPr>
          <p:cNvPr id="28" name="矩形 27"/>
          <p:cNvSpPr/>
          <p:nvPr/>
        </p:nvSpPr>
        <p:spPr>
          <a:xfrm>
            <a:off x="727649" y="1455633"/>
            <a:ext cx="11200999" cy="1532727"/>
          </a:xfrm>
          <a:prstGeom prst="rect">
            <a:avLst/>
          </a:prstGeom>
        </p:spPr>
        <p:txBody>
          <a:bodyPr wrap="square">
            <a:spAutoFit/>
          </a:bodyPr>
          <a:lstStyle/>
          <a:p>
            <a:pPr>
              <a:lnSpc>
                <a:spcPct val="130000"/>
              </a:lnSpc>
            </a:pPr>
            <a:r>
              <a:rPr lang="zh-CN" altLang="en-US" sz="2400" b="1" dirty="0" smtClean="0">
                <a:latin typeface="+mn-ea"/>
              </a:rPr>
              <a:t>（</a:t>
            </a:r>
            <a:r>
              <a:rPr lang="en-US" altLang="zh-CN" sz="2400" b="1" dirty="0" smtClean="0">
                <a:latin typeface="+mn-ea"/>
              </a:rPr>
              <a:t>5</a:t>
            </a:r>
            <a:r>
              <a:rPr lang="zh-CN" altLang="en-US" sz="2400" b="1" dirty="0" smtClean="0">
                <a:latin typeface="+mn-ea"/>
              </a:rPr>
              <a:t>）即使同层次类型大学，</a:t>
            </a:r>
            <a:r>
              <a:rPr lang="zh-CN" altLang="en-US" sz="2400" b="1" dirty="0">
                <a:latin typeface="+mn-ea"/>
              </a:rPr>
              <a:t>国际化发展也因地域不同而呈现东、中、西部差异，经济发达地区的双一流大学建设高校比中西部地区双一流大学建设高校国际化水平高，显示了经济强大对大学国际化发展的有力支撑。</a:t>
            </a:r>
          </a:p>
        </p:txBody>
      </p:sp>
      <p:pic>
        <p:nvPicPr>
          <p:cNvPr id="29" name="图片 28"/>
          <p:cNvPicPr>
            <a:picLocks noChangeAspect="1"/>
          </p:cNvPicPr>
          <p:nvPr/>
        </p:nvPicPr>
        <p:blipFill>
          <a:blip r:embed="rId7" cstate="print"/>
          <a:stretch>
            <a:fillRect/>
          </a:stretch>
        </p:blipFill>
        <p:spPr>
          <a:xfrm>
            <a:off x="501468" y="2852936"/>
            <a:ext cx="5522524" cy="2734165"/>
          </a:xfrm>
          <a:prstGeom prst="rect">
            <a:avLst/>
          </a:prstGeom>
        </p:spPr>
      </p:pic>
      <p:sp>
        <p:nvSpPr>
          <p:cNvPr id="30" name="矩形 29"/>
          <p:cNvSpPr/>
          <p:nvPr/>
        </p:nvSpPr>
        <p:spPr>
          <a:xfrm>
            <a:off x="761776" y="5517232"/>
            <a:ext cx="4830168" cy="871008"/>
          </a:xfrm>
          <a:prstGeom prst="rect">
            <a:avLst/>
          </a:prstGeom>
        </p:spPr>
        <p:txBody>
          <a:bodyPr wrap="none">
            <a:spAutoFit/>
          </a:bodyPr>
          <a:lstStyle/>
          <a:p>
            <a:pPr algn="ctr">
              <a:lnSpc>
                <a:spcPct val="120000"/>
              </a:lnSpc>
              <a:spcBef>
                <a:spcPts val="600"/>
              </a:spcBef>
            </a:pPr>
            <a:r>
              <a:rPr lang="en-US" altLang="zh-CN" sz="2400" b="1" dirty="0">
                <a:latin typeface="+mn-ea"/>
                <a:cs typeface="Times New Roman" panose="02020603050405020304" pitchFamily="18" charset="0"/>
              </a:rPr>
              <a:t>2018</a:t>
            </a:r>
            <a:r>
              <a:rPr lang="zh-CN" altLang="en-US" sz="2400" b="1" dirty="0">
                <a:latin typeface="+mn-ea"/>
                <a:cs typeface="Times New Roman" panose="02020603050405020304" pitchFamily="18" charset="0"/>
              </a:rPr>
              <a:t>年各排名前</a:t>
            </a:r>
            <a:r>
              <a:rPr lang="en-US" altLang="zh-CN" sz="2400" b="1" dirty="0">
                <a:latin typeface="+mn-ea"/>
                <a:cs typeface="Times New Roman" panose="02020603050405020304" pitchFamily="18" charset="0"/>
              </a:rPr>
              <a:t>20</a:t>
            </a:r>
            <a:r>
              <a:rPr lang="zh-CN" altLang="en-US" sz="2400" b="1" dirty="0">
                <a:latin typeface="+mn-ea"/>
                <a:cs typeface="Times New Roman" panose="02020603050405020304" pitchFamily="18" charset="0"/>
              </a:rPr>
              <a:t>位高校分布</a:t>
            </a:r>
            <a:r>
              <a:rPr lang="zh-CN" altLang="en-US" sz="2400" b="1" dirty="0" smtClean="0">
                <a:latin typeface="+mn-ea"/>
                <a:cs typeface="Times New Roman" panose="02020603050405020304" pitchFamily="18" charset="0"/>
              </a:rPr>
              <a:t>情况</a:t>
            </a:r>
            <a:endParaRPr lang="en-US" altLang="zh-CN" sz="2400" b="1" dirty="0" smtClean="0">
              <a:latin typeface="+mn-ea"/>
              <a:cs typeface="Times New Roman" panose="02020603050405020304" pitchFamily="18" charset="0"/>
            </a:endParaRPr>
          </a:p>
          <a:p>
            <a:pPr algn="ctr">
              <a:lnSpc>
                <a:spcPct val="120000"/>
              </a:lnSpc>
              <a:spcBef>
                <a:spcPts val="600"/>
              </a:spcBef>
            </a:pPr>
            <a:r>
              <a:rPr lang="en-US" altLang="zh-CN" sz="1400" dirty="0">
                <a:latin typeface="+mj-ea"/>
                <a:ea typeface="+mj-ea"/>
              </a:rPr>
              <a:t>2018</a:t>
            </a:r>
            <a:r>
              <a:rPr lang="zh-CN" altLang="zh-CN" sz="1400" dirty="0">
                <a:latin typeface="+mj-ea"/>
                <a:ea typeface="+mj-ea"/>
              </a:rPr>
              <a:t>年度大学国际化水平排名</a:t>
            </a:r>
            <a:endParaRPr lang="zh-CN" altLang="en-US" sz="1400" dirty="0">
              <a:latin typeface="+mj-ea"/>
              <a:ea typeface="+mj-ea"/>
            </a:endParaRPr>
          </a:p>
        </p:txBody>
      </p:sp>
      <p:sp>
        <p:nvSpPr>
          <p:cNvPr id="31" name="矩形 30"/>
          <p:cNvSpPr/>
          <p:nvPr/>
        </p:nvSpPr>
        <p:spPr>
          <a:xfrm>
            <a:off x="5911139" y="3260926"/>
            <a:ext cx="6096000" cy="2236574"/>
          </a:xfrm>
          <a:prstGeom prst="rect">
            <a:avLst/>
          </a:prstGeom>
        </p:spPr>
        <p:txBody>
          <a:bodyPr>
            <a:spAutoFit/>
          </a:bodyPr>
          <a:lstStyle/>
          <a:p>
            <a:pPr>
              <a:lnSpc>
                <a:spcPct val="150000"/>
              </a:lnSpc>
              <a:buFont typeface="Wingdings" pitchFamily="2" charset="2"/>
              <a:buChar char="n"/>
            </a:pPr>
            <a:r>
              <a:rPr lang="en-US" altLang="zh-CN" sz="2400" b="1" dirty="0" smtClean="0"/>
              <a:t>42</a:t>
            </a:r>
            <a:r>
              <a:rPr lang="zh-CN" altLang="en-US" sz="2400" b="1" dirty="0"/>
              <a:t>所双一流大学建设高校中，</a:t>
            </a:r>
            <a:r>
              <a:rPr lang="zh-CN" altLang="en-US" sz="2400" b="1" dirty="0">
                <a:solidFill>
                  <a:srgbClr val="002060"/>
                </a:solidFill>
              </a:rPr>
              <a:t>中西部有</a:t>
            </a:r>
            <a:r>
              <a:rPr lang="en-US" altLang="zh-CN" sz="2400" b="1" dirty="0">
                <a:solidFill>
                  <a:srgbClr val="002060"/>
                </a:solidFill>
              </a:rPr>
              <a:t>16</a:t>
            </a:r>
            <a:r>
              <a:rPr lang="zh-CN" altLang="en-US" sz="2400" b="1" dirty="0" smtClean="0">
                <a:solidFill>
                  <a:srgbClr val="002060"/>
                </a:solidFill>
              </a:rPr>
              <a:t>所</a:t>
            </a:r>
            <a:endParaRPr lang="en-US" altLang="zh-CN" sz="2400" b="1" dirty="0" smtClean="0">
              <a:solidFill>
                <a:srgbClr val="002060"/>
              </a:solidFill>
            </a:endParaRPr>
          </a:p>
          <a:p>
            <a:pPr>
              <a:lnSpc>
                <a:spcPct val="150000"/>
              </a:lnSpc>
              <a:buFont typeface="Wingdings" pitchFamily="2" charset="2"/>
              <a:buChar char="n"/>
            </a:pPr>
            <a:r>
              <a:rPr lang="zh-CN" altLang="en-US" sz="2400" b="1" dirty="0" smtClean="0"/>
              <a:t>总排名、六个专项排名的前</a:t>
            </a:r>
            <a:r>
              <a:rPr lang="en-US" altLang="zh-CN" sz="2400" b="1" dirty="0" smtClean="0"/>
              <a:t>20</a:t>
            </a:r>
            <a:r>
              <a:rPr lang="zh-CN" altLang="en-US" sz="2400" b="1" dirty="0" smtClean="0"/>
              <a:t>位中，</a:t>
            </a:r>
            <a:r>
              <a:rPr lang="zh-CN" altLang="en-US" sz="2400" b="1" dirty="0" smtClean="0">
                <a:solidFill>
                  <a:srgbClr val="002060"/>
                </a:solidFill>
              </a:rPr>
              <a:t>中西部高校与东部高校相差较大</a:t>
            </a:r>
            <a:endParaRPr lang="zh-CN" altLang="en-US" sz="2400" b="1" dirty="0">
              <a:solidFill>
                <a:srgbClr val="002060"/>
              </a:solidFill>
            </a:endParaRPr>
          </a:p>
        </p:txBody>
      </p:sp>
    </p:spTree>
    <p:extLst>
      <p:ext uri="{BB962C8B-B14F-4D97-AF65-F5344CB8AC3E}">
        <p14:creationId xmlns:p14="http://schemas.microsoft.com/office/powerpoint/2010/main" val="37927381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内容占位符 2"/>
          <p:cNvSpPr>
            <a:spLocks noGrp="1"/>
          </p:cNvSpPr>
          <p:nvPr>
            <p:ph idx="1"/>
          </p:nvPr>
        </p:nvSpPr>
        <p:spPr>
          <a:xfrm>
            <a:off x="523800" y="1052736"/>
            <a:ext cx="10972800" cy="4525963"/>
          </a:xfrm>
        </p:spPr>
        <p:txBody>
          <a:bodyPr/>
          <a:lstStyle/>
          <a:p>
            <a:pPr marL="0" indent="0">
              <a:buFont typeface="Arial" pitchFamily="34" charset="0"/>
              <a:buNone/>
            </a:pPr>
            <a:r>
              <a:rPr lang="zh-CN" altLang="en-US" sz="3600" dirty="0" smtClean="0"/>
              <a:t> </a:t>
            </a:r>
            <a:r>
              <a:rPr lang="en-US" altLang="zh-CN" sz="2800" b="1" dirty="0" smtClean="0">
                <a:solidFill>
                  <a:srgbClr val="C00000"/>
                </a:solidFill>
                <a:latin typeface="华文楷体" pitchFamily="2" charset="-122"/>
                <a:ea typeface="华文楷体" pitchFamily="2" charset="-122"/>
              </a:rPr>
              <a:t> ●</a:t>
            </a:r>
            <a:r>
              <a:rPr lang="zh-CN" altLang="en-US" sz="2800" b="1" dirty="0" smtClean="0">
                <a:solidFill>
                  <a:srgbClr val="002060"/>
                </a:solidFill>
                <a:latin typeface="华文楷体" pitchFamily="2" charset="-122"/>
                <a:ea typeface="华文楷体" pitchFamily="2" charset="-122"/>
              </a:rPr>
              <a:t>来华</a:t>
            </a:r>
            <a:r>
              <a:rPr lang="zh-CN" altLang="en-US" sz="2800" b="1" dirty="0" smtClean="0">
                <a:solidFill>
                  <a:srgbClr val="002060"/>
                </a:solidFill>
                <a:latin typeface="华文楷体" pitchFamily="2" charset="-122"/>
                <a:ea typeface="华文楷体" pitchFamily="2" charset="-122"/>
              </a:rPr>
              <a:t>留学生</a:t>
            </a:r>
            <a:endParaRPr lang="en-US" altLang="zh-CN" sz="2800" b="1" dirty="0" smtClean="0">
              <a:solidFill>
                <a:srgbClr val="002060"/>
              </a:solidFill>
              <a:latin typeface="华文楷体" pitchFamily="2" charset="-122"/>
              <a:ea typeface="华文楷体" pitchFamily="2" charset="-122"/>
            </a:endParaRPr>
          </a:p>
          <a:p>
            <a:pPr marL="0" indent="0">
              <a:buFont typeface="Arial" pitchFamily="34" charset="0"/>
              <a:buNone/>
            </a:pPr>
            <a:r>
              <a:rPr lang="en-US" altLang="zh-CN" sz="2800" b="1" dirty="0" smtClean="0">
                <a:solidFill>
                  <a:srgbClr val="C00000"/>
                </a:solidFill>
                <a:latin typeface="华文楷体" pitchFamily="2" charset="-122"/>
                <a:ea typeface="华文楷体" pitchFamily="2" charset="-122"/>
              </a:rPr>
              <a:t> ●</a:t>
            </a:r>
            <a:r>
              <a:rPr lang="en-US" altLang="zh-CN" sz="2800" b="1" dirty="0" smtClean="0">
                <a:solidFill>
                  <a:srgbClr val="002060"/>
                </a:solidFill>
                <a:latin typeface="华文楷体" pitchFamily="2" charset="-122"/>
                <a:ea typeface="华文楷体" pitchFamily="2" charset="-122"/>
              </a:rPr>
              <a:t> </a:t>
            </a:r>
            <a:r>
              <a:rPr lang="zh-CN" altLang="en-US" sz="2800" b="1" dirty="0" smtClean="0">
                <a:solidFill>
                  <a:srgbClr val="002060"/>
                </a:solidFill>
                <a:latin typeface="华文楷体" pitchFamily="2" charset="-122"/>
                <a:ea typeface="华文楷体" pitchFamily="2" charset="-122"/>
              </a:rPr>
              <a:t>出国交流学习、攻读学位</a:t>
            </a:r>
            <a:endParaRPr lang="en-US" altLang="zh-CN" sz="2800" b="1" dirty="0" smtClean="0">
              <a:solidFill>
                <a:srgbClr val="002060"/>
              </a:solidFill>
              <a:latin typeface="华文楷体" pitchFamily="2" charset="-122"/>
              <a:ea typeface="华文楷体" pitchFamily="2" charset="-122"/>
            </a:endParaRPr>
          </a:p>
          <a:p>
            <a:pPr marL="0" indent="0">
              <a:buFont typeface="Arial" pitchFamily="34" charset="0"/>
              <a:buNone/>
            </a:pPr>
            <a:r>
              <a:rPr lang="en-US" altLang="zh-CN" sz="2800" b="1" dirty="0" smtClean="0">
                <a:solidFill>
                  <a:srgbClr val="C00000"/>
                </a:solidFill>
                <a:latin typeface="华文楷体" pitchFamily="2" charset="-122"/>
                <a:ea typeface="华文楷体" pitchFamily="2" charset="-122"/>
              </a:rPr>
              <a:t> ● </a:t>
            </a:r>
            <a:r>
              <a:rPr lang="zh-CN" altLang="en-US" sz="2800" b="1" dirty="0" smtClean="0">
                <a:solidFill>
                  <a:srgbClr val="002060"/>
                </a:solidFill>
                <a:latin typeface="华文楷体" pitchFamily="2" charset="-122"/>
                <a:ea typeface="华文楷体" pitchFamily="2" charset="-122"/>
              </a:rPr>
              <a:t>接受中外国家政府、中外企业委托</a:t>
            </a:r>
          </a:p>
          <a:p>
            <a:pPr marL="0" indent="0">
              <a:buFont typeface="Arial" pitchFamily="34" charset="0"/>
              <a:buNone/>
            </a:pPr>
            <a:r>
              <a:rPr lang="en-US" altLang="zh-CN" sz="2800" b="1" dirty="0" smtClean="0">
                <a:solidFill>
                  <a:srgbClr val="C00000"/>
                </a:solidFill>
                <a:latin typeface="华文楷体" pitchFamily="2" charset="-122"/>
                <a:ea typeface="华文楷体" pitchFamily="2" charset="-122"/>
              </a:rPr>
              <a:t> ● </a:t>
            </a:r>
            <a:r>
              <a:rPr lang="zh-CN" altLang="en-US" sz="2800" b="1" dirty="0" smtClean="0">
                <a:solidFill>
                  <a:srgbClr val="002060"/>
                </a:solidFill>
                <a:latin typeface="华文楷体" pitchFamily="2" charset="-122"/>
                <a:ea typeface="华文楷体" pitchFamily="2" charset="-122"/>
              </a:rPr>
              <a:t>中外合作办学项目</a:t>
            </a:r>
            <a:endParaRPr lang="en-US" altLang="zh-CN" sz="2800" b="1" dirty="0" smtClean="0">
              <a:solidFill>
                <a:srgbClr val="002060"/>
              </a:solidFill>
              <a:latin typeface="华文楷体" pitchFamily="2" charset="-122"/>
              <a:ea typeface="华文楷体" pitchFamily="2" charset="-122"/>
            </a:endParaRPr>
          </a:p>
          <a:p>
            <a:pPr marL="0" indent="0">
              <a:buFont typeface="Arial" pitchFamily="34" charset="0"/>
              <a:buNone/>
            </a:pPr>
            <a:r>
              <a:rPr lang="en-US" altLang="zh-CN" sz="2800" b="1" dirty="0" smtClean="0">
                <a:solidFill>
                  <a:srgbClr val="002060"/>
                </a:solidFill>
                <a:latin typeface="华文楷体" pitchFamily="2" charset="-122"/>
                <a:ea typeface="华文楷体" pitchFamily="2" charset="-122"/>
              </a:rPr>
              <a:t>                                         </a:t>
            </a:r>
            <a:r>
              <a:rPr lang="zh-CN" altLang="en-US" sz="2400" b="1" dirty="0" smtClean="0">
                <a:solidFill>
                  <a:srgbClr val="002060"/>
                </a:solidFill>
                <a:latin typeface="华文楷体" pitchFamily="2" charset="-122"/>
                <a:ea typeface="华文楷体" pitchFamily="2" charset="-122"/>
              </a:rPr>
              <a:t>样本大学中外合作办学机构与项目（教育部批准）</a:t>
            </a:r>
            <a:endParaRPr lang="en-US" altLang="zh-CN" sz="2400" b="1" dirty="0" smtClean="0">
              <a:solidFill>
                <a:srgbClr val="002060"/>
              </a:solidFill>
              <a:latin typeface="华文楷体" pitchFamily="2" charset="-122"/>
              <a:ea typeface="华文楷体" pitchFamily="2" charset="-122"/>
            </a:endParaRPr>
          </a:p>
          <a:p>
            <a:pPr marL="0" indent="0">
              <a:buFont typeface="Arial" pitchFamily="34" charset="0"/>
              <a:buNone/>
            </a:pPr>
            <a:endParaRPr lang="en-US" altLang="zh-CN" sz="2400" b="1" dirty="0" smtClean="0">
              <a:solidFill>
                <a:srgbClr val="002060"/>
              </a:solidFill>
              <a:latin typeface="华文楷体" pitchFamily="2" charset="-122"/>
              <a:ea typeface="华文楷体" pitchFamily="2" charset="-122"/>
            </a:endParaRPr>
          </a:p>
          <a:p>
            <a:pPr marL="0" indent="0">
              <a:buFont typeface="Arial" pitchFamily="34" charset="0"/>
              <a:buNone/>
            </a:pPr>
            <a:r>
              <a:rPr lang="en-US" altLang="zh-CN" sz="2400" b="1" dirty="0" smtClean="0">
                <a:solidFill>
                  <a:srgbClr val="002060"/>
                </a:solidFill>
                <a:latin typeface="华文楷体" pitchFamily="2" charset="-122"/>
                <a:ea typeface="华文楷体" pitchFamily="2" charset="-122"/>
              </a:rPr>
              <a:t>                                                 </a:t>
            </a:r>
          </a:p>
        </p:txBody>
      </p:sp>
      <p:graphicFrame>
        <p:nvGraphicFramePr>
          <p:cNvPr id="4" name="表格 3"/>
          <p:cNvGraphicFramePr>
            <a:graphicFrameLocks noGrp="1"/>
          </p:cNvGraphicFramePr>
          <p:nvPr>
            <p:extLst>
              <p:ext uri="{D42A27DB-BD31-4B8C-83A1-F6EECF244321}">
                <p14:modId xmlns:p14="http://schemas.microsoft.com/office/powerpoint/2010/main" val="1822308215"/>
              </p:ext>
            </p:extLst>
          </p:nvPr>
        </p:nvGraphicFramePr>
        <p:xfrm>
          <a:off x="4151784" y="3861048"/>
          <a:ext cx="6697340" cy="2320895"/>
        </p:xfrm>
        <a:graphic>
          <a:graphicData uri="http://schemas.openxmlformats.org/drawingml/2006/table">
            <a:tbl>
              <a:tblPr>
                <a:tableStyleId>{5C22544A-7EE6-4342-B048-85BDC9FD1C3A}</a:tableStyleId>
              </a:tblPr>
              <a:tblGrid>
                <a:gridCol w="1944388">
                  <a:extLst>
                    <a:ext uri="{9D8B030D-6E8A-4147-A177-3AD203B41FA5}">
                      <a16:colId xmlns="" xmlns:a16="http://schemas.microsoft.com/office/drawing/2014/main" val="20000"/>
                    </a:ext>
                  </a:extLst>
                </a:gridCol>
                <a:gridCol w="2160434">
                  <a:extLst>
                    <a:ext uri="{9D8B030D-6E8A-4147-A177-3AD203B41FA5}">
                      <a16:colId xmlns="" xmlns:a16="http://schemas.microsoft.com/office/drawing/2014/main" val="20001"/>
                    </a:ext>
                  </a:extLst>
                </a:gridCol>
                <a:gridCol w="2592518">
                  <a:extLst>
                    <a:ext uri="{9D8B030D-6E8A-4147-A177-3AD203B41FA5}">
                      <a16:colId xmlns="" xmlns:a16="http://schemas.microsoft.com/office/drawing/2014/main" val="20002"/>
                    </a:ext>
                  </a:extLst>
                </a:gridCol>
              </a:tblGrid>
              <a:tr h="464179">
                <a:tc>
                  <a:txBody>
                    <a:bodyPr/>
                    <a:lstStyle/>
                    <a:p>
                      <a:pPr algn="l" fontAlgn="ctr"/>
                      <a:r>
                        <a:rPr lang="zh-CN" altLang="en-US" sz="2000" u="none" strike="noStrike" dirty="0">
                          <a:solidFill>
                            <a:srgbClr val="002060"/>
                          </a:solidFill>
                          <a:effectLst/>
                        </a:rPr>
                        <a:t>   </a:t>
                      </a:r>
                      <a:r>
                        <a:rPr lang="zh-CN" altLang="en-US" sz="2000" u="none" strike="noStrike" dirty="0" smtClean="0">
                          <a:solidFill>
                            <a:srgbClr val="002060"/>
                          </a:solidFill>
                          <a:effectLst/>
                        </a:rPr>
                        <a:t>           年份</a:t>
                      </a:r>
                      <a:endParaRPr lang="zh-CN" altLang="en-US" sz="2000" b="0" i="0" u="none" strike="noStrike" dirty="0">
                        <a:solidFill>
                          <a:srgbClr val="002060"/>
                        </a:solidFill>
                        <a:effectLst/>
                        <a:latin typeface="宋体"/>
                      </a:endParaRPr>
                    </a:p>
                  </a:txBody>
                  <a:tcPr marL="0" marR="0" marT="0" marB="0" anchor="ctr"/>
                </a:tc>
                <a:tc>
                  <a:txBody>
                    <a:bodyPr/>
                    <a:lstStyle/>
                    <a:p>
                      <a:pPr algn="l" fontAlgn="ctr"/>
                      <a:r>
                        <a:rPr lang="zh-CN" altLang="en-US" sz="2000" u="none" strike="noStrike" dirty="0">
                          <a:solidFill>
                            <a:srgbClr val="002060"/>
                          </a:solidFill>
                          <a:effectLst/>
                        </a:rPr>
                        <a:t> </a:t>
                      </a:r>
                      <a:r>
                        <a:rPr lang="zh-CN" altLang="en-US" sz="2000" u="none" strike="noStrike" dirty="0" smtClean="0">
                          <a:solidFill>
                            <a:srgbClr val="002060"/>
                          </a:solidFill>
                          <a:effectLst/>
                        </a:rPr>
                        <a:t>           </a:t>
                      </a:r>
                      <a:r>
                        <a:rPr lang="zh-CN" altLang="en-US" sz="2000" u="none" strike="noStrike" dirty="0">
                          <a:solidFill>
                            <a:srgbClr val="002060"/>
                          </a:solidFill>
                          <a:effectLst/>
                        </a:rPr>
                        <a:t>机构数</a:t>
                      </a:r>
                      <a:endParaRPr lang="zh-CN" altLang="en-US" sz="2000" b="0" i="0" u="none" strike="noStrike" dirty="0">
                        <a:solidFill>
                          <a:srgbClr val="002060"/>
                        </a:solidFill>
                        <a:effectLst/>
                        <a:latin typeface="宋体"/>
                      </a:endParaRPr>
                    </a:p>
                  </a:txBody>
                  <a:tcPr marL="0" marR="0" marT="0" marB="0" anchor="ctr"/>
                </a:tc>
                <a:tc>
                  <a:txBody>
                    <a:bodyPr/>
                    <a:lstStyle/>
                    <a:p>
                      <a:pPr algn="l" fontAlgn="ctr"/>
                      <a:r>
                        <a:rPr lang="zh-CN" altLang="en-US" sz="2000" u="none" strike="noStrike" dirty="0">
                          <a:solidFill>
                            <a:srgbClr val="002060"/>
                          </a:solidFill>
                          <a:effectLst/>
                        </a:rPr>
                        <a:t>  </a:t>
                      </a:r>
                      <a:r>
                        <a:rPr lang="zh-CN" altLang="en-US" sz="2000" u="none" strike="noStrike" dirty="0" smtClean="0">
                          <a:solidFill>
                            <a:srgbClr val="002060"/>
                          </a:solidFill>
                          <a:effectLst/>
                        </a:rPr>
                        <a:t>                项目</a:t>
                      </a:r>
                      <a:r>
                        <a:rPr lang="zh-CN" altLang="en-US" sz="2000" u="none" strike="noStrike" dirty="0">
                          <a:solidFill>
                            <a:srgbClr val="002060"/>
                          </a:solidFill>
                          <a:effectLst/>
                        </a:rPr>
                        <a:t>数</a:t>
                      </a:r>
                      <a:endParaRPr lang="zh-CN" altLang="en-US" sz="2000" b="0" i="0" u="none" strike="noStrike" dirty="0">
                        <a:solidFill>
                          <a:srgbClr val="002060"/>
                        </a:solidFill>
                        <a:effectLst/>
                        <a:latin typeface="宋体"/>
                      </a:endParaRPr>
                    </a:p>
                  </a:txBody>
                  <a:tcPr marL="0" marR="0" marT="0" marB="0" anchor="ctr"/>
                </a:tc>
                <a:extLst>
                  <a:ext uri="{0D108BD9-81ED-4DB2-BD59-A6C34878D82A}">
                    <a16:rowId xmlns="" xmlns:a16="http://schemas.microsoft.com/office/drawing/2014/main" val="10000"/>
                  </a:ext>
                </a:extLst>
              </a:tr>
              <a:tr h="464179">
                <a:tc>
                  <a:txBody>
                    <a:bodyPr/>
                    <a:lstStyle/>
                    <a:p>
                      <a:pPr algn="r" fontAlgn="ctr"/>
                      <a:r>
                        <a:rPr lang="en-US" altLang="zh-CN" sz="2000" u="none" strike="noStrike" dirty="0">
                          <a:solidFill>
                            <a:srgbClr val="002060"/>
                          </a:solidFill>
                          <a:effectLst/>
                        </a:rPr>
                        <a:t>2014</a:t>
                      </a:r>
                      <a:endParaRPr lang="en-US" altLang="zh-CN" sz="2000" b="0" i="0" u="none" strike="noStrike" dirty="0">
                        <a:solidFill>
                          <a:srgbClr val="002060"/>
                        </a:solidFill>
                        <a:effectLst/>
                        <a:latin typeface="宋体"/>
                      </a:endParaRPr>
                    </a:p>
                  </a:txBody>
                  <a:tcPr marL="0" marR="0" marT="0" marB="0" anchor="ctr"/>
                </a:tc>
                <a:tc>
                  <a:txBody>
                    <a:bodyPr/>
                    <a:lstStyle/>
                    <a:p>
                      <a:pPr algn="r" fontAlgn="ctr"/>
                      <a:r>
                        <a:rPr lang="en-US" altLang="zh-CN" sz="2000" u="none" strike="noStrike">
                          <a:solidFill>
                            <a:srgbClr val="002060"/>
                          </a:solidFill>
                          <a:effectLst/>
                        </a:rPr>
                        <a:t>42</a:t>
                      </a:r>
                      <a:endParaRPr lang="en-US" altLang="zh-CN" sz="2000" b="0" i="0" u="none" strike="noStrike">
                        <a:solidFill>
                          <a:srgbClr val="002060"/>
                        </a:solidFill>
                        <a:effectLst/>
                        <a:latin typeface="宋体"/>
                      </a:endParaRPr>
                    </a:p>
                  </a:txBody>
                  <a:tcPr marL="0" marR="0" marT="0" marB="0" anchor="ctr"/>
                </a:tc>
                <a:tc>
                  <a:txBody>
                    <a:bodyPr/>
                    <a:lstStyle/>
                    <a:p>
                      <a:pPr algn="r" fontAlgn="ctr"/>
                      <a:r>
                        <a:rPr lang="en-US" altLang="zh-CN" sz="2000" u="none" strike="noStrike">
                          <a:solidFill>
                            <a:srgbClr val="002060"/>
                          </a:solidFill>
                          <a:effectLst/>
                        </a:rPr>
                        <a:t>281</a:t>
                      </a:r>
                      <a:endParaRPr lang="en-US" altLang="zh-CN" sz="2000" b="0" i="0" u="none" strike="noStrike">
                        <a:solidFill>
                          <a:srgbClr val="002060"/>
                        </a:solidFill>
                        <a:effectLst/>
                        <a:latin typeface="宋体"/>
                      </a:endParaRPr>
                    </a:p>
                  </a:txBody>
                  <a:tcPr marL="0" marR="0" marT="0" marB="0" anchor="ctr"/>
                </a:tc>
                <a:extLst>
                  <a:ext uri="{0D108BD9-81ED-4DB2-BD59-A6C34878D82A}">
                    <a16:rowId xmlns="" xmlns:a16="http://schemas.microsoft.com/office/drawing/2014/main" val="10001"/>
                  </a:ext>
                </a:extLst>
              </a:tr>
              <a:tr h="464179">
                <a:tc>
                  <a:txBody>
                    <a:bodyPr/>
                    <a:lstStyle/>
                    <a:p>
                      <a:pPr algn="r" fontAlgn="ctr"/>
                      <a:r>
                        <a:rPr lang="en-US" altLang="zh-CN" sz="2000" u="none" strike="noStrike" dirty="0">
                          <a:solidFill>
                            <a:srgbClr val="002060"/>
                          </a:solidFill>
                          <a:effectLst/>
                        </a:rPr>
                        <a:t>2015</a:t>
                      </a:r>
                      <a:endParaRPr lang="en-US" altLang="zh-CN" sz="2000" b="0" i="0" u="none" strike="noStrike" dirty="0">
                        <a:solidFill>
                          <a:srgbClr val="002060"/>
                        </a:solidFill>
                        <a:effectLst/>
                        <a:latin typeface="宋体"/>
                      </a:endParaRPr>
                    </a:p>
                  </a:txBody>
                  <a:tcPr marL="0" marR="0" marT="0" marB="0" anchor="ctr"/>
                </a:tc>
                <a:tc>
                  <a:txBody>
                    <a:bodyPr/>
                    <a:lstStyle/>
                    <a:p>
                      <a:pPr algn="r" fontAlgn="ctr"/>
                      <a:r>
                        <a:rPr lang="en-US" altLang="zh-CN" sz="2000" u="none" strike="noStrike">
                          <a:solidFill>
                            <a:srgbClr val="002060"/>
                          </a:solidFill>
                          <a:effectLst/>
                        </a:rPr>
                        <a:t>44</a:t>
                      </a:r>
                      <a:endParaRPr lang="en-US" altLang="zh-CN" sz="2000" b="0" i="0" u="none" strike="noStrike">
                        <a:solidFill>
                          <a:srgbClr val="002060"/>
                        </a:solidFill>
                        <a:effectLst/>
                        <a:latin typeface="宋体"/>
                      </a:endParaRPr>
                    </a:p>
                  </a:txBody>
                  <a:tcPr marL="0" marR="0" marT="0" marB="0" anchor="ctr"/>
                </a:tc>
                <a:tc>
                  <a:txBody>
                    <a:bodyPr/>
                    <a:lstStyle/>
                    <a:p>
                      <a:pPr algn="r" fontAlgn="ctr"/>
                      <a:r>
                        <a:rPr lang="en-US" altLang="zh-CN" sz="2000" u="none" strike="noStrike">
                          <a:solidFill>
                            <a:srgbClr val="002060"/>
                          </a:solidFill>
                          <a:effectLst/>
                        </a:rPr>
                        <a:t>268</a:t>
                      </a:r>
                      <a:endParaRPr lang="en-US" altLang="zh-CN" sz="2000" b="0" i="0" u="none" strike="noStrike">
                        <a:solidFill>
                          <a:srgbClr val="002060"/>
                        </a:solidFill>
                        <a:effectLst/>
                        <a:latin typeface="宋体"/>
                      </a:endParaRPr>
                    </a:p>
                  </a:txBody>
                  <a:tcPr marL="0" marR="0" marT="0" marB="0" anchor="ctr"/>
                </a:tc>
                <a:extLst>
                  <a:ext uri="{0D108BD9-81ED-4DB2-BD59-A6C34878D82A}">
                    <a16:rowId xmlns="" xmlns:a16="http://schemas.microsoft.com/office/drawing/2014/main" val="10002"/>
                  </a:ext>
                </a:extLst>
              </a:tr>
              <a:tr h="464179">
                <a:tc>
                  <a:txBody>
                    <a:bodyPr/>
                    <a:lstStyle/>
                    <a:p>
                      <a:pPr algn="r" fontAlgn="ctr"/>
                      <a:r>
                        <a:rPr lang="en-US" altLang="zh-CN" sz="2000" u="none" strike="noStrike" dirty="0">
                          <a:solidFill>
                            <a:srgbClr val="002060"/>
                          </a:solidFill>
                          <a:effectLst/>
                        </a:rPr>
                        <a:t>2016</a:t>
                      </a:r>
                      <a:endParaRPr lang="en-US" altLang="zh-CN" sz="2000" b="0" i="0" u="none" strike="noStrike" dirty="0">
                        <a:solidFill>
                          <a:srgbClr val="002060"/>
                        </a:solidFill>
                        <a:effectLst/>
                        <a:latin typeface="宋体"/>
                      </a:endParaRPr>
                    </a:p>
                  </a:txBody>
                  <a:tcPr marL="0" marR="0" marT="0" marB="0" anchor="ctr"/>
                </a:tc>
                <a:tc>
                  <a:txBody>
                    <a:bodyPr/>
                    <a:lstStyle/>
                    <a:p>
                      <a:pPr algn="r" fontAlgn="ctr"/>
                      <a:r>
                        <a:rPr lang="en-US" altLang="zh-CN" sz="2000" u="none" strike="noStrike" dirty="0">
                          <a:solidFill>
                            <a:srgbClr val="002060"/>
                          </a:solidFill>
                          <a:effectLst/>
                        </a:rPr>
                        <a:t>44</a:t>
                      </a:r>
                      <a:endParaRPr lang="en-US" altLang="zh-CN" sz="2000" b="0" i="0" u="none" strike="noStrike" dirty="0">
                        <a:solidFill>
                          <a:srgbClr val="002060"/>
                        </a:solidFill>
                        <a:effectLst/>
                        <a:latin typeface="宋体"/>
                      </a:endParaRPr>
                    </a:p>
                  </a:txBody>
                  <a:tcPr marL="0" marR="0" marT="0" marB="0" anchor="ctr"/>
                </a:tc>
                <a:tc>
                  <a:txBody>
                    <a:bodyPr/>
                    <a:lstStyle/>
                    <a:p>
                      <a:pPr algn="r" fontAlgn="ctr"/>
                      <a:r>
                        <a:rPr lang="en-US" altLang="zh-CN" sz="2000" u="none" strike="noStrike">
                          <a:solidFill>
                            <a:srgbClr val="002060"/>
                          </a:solidFill>
                          <a:effectLst/>
                        </a:rPr>
                        <a:t>282</a:t>
                      </a:r>
                      <a:endParaRPr lang="en-US" altLang="zh-CN" sz="2000" b="0" i="0" u="none" strike="noStrike">
                        <a:solidFill>
                          <a:srgbClr val="002060"/>
                        </a:solidFill>
                        <a:effectLst/>
                        <a:latin typeface="宋体"/>
                      </a:endParaRPr>
                    </a:p>
                  </a:txBody>
                  <a:tcPr marL="0" marR="0" marT="0" marB="0" anchor="ctr"/>
                </a:tc>
                <a:extLst>
                  <a:ext uri="{0D108BD9-81ED-4DB2-BD59-A6C34878D82A}">
                    <a16:rowId xmlns="" xmlns:a16="http://schemas.microsoft.com/office/drawing/2014/main" val="10003"/>
                  </a:ext>
                </a:extLst>
              </a:tr>
              <a:tr h="464179">
                <a:tc>
                  <a:txBody>
                    <a:bodyPr/>
                    <a:lstStyle/>
                    <a:p>
                      <a:pPr algn="r" fontAlgn="ctr"/>
                      <a:r>
                        <a:rPr lang="en-US" altLang="zh-CN" sz="2000" u="none" strike="noStrike" dirty="0">
                          <a:solidFill>
                            <a:srgbClr val="002060"/>
                          </a:solidFill>
                          <a:effectLst/>
                        </a:rPr>
                        <a:t>2017</a:t>
                      </a:r>
                      <a:endParaRPr lang="en-US" altLang="zh-CN" sz="2000" b="0" i="0" u="none" strike="noStrike" dirty="0">
                        <a:solidFill>
                          <a:srgbClr val="002060"/>
                        </a:solidFill>
                        <a:effectLst/>
                        <a:latin typeface="宋体"/>
                      </a:endParaRPr>
                    </a:p>
                  </a:txBody>
                  <a:tcPr marL="0" marR="0" marT="0" marB="0" anchor="ctr"/>
                </a:tc>
                <a:tc>
                  <a:txBody>
                    <a:bodyPr/>
                    <a:lstStyle/>
                    <a:p>
                      <a:pPr algn="r" fontAlgn="ctr"/>
                      <a:r>
                        <a:rPr lang="en-US" altLang="zh-CN" sz="2000" u="none" strike="noStrike" dirty="0">
                          <a:solidFill>
                            <a:srgbClr val="002060"/>
                          </a:solidFill>
                          <a:effectLst/>
                        </a:rPr>
                        <a:t>52</a:t>
                      </a:r>
                      <a:endParaRPr lang="en-US" altLang="zh-CN" sz="2000" b="0" i="0" u="none" strike="noStrike" dirty="0">
                        <a:solidFill>
                          <a:srgbClr val="002060"/>
                        </a:solidFill>
                        <a:effectLst/>
                        <a:latin typeface="宋体"/>
                      </a:endParaRPr>
                    </a:p>
                  </a:txBody>
                  <a:tcPr marL="0" marR="0" marT="0" marB="0" anchor="ctr"/>
                </a:tc>
                <a:tc>
                  <a:txBody>
                    <a:bodyPr/>
                    <a:lstStyle/>
                    <a:p>
                      <a:pPr algn="r" fontAlgn="ctr"/>
                      <a:r>
                        <a:rPr lang="en-US" altLang="zh-CN" sz="2000" u="none" strike="noStrike" dirty="0">
                          <a:solidFill>
                            <a:srgbClr val="002060"/>
                          </a:solidFill>
                          <a:effectLst/>
                        </a:rPr>
                        <a:t>325</a:t>
                      </a:r>
                      <a:endParaRPr lang="en-US" altLang="zh-CN" sz="2000" b="0" i="0" u="none" strike="noStrike" dirty="0">
                        <a:solidFill>
                          <a:srgbClr val="002060"/>
                        </a:solidFill>
                        <a:effectLst/>
                        <a:latin typeface="宋体"/>
                      </a:endParaRPr>
                    </a:p>
                  </a:txBody>
                  <a:tcPr marL="0" marR="0" marT="0" marB="0" anchor="ctr"/>
                </a:tc>
                <a:extLst>
                  <a:ext uri="{0D108BD9-81ED-4DB2-BD59-A6C34878D82A}">
                    <a16:rowId xmlns="" xmlns:a16="http://schemas.microsoft.com/office/drawing/2014/main" val="10004"/>
                  </a:ext>
                </a:extLst>
              </a:tr>
            </a:tbl>
          </a:graphicData>
        </a:graphic>
      </p:graphicFrame>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8745886" cy="681161"/>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国际化评价</a:t>
            </a:r>
            <a:r>
              <a:rPr lang="zh-CN" altLang="en-US" kern="0" dirty="0" smtClean="0">
                <a:solidFill>
                  <a:srgbClr val="FFFFFF"/>
                </a:solidFill>
                <a:latin typeface="微软雅黑" panose="020B0503020204020204" pitchFamily="34" charset="-122"/>
                <a:ea typeface="微软雅黑" panose="020B0503020204020204" pitchFamily="34" charset="-122"/>
              </a:rPr>
              <a:t>发现：国际化人才培养呈多样化格局</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6</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a:spLocks noGrp="1"/>
          </p:cNvSpPr>
          <p:nvPr>
            <p:ph type="sldNum" sz="quarter" idx="12"/>
          </p:nvPr>
        </p:nvSpPr>
        <p:spPr>
          <a:xfrm>
            <a:off x="8737600" y="6356353"/>
            <a:ext cx="2844800" cy="365125"/>
          </a:xfrm>
        </p:spPr>
        <p:txBody>
          <a:bodyPr/>
          <a:lstStyle/>
          <a:p>
            <a:fld id="{8ED00465-D374-4F2E-AC45-E0562814E941}" type="slidenum">
              <a:rPr lang="zh-CN" altLang="en-US" smtClean="0"/>
              <a:pPr/>
              <a:t>63</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63</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Tree>
    <p:extLst>
      <p:ext uri="{BB962C8B-B14F-4D97-AF65-F5344CB8AC3E}">
        <p14:creationId xmlns:p14="http://schemas.microsoft.com/office/powerpoint/2010/main" val="11487007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196752"/>
            <a:ext cx="10972800" cy="4525963"/>
          </a:xfrm>
        </p:spPr>
        <p:txBody>
          <a:bodyPr/>
          <a:lstStyle/>
          <a:p>
            <a:pPr marL="0" indent="0">
              <a:buNone/>
            </a:pPr>
            <a:r>
              <a:rPr lang="en-US" altLang="zh-CN" dirty="0" smtClean="0">
                <a:solidFill>
                  <a:srgbClr val="C00000"/>
                </a:solidFill>
                <a:latin typeface="华文楷体" pitchFamily="2" charset="-122"/>
                <a:ea typeface="华文楷体" pitchFamily="2" charset="-122"/>
              </a:rPr>
              <a:t>●</a:t>
            </a:r>
            <a:r>
              <a:rPr lang="zh-CN" altLang="en-US" b="1" dirty="0" smtClean="0">
                <a:solidFill>
                  <a:srgbClr val="002060"/>
                </a:solidFill>
                <a:latin typeface="华文楷体" pitchFamily="2" charset="-122"/>
                <a:ea typeface="华文楷体" pitchFamily="2" charset="-122"/>
              </a:rPr>
              <a:t>海外分校：所在国培养各类急需人才</a:t>
            </a:r>
            <a:endParaRPr lang="en-US" altLang="zh-CN" b="1" dirty="0" smtClean="0">
              <a:solidFill>
                <a:srgbClr val="002060"/>
              </a:solidFill>
              <a:latin typeface="华文楷体" pitchFamily="2" charset="-122"/>
              <a:ea typeface="华文楷体" pitchFamily="2" charset="-122"/>
            </a:endParaRPr>
          </a:p>
          <a:p>
            <a:pPr marL="0" indent="0">
              <a:buNone/>
            </a:pPr>
            <a:r>
              <a:rPr lang="en-US" altLang="zh-CN" b="1" dirty="0" smtClean="0">
                <a:solidFill>
                  <a:srgbClr val="C00000"/>
                </a:solidFill>
                <a:latin typeface="华文楷体" pitchFamily="2" charset="-122"/>
                <a:ea typeface="华文楷体" pitchFamily="2" charset="-122"/>
              </a:rPr>
              <a:t>●</a:t>
            </a:r>
            <a:r>
              <a:rPr lang="zh-CN" altLang="en-US" b="1" dirty="0" smtClean="0">
                <a:solidFill>
                  <a:srgbClr val="002060"/>
                </a:solidFill>
                <a:latin typeface="华文楷体" pitchFamily="2" charset="-122"/>
                <a:ea typeface="华文楷体" pitchFamily="2" charset="-122"/>
              </a:rPr>
              <a:t>孔子学院：汉语人才、专门人才</a:t>
            </a:r>
            <a:endParaRPr lang="en-US" altLang="zh-CN" b="1" dirty="0" smtClean="0">
              <a:solidFill>
                <a:srgbClr val="002060"/>
              </a:solidFill>
              <a:latin typeface="华文楷体" pitchFamily="2" charset="-122"/>
              <a:ea typeface="华文楷体" pitchFamily="2" charset="-122"/>
            </a:endParaRPr>
          </a:p>
          <a:p>
            <a:pPr marL="0" indent="0">
              <a:buNone/>
            </a:pPr>
            <a:r>
              <a:rPr lang="en-US" altLang="zh-CN" b="1" dirty="0" smtClean="0">
                <a:solidFill>
                  <a:srgbClr val="C00000"/>
                </a:solidFill>
                <a:latin typeface="华文楷体" pitchFamily="2" charset="-122"/>
                <a:ea typeface="华文楷体" pitchFamily="2" charset="-122"/>
              </a:rPr>
              <a:t>●</a:t>
            </a:r>
            <a:r>
              <a:rPr lang="zh-CN" altLang="en-US" b="1" dirty="0" smtClean="0">
                <a:solidFill>
                  <a:srgbClr val="002060"/>
                </a:solidFill>
                <a:latin typeface="华文楷体" pitchFamily="2" charset="-122"/>
                <a:ea typeface="华文楷体" pitchFamily="2" charset="-122"/>
              </a:rPr>
              <a:t>大学联盟：通过区域、学科类大学联盟共同培养人才、开展科学研究。</a:t>
            </a:r>
            <a:endParaRPr lang="en-US" altLang="zh-CN" b="1" dirty="0" smtClean="0">
              <a:solidFill>
                <a:srgbClr val="002060"/>
              </a:solidFill>
              <a:latin typeface="华文楷体" pitchFamily="2" charset="-122"/>
              <a:ea typeface="华文楷体" pitchFamily="2" charset="-122"/>
            </a:endParaRPr>
          </a:p>
          <a:p>
            <a:pPr marL="0" indent="0">
              <a:buNone/>
            </a:pPr>
            <a:r>
              <a:rPr lang="en-US" altLang="zh-CN" b="1" dirty="0" smtClean="0">
                <a:solidFill>
                  <a:srgbClr val="002060"/>
                </a:solidFill>
                <a:latin typeface="华文楷体" pitchFamily="2" charset="-122"/>
                <a:ea typeface="华文楷体" pitchFamily="2" charset="-122"/>
              </a:rPr>
              <a:t>       </a:t>
            </a:r>
            <a:r>
              <a:rPr lang="zh-CN" altLang="en-US" b="1" dirty="0" smtClean="0">
                <a:solidFill>
                  <a:srgbClr val="002060"/>
                </a:solidFill>
                <a:latin typeface="华文楷体" pitchFamily="2" charset="-122"/>
                <a:ea typeface="华文楷体" pitchFamily="2" charset="-122"/>
              </a:rPr>
              <a:t>如“一带一路”沿线国家短短几年成立了若干</a:t>
            </a:r>
            <a:endParaRPr lang="en-US" altLang="zh-CN" b="1" dirty="0" smtClean="0">
              <a:solidFill>
                <a:srgbClr val="002060"/>
              </a:solidFill>
              <a:latin typeface="华文楷体" pitchFamily="2" charset="-122"/>
              <a:ea typeface="华文楷体" pitchFamily="2" charset="-122"/>
            </a:endParaRPr>
          </a:p>
          <a:p>
            <a:pPr marL="0" indent="0">
              <a:buNone/>
            </a:pPr>
            <a:r>
              <a:rPr lang="zh-CN" altLang="en-US" b="1" dirty="0" smtClean="0">
                <a:solidFill>
                  <a:srgbClr val="002060"/>
                </a:solidFill>
                <a:latin typeface="华文楷体" pitchFamily="2" charset="-122"/>
                <a:ea typeface="华文楷体" pitchFamily="2" charset="-122"/>
              </a:rPr>
              <a:t>大学联盟，而且这些联盟逐步向专业化方向发展，呈现良好的发展趋势。</a:t>
            </a:r>
            <a:endParaRPr lang="zh-CN" altLang="en-US" dirty="0" smtClean="0">
              <a:solidFill>
                <a:srgbClr val="002060"/>
              </a:solidFill>
            </a:endParaRPr>
          </a:p>
          <a:p>
            <a:pPr>
              <a:buNone/>
            </a:pPr>
            <a:endParaRPr lang="zh-CN" altLang="en-US" dirty="0"/>
          </a:p>
        </p:txBody>
      </p:sp>
      <p:sp>
        <p:nvSpPr>
          <p:cNvPr id="4" name="灯片编号占位符 3"/>
          <p:cNvSpPr>
            <a:spLocks noGrp="1"/>
          </p:cNvSpPr>
          <p:nvPr>
            <p:ph type="sldNum" sz="quarter" idx="12"/>
          </p:nvPr>
        </p:nvSpPr>
        <p:spPr/>
        <p:txBody>
          <a:bodyPr/>
          <a:lstStyle/>
          <a:p>
            <a:fld id="{5A92CFB3-7B8F-4F59-86B0-3ADC8D8567CC}" type="slidenum">
              <a:rPr lang="zh-CN" altLang="en-US" smtClean="0"/>
              <a:pPr/>
              <a:t>64</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8422881" cy="609153"/>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国际化评价发现：国际化人才</a:t>
            </a:r>
            <a:r>
              <a:rPr lang="zh-CN" altLang="en-US" kern="0" dirty="0" smtClean="0">
                <a:solidFill>
                  <a:srgbClr val="FFFFFF"/>
                </a:solidFill>
                <a:latin typeface="微软雅黑" panose="020B0503020204020204" pitchFamily="34" charset="-122"/>
                <a:ea typeface="微软雅黑" panose="020B0503020204020204" pitchFamily="34" charset="-122"/>
              </a:rPr>
              <a:t>培养呈多样化</a:t>
            </a:r>
            <a:r>
              <a:rPr lang="zh-CN" altLang="en-US" kern="0" dirty="0">
                <a:solidFill>
                  <a:srgbClr val="FFFFFF"/>
                </a:solidFill>
                <a:latin typeface="微软雅黑" panose="020B0503020204020204" pitchFamily="34" charset="-122"/>
                <a:ea typeface="微软雅黑" panose="020B0503020204020204" pitchFamily="34" charset="-122"/>
              </a:rPr>
              <a:t>格局</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6</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64</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64</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Tree>
    <p:extLst>
      <p:ext uri="{BB962C8B-B14F-4D97-AF65-F5344CB8AC3E}">
        <p14:creationId xmlns:p14="http://schemas.microsoft.com/office/powerpoint/2010/main" val="39962239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65</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8791605" cy="609153"/>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 国际化</a:t>
            </a:r>
            <a:r>
              <a:rPr lang="zh-CN" altLang="en-US" kern="0" dirty="0">
                <a:solidFill>
                  <a:srgbClr val="FFFFFF"/>
                </a:solidFill>
                <a:latin typeface="微软雅黑" panose="020B0503020204020204" pitchFamily="34" charset="-122"/>
                <a:ea typeface="微软雅黑" panose="020B0503020204020204" pitchFamily="34" charset="-122"/>
              </a:rPr>
              <a:t>评价发现：国际化人才</a:t>
            </a:r>
            <a:r>
              <a:rPr lang="zh-CN" altLang="en-US" kern="0" dirty="0" smtClean="0">
                <a:solidFill>
                  <a:srgbClr val="FFFFFF"/>
                </a:solidFill>
                <a:latin typeface="微软雅黑" panose="020B0503020204020204" pitchFamily="34" charset="-122"/>
                <a:ea typeface="微软雅黑" panose="020B0503020204020204" pitchFamily="34" charset="-122"/>
              </a:rPr>
              <a:t>培养呈多样化</a:t>
            </a:r>
            <a:r>
              <a:rPr lang="zh-CN" altLang="en-US" kern="0" dirty="0">
                <a:solidFill>
                  <a:srgbClr val="FFFFFF"/>
                </a:solidFill>
                <a:latin typeface="微软雅黑" panose="020B0503020204020204" pitchFamily="34" charset="-122"/>
                <a:ea typeface="微软雅黑" panose="020B0503020204020204" pitchFamily="34" charset="-122"/>
              </a:rPr>
              <a:t>格局</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6</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65</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65</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graphicFrame>
        <p:nvGraphicFramePr>
          <p:cNvPr id="23" name="表格 22"/>
          <p:cNvGraphicFramePr>
            <a:graphicFrameLocks noGrp="1"/>
          </p:cNvGraphicFramePr>
          <p:nvPr>
            <p:extLst>
              <p:ext uri="{D42A27DB-BD31-4B8C-83A1-F6EECF244321}">
                <p14:modId xmlns:p14="http://schemas.microsoft.com/office/powerpoint/2010/main" val="134059910"/>
              </p:ext>
            </p:extLst>
          </p:nvPr>
        </p:nvGraphicFramePr>
        <p:xfrm>
          <a:off x="623392" y="1412975"/>
          <a:ext cx="10890252" cy="4548304"/>
        </p:xfrm>
        <a:graphic>
          <a:graphicData uri="http://schemas.openxmlformats.org/drawingml/2006/table">
            <a:tbl>
              <a:tblPr firstRow="1" firstCol="1" bandRow="1">
                <a:tableStyleId>{21E4AEA4-8DFA-4A89-87EB-49C32662AFE0}</a:tableStyleId>
              </a:tblPr>
              <a:tblGrid>
                <a:gridCol w="3275291">
                  <a:extLst>
                    <a:ext uri="{9D8B030D-6E8A-4147-A177-3AD203B41FA5}">
                      <a16:colId xmlns="" xmlns:a16="http://schemas.microsoft.com/office/drawing/2014/main" val="20000"/>
                    </a:ext>
                  </a:extLst>
                </a:gridCol>
                <a:gridCol w="1979811">
                  <a:extLst>
                    <a:ext uri="{9D8B030D-6E8A-4147-A177-3AD203B41FA5}">
                      <a16:colId xmlns="" xmlns:a16="http://schemas.microsoft.com/office/drawing/2014/main" val="20001"/>
                    </a:ext>
                  </a:extLst>
                </a:gridCol>
                <a:gridCol w="1317279">
                  <a:extLst>
                    <a:ext uri="{9D8B030D-6E8A-4147-A177-3AD203B41FA5}">
                      <a16:colId xmlns="" xmlns:a16="http://schemas.microsoft.com/office/drawing/2014/main" val="20002"/>
                    </a:ext>
                  </a:extLst>
                </a:gridCol>
                <a:gridCol w="4317871">
                  <a:extLst>
                    <a:ext uri="{9D8B030D-6E8A-4147-A177-3AD203B41FA5}">
                      <a16:colId xmlns="" xmlns:a16="http://schemas.microsoft.com/office/drawing/2014/main" val="20003"/>
                    </a:ext>
                  </a:extLst>
                </a:gridCol>
              </a:tblGrid>
              <a:tr h="294438">
                <a:tc>
                  <a:txBody>
                    <a:bodyPr/>
                    <a:lstStyle/>
                    <a:p>
                      <a:pPr algn="ctr">
                        <a:lnSpc>
                          <a:spcPct val="100000"/>
                        </a:lnSpc>
                        <a:spcAft>
                          <a:spcPts val="0"/>
                        </a:spcAft>
                      </a:pPr>
                      <a:r>
                        <a:rPr lang="zh-CN" sz="1400" kern="100" dirty="0">
                          <a:effectLst/>
                        </a:rPr>
                        <a:t>联盟名称</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359" marR="51359" marT="0" marB="0" anchor="ctr"/>
                </a:tc>
                <a:tc>
                  <a:txBody>
                    <a:bodyPr/>
                    <a:lstStyle/>
                    <a:p>
                      <a:pPr algn="ctr">
                        <a:lnSpc>
                          <a:spcPct val="100000"/>
                        </a:lnSpc>
                        <a:spcAft>
                          <a:spcPts val="0"/>
                        </a:spcAft>
                      </a:pPr>
                      <a:r>
                        <a:rPr lang="zh-CN" sz="1400" kern="100" dirty="0">
                          <a:effectLst/>
                        </a:rPr>
                        <a:t>发起</a:t>
                      </a:r>
                      <a:r>
                        <a:rPr lang="zh-CN" sz="1400" kern="100" dirty="0" smtClean="0">
                          <a:effectLst/>
                        </a:rPr>
                        <a:t>大学</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359" marR="51359"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zh-CN" sz="1400" kern="100" dirty="0" smtClean="0">
                          <a:effectLst/>
                        </a:rPr>
                        <a:t>成立时间</a:t>
                      </a:r>
                      <a:endParaRPr lang="zh-CN" altLang="zh-CN" sz="1400" kern="100" dirty="0" smtClean="0">
                        <a:effectLst/>
                        <a:latin typeface="Calibri" panose="020F0502020204030204" pitchFamily="34" charset="0"/>
                        <a:ea typeface="宋体" panose="02010600030101010101" pitchFamily="2" charset="-122"/>
                        <a:cs typeface="Times New Roman" panose="02020603050405020304" pitchFamily="18" charset="0"/>
                      </a:endParaRPr>
                    </a:p>
                  </a:txBody>
                  <a:tcPr marL="51359" marR="51359" marT="0" marB="0" anchor="ctr"/>
                </a:tc>
                <a:tc>
                  <a:txBody>
                    <a:bodyPr/>
                    <a:lstStyle/>
                    <a:p>
                      <a:pPr algn="ctr">
                        <a:lnSpc>
                          <a:spcPct val="100000"/>
                        </a:lnSpc>
                        <a:spcAft>
                          <a:spcPts val="0"/>
                        </a:spcAft>
                      </a:pPr>
                      <a:r>
                        <a:rPr lang="zh-CN" sz="1400" kern="100" dirty="0">
                          <a:effectLst/>
                        </a:rPr>
                        <a:t>主要参与国家与大学数</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359" marR="51359" marT="0" marB="0" anchor="ctr"/>
                </a:tc>
                <a:extLst>
                  <a:ext uri="{0D108BD9-81ED-4DB2-BD59-A6C34878D82A}">
                    <a16:rowId xmlns="" xmlns:a16="http://schemas.microsoft.com/office/drawing/2014/main" val="10000"/>
                  </a:ext>
                </a:extLst>
              </a:tr>
              <a:tr h="402319">
                <a:tc>
                  <a:txBody>
                    <a:bodyPr/>
                    <a:lstStyle/>
                    <a:p>
                      <a:pPr algn="ctr">
                        <a:lnSpc>
                          <a:spcPct val="100000"/>
                        </a:lnSpc>
                        <a:spcAft>
                          <a:spcPts val="0"/>
                        </a:spcAft>
                      </a:pPr>
                      <a:r>
                        <a:rPr lang="zh-CN" sz="1200" kern="100" dirty="0">
                          <a:effectLst/>
                          <a:latin typeface="+mj-ea"/>
                          <a:ea typeface="+mj-ea"/>
                        </a:rPr>
                        <a:t>新丝绸之路大学联盟</a:t>
                      </a:r>
                      <a:endParaRPr lang="zh-CN" sz="1200" kern="100" dirty="0">
                        <a:effectLst/>
                        <a:latin typeface="+mj-ea"/>
                        <a:ea typeface="+mj-ea"/>
                        <a:cs typeface="Times New Roman" panose="02020603050405020304" pitchFamily="18" charset="0"/>
                      </a:endParaRPr>
                    </a:p>
                  </a:txBody>
                  <a:tcPr marL="51359" marR="51359" marT="0" marB="0" anchor="ctr"/>
                </a:tc>
                <a:tc>
                  <a:txBody>
                    <a:bodyPr/>
                    <a:lstStyle/>
                    <a:p>
                      <a:pPr algn="ctr">
                        <a:lnSpc>
                          <a:spcPct val="120000"/>
                        </a:lnSpc>
                        <a:spcAft>
                          <a:spcPts val="0"/>
                        </a:spcAft>
                      </a:pPr>
                      <a:r>
                        <a:rPr lang="zh-CN" sz="1100" kern="100" dirty="0" smtClean="0">
                          <a:effectLst/>
                          <a:latin typeface="宋体" panose="02010600030101010101" pitchFamily="2" charset="-122"/>
                          <a:ea typeface="宋体" panose="02010600030101010101" pitchFamily="2" charset="-122"/>
                        </a:rPr>
                        <a:t>西安交通大学</a:t>
                      </a:r>
                      <a:endParaRPr lang="zh-CN" sz="11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1359" marR="51359" marT="0" marB="0" anchor="ctr"/>
                </a:tc>
                <a:tc>
                  <a:txBody>
                    <a:bodyPr/>
                    <a:lstStyle/>
                    <a:p>
                      <a:pPr algn="ctr">
                        <a:lnSpc>
                          <a:spcPct val="120000"/>
                        </a:lnSpc>
                        <a:spcAft>
                          <a:spcPts val="0"/>
                        </a:spcAft>
                      </a:pPr>
                      <a:r>
                        <a:rPr lang="en-US" altLang="zh-CN" sz="1100" kern="100" dirty="0" smtClean="0">
                          <a:effectLst/>
                          <a:latin typeface="宋体" panose="02010600030101010101" pitchFamily="2" charset="-122"/>
                          <a:ea typeface="宋体" panose="02010600030101010101" pitchFamily="2" charset="-122"/>
                        </a:rPr>
                        <a:t>2015.5.22</a:t>
                      </a:r>
                      <a:endParaRPr lang="zh-CN" sz="11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1359" marR="51359" marT="0" marB="0" anchor="ctr"/>
                </a:tc>
                <a:tc>
                  <a:txBody>
                    <a:bodyPr/>
                    <a:lstStyle/>
                    <a:p>
                      <a:pPr algn="ctr">
                        <a:lnSpc>
                          <a:spcPct val="120000"/>
                        </a:lnSpc>
                        <a:spcAft>
                          <a:spcPts val="0"/>
                        </a:spcAft>
                      </a:pPr>
                      <a:r>
                        <a:rPr lang="zh-CN" sz="1100" kern="100" dirty="0">
                          <a:effectLst/>
                          <a:latin typeface="宋体" panose="02010600030101010101" pitchFamily="2" charset="-122"/>
                          <a:ea typeface="宋体" panose="02010600030101010101" pitchFamily="2" charset="-122"/>
                        </a:rPr>
                        <a:t>中国、英国、澳大利亚、新加坡、韩国、泰国</a:t>
                      </a:r>
                      <a:r>
                        <a:rPr lang="zh-CN" sz="1100" kern="100" dirty="0" smtClean="0">
                          <a:effectLst/>
                          <a:latin typeface="宋体" panose="02010600030101010101" pitchFamily="2" charset="-122"/>
                          <a:ea typeface="宋体" panose="02010600030101010101" pitchFamily="2" charset="-122"/>
                        </a:rPr>
                        <a:t>、</a:t>
                      </a:r>
                      <a:endParaRPr lang="en-US" altLang="zh-CN" sz="1100" kern="100" dirty="0" smtClean="0">
                        <a:effectLst/>
                        <a:latin typeface="宋体" panose="02010600030101010101" pitchFamily="2" charset="-122"/>
                        <a:ea typeface="宋体" panose="02010600030101010101" pitchFamily="2" charset="-122"/>
                      </a:endParaRPr>
                    </a:p>
                    <a:p>
                      <a:pPr algn="ctr">
                        <a:lnSpc>
                          <a:spcPct val="120000"/>
                        </a:lnSpc>
                        <a:spcAft>
                          <a:spcPts val="0"/>
                        </a:spcAft>
                      </a:pPr>
                      <a:r>
                        <a:rPr lang="zh-CN" sz="1100" kern="100" dirty="0" smtClean="0">
                          <a:effectLst/>
                          <a:latin typeface="宋体" panose="02010600030101010101" pitchFamily="2" charset="-122"/>
                          <a:ea typeface="宋体" panose="02010600030101010101" pitchFamily="2" charset="-122"/>
                        </a:rPr>
                        <a:t>俄罗斯</a:t>
                      </a:r>
                      <a:r>
                        <a:rPr lang="zh-CN" sz="1100" kern="100" dirty="0">
                          <a:effectLst/>
                          <a:latin typeface="宋体" panose="02010600030101010101" pitchFamily="2" charset="-122"/>
                          <a:ea typeface="宋体" panose="02010600030101010101" pitchFamily="2" charset="-122"/>
                        </a:rPr>
                        <a:t>、巴基斯坦等</a:t>
                      </a:r>
                      <a:r>
                        <a:rPr lang="en-US" sz="1100" kern="100" dirty="0">
                          <a:effectLst/>
                          <a:latin typeface="宋体" panose="02010600030101010101" pitchFamily="2" charset="-122"/>
                          <a:ea typeface="宋体" panose="02010600030101010101" pitchFamily="2" charset="-122"/>
                        </a:rPr>
                        <a:t>31</a:t>
                      </a:r>
                      <a:r>
                        <a:rPr lang="zh-CN" sz="1100" kern="100" dirty="0">
                          <a:effectLst/>
                          <a:latin typeface="宋体" panose="02010600030101010101" pitchFamily="2" charset="-122"/>
                          <a:ea typeface="宋体" panose="02010600030101010101" pitchFamily="2" charset="-122"/>
                        </a:rPr>
                        <a:t>个国家</a:t>
                      </a:r>
                      <a:r>
                        <a:rPr lang="en-US" sz="1100" kern="100" dirty="0">
                          <a:effectLst/>
                          <a:latin typeface="宋体" panose="02010600030101010101" pitchFamily="2" charset="-122"/>
                          <a:ea typeface="宋体" panose="02010600030101010101" pitchFamily="2" charset="-122"/>
                        </a:rPr>
                        <a:t>128</a:t>
                      </a:r>
                      <a:r>
                        <a:rPr lang="zh-CN" sz="1100" kern="100" dirty="0">
                          <a:effectLst/>
                          <a:latin typeface="宋体" panose="02010600030101010101" pitchFamily="2" charset="-122"/>
                          <a:ea typeface="宋体" panose="02010600030101010101" pitchFamily="2" charset="-122"/>
                        </a:rPr>
                        <a:t>所高校</a:t>
                      </a:r>
                      <a:endParaRPr lang="zh-CN" sz="11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1359" marR="51359" marT="0" marB="0" anchor="ctr"/>
                </a:tc>
                <a:extLst>
                  <a:ext uri="{0D108BD9-81ED-4DB2-BD59-A6C34878D82A}">
                    <a16:rowId xmlns="" xmlns:a16="http://schemas.microsoft.com/office/drawing/2014/main" val="10001"/>
                  </a:ext>
                </a:extLst>
              </a:tr>
              <a:tr h="402319">
                <a:tc>
                  <a:txBody>
                    <a:bodyPr/>
                    <a:lstStyle/>
                    <a:p>
                      <a:pPr algn="ctr">
                        <a:lnSpc>
                          <a:spcPct val="100000"/>
                        </a:lnSpc>
                        <a:spcAft>
                          <a:spcPts val="0"/>
                        </a:spcAft>
                      </a:pPr>
                      <a:r>
                        <a:rPr lang="en-US" sz="1200" kern="100" dirty="0">
                          <a:effectLst/>
                          <a:latin typeface="+mj-ea"/>
                          <a:ea typeface="+mj-ea"/>
                        </a:rPr>
                        <a:t>“</a:t>
                      </a:r>
                      <a:r>
                        <a:rPr lang="zh-CN" sz="1200" kern="100" dirty="0">
                          <a:effectLst/>
                          <a:latin typeface="+mj-ea"/>
                          <a:ea typeface="+mj-ea"/>
                        </a:rPr>
                        <a:t>一带一路</a:t>
                      </a:r>
                      <a:r>
                        <a:rPr lang="en-US" sz="1200" kern="100" dirty="0">
                          <a:effectLst/>
                          <a:latin typeface="+mj-ea"/>
                          <a:ea typeface="+mj-ea"/>
                        </a:rPr>
                        <a:t>”</a:t>
                      </a:r>
                      <a:r>
                        <a:rPr lang="zh-CN" sz="1200" kern="100" dirty="0">
                          <a:effectLst/>
                          <a:latin typeface="+mj-ea"/>
                          <a:ea typeface="+mj-ea"/>
                        </a:rPr>
                        <a:t>高校战略联盟</a:t>
                      </a:r>
                      <a:endParaRPr lang="zh-CN" sz="1200" kern="100" dirty="0">
                        <a:effectLst/>
                        <a:latin typeface="+mj-ea"/>
                        <a:ea typeface="+mj-ea"/>
                        <a:cs typeface="Times New Roman" panose="02020603050405020304" pitchFamily="18" charset="0"/>
                      </a:endParaRPr>
                    </a:p>
                  </a:txBody>
                  <a:tcPr marL="51359" marR="51359" marT="0" marB="0" anchor="ctr"/>
                </a:tc>
                <a:tc>
                  <a:txBody>
                    <a:bodyPr/>
                    <a:lstStyle/>
                    <a:p>
                      <a:pPr algn="ctr">
                        <a:lnSpc>
                          <a:spcPct val="120000"/>
                        </a:lnSpc>
                        <a:spcAft>
                          <a:spcPts val="0"/>
                        </a:spcAft>
                      </a:pPr>
                      <a:r>
                        <a:rPr lang="zh-CN" sz="1100" kern="100" dirty="0" smtClean="0">
                          <a:effectLst/>
                          <a:latin typeface="宋体" panose="02010600030101010101" pitchFamily="2" charset="-122"/>
                          <a:ea typeface="宋体" panose="02010600030101010101" pitchFamily="2" charset="-122"/>
                        </a:rPr>
                        <a:t>兰州大学</a:t>
                      </a:r>
                      <a:endParaRPr lang="zh-CN" sz="11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1359" marR="51359" marT="0" marB="0" anchor="ct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CN" sz="1100" kern="100" dirty="0" smtClean="0">
                          <a:effectLst/>
                          <a:latin typeface="宋体" panose="02010600030101010101" pitchFamily="2" charset="-122"/>
                          <a:ea typeface="宋体" panose="02010600030101010101" pitchFamily="2" charset="-122"/>
                        </a:rPr>
                        <a:t>2015.10.17</a:t>
                      </a:r>
                      <a:endParaRPr lang="zh-CN" altLang="zh-CN" sz="1100" kern="100" dirty="0" smtClean="0">
                        <a:effectLst/>
                        <a:latin typeface="宋体" panose="02010600030101010101" pitchFamily="2" charset="-122"/>
                        <a:ea typeface="宋体" panose="02010600030101010101" pitchFamily="2" charset="-122"/>
                        <a:cs typeface="Times New Roman" panose="02020603050405020304" pitchFamily="18" charset="0"/>
                      </a:endParaRPr>
                    </a:p>
                  </a:txBody>
                  <a:tcPr marL="51359" marR="51359" marT="0" marB="0" anchor="ctr"/>
                </a:tc>
                <a:tc>
                  <a:txBody>
                    <a:bodyPr/>
                    <a:lstStyle/>
                    <a:p>
                      <a:pPr algn="ctr">
                        <a:lnSpc>
                          <a:spcPct val="120000"/>
                        </a:lnSpc>
                        <a:spcAft>
                          <a:spcPts val="0"/>
                        </a:spcAft>
                      </a:pPr>
                      <a:r>
                        <a:rPr lang="zh-CN" sz="1100" kern="100" dirty="0">
                          <a:effectLst/>
                          <a:latin typeface="宋体" panose="02010600030101010101" pitchFamily="2" charset="-122"/>
                          <a:ea typeface="宋体" panose="02010600030101010101" pitchFamily="2" charset="-122"/>
                        </a:rPr>
                        <a:t>中国、俄罗斯、韩国、苏丹、乌克兰、土耳其</a:t>
                      </a:r>
                      <a:r>
                        <a:rPr lang="zh-CN" sz="1100" kern="100" dirty="0" smtClean="0">
                          <a:effectLst/>
                          <a:latin typeface="宋体" panose="02010600030101010101" pitchFamily="2" charset="-122"/>
                          <a:ea typeface="宋体" panose="02010600030101010101" pitchFamily="2" charset="-122"/>
                        </a:rPr>
                        <a:t>、</a:t>
                      </a:r>
                      <a:endParaRPr lang="en-US" altLang="zh-CN" sz="1100" kern="100" dirty="0" smtClean="0">
                        <a:effectLst/>
                        <a:latin typeface="宋体" panose="02010600030101010101" pitchFamily="2" charset="-122"/>
                        <a:ea typeface="宋体" panose="02010600030101010101" pitchFamily="2" charset="-122"/>
                      </a:endParaRPr>
                    </a:p>
                    <a:p>
                      <a:pPr algn="ctr">
                        <a:lnSpc>
                          <a:spcPct val="120000"/>
                        </a:lnSpc>
                        <a:spcAft>
                          <a:spcPts val="0"/>
                        </a:spcAft>
                      </a:pPr>
                      <a:r>
                        <a:rPr lang="zh-CN" sz="1100" kern="100" dirty="0" smtClean="0">
                          <a:effectLst/>
                          <a:latin typeface="宋体" panose="02010600030101010101" pitchFamily="2" charset="-122"/>
                          <a:ea typeface="宋体" panose="02010600030101010101" pitchFamily="2" charset="-122"/>
                        </a:rPr>
                        <a:t>马来西亚</a:t>
                      </a:r>
                      <a:r>
                        <a:rPr lang="zh-CN" sz="1100" kern="100" dirty="0">
                          <a:effectLst/>
                          <a:latin typeface="宋体" panose="02010600030101010101" pitchFamily="2" charset="-122"/>
                          <a:ea typeface="宋体" panose="02010600030101010101" pitchFamily="2" charset="-122"/>
                        </a:rPr>
                        <a:t>、吉尔吉斯坦等</a:t>
                      </a:r>
                      <a:r>
                        <a:rPr lang="en-US" sz="1100" kern="100" dirty="0">
                          <a:effectLst/>
                          <a:latin typeface="宋体" panose="02010600030101010101" pitchFamily="2" charset="-122"/>
                          <a:ea typeface="宋体" panose="02010600030101010101" pitchFamily="2" charset="-122"/>
                        </a:rPr>
                        <a:t>23</a:t>
                      </a:r>
                      <a:r>
                        <a:rPr lang="zh-CN" sz="1100" kern="100" dirty="0">
                          <a:effectLst/>
                          <a:latin typeface="宋体" panose="02010600030101010101" pitchFamily="2" charset="-122"/>
                          <a:ea typeface="宋体" panose="02010600030101010101" pitchFamily="2" charset="-122"/>
                        </a:rPr>
                        <a:t>国</a:t>
                      </a:r>
                      <a:r>
                        <a:rPr lang="en-US" sz="1100" kern="100" dirty="0">
                          <a:effectLst/>
                          <a:latin typeface="宋体" panose="02010600030101010101" pitchFamily="2" charset="-122"/>
                          <a:ea typeface="宋体" panose="02010600030101010101" pitchFamily="2" charset="-122"/>
                        </a:rPr>
                        <a:t>126</a:t>
                      </a:r>
                      <a:r>
                        <a:rPr lang="zh-CN" sz="1100" kern="100" dirty="0">
                          <a:effectLst/>
                          <a:latin typeface="宋体" panose="02010600030101010101" pitchFamily="2" charset="-122"/>
                          <a:ea typeface="宋体" panose="02010600030101010101" pitchFamily="2" charset="-122"/>
                        </a:rPr>
                        <a:t>所大学</a:t>
                      </a:r>
                      <a:endParaRPr lang="zh-CN" sz="11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1359" marR="51359" marT="0" marB="0" anchor="ctr"/>
                </a:tc>
                <a:extLst>
                  <a:ext uri="{0D108BD9-81ED-4DB2-BD59-A6C34878D82A}">
                    <a16:rowId xmlns="" xmlns:a16="http://schemas.microsoft.com/office/drawing/2014/main" val="10002"/>
                  </a:ext>
                </a:extLst>
              </a:tr>
              <a:tr h="215858">
                <a:tc>
                  <a:txBody>
                    <a:bodyPr/>
                    <a:lstStyle/>
                    <a:p>
                      <a:pPr algn="ctr">
                        <a:lnSpc>
                          <a:spcPct val="100000"/>
                        </a:lnSpc>
                        <a:spcAft>
                          <a:spcPts val="0"/>
                        </a:spcAft>
                      </a:pPr>
                      <a:r>
                        <a:rPr lang="zh-CN" sz="1200" kern="100" dirty="0">
                          <a:effectLst/>
                          <a:latin typeface="+mj-ea"/>
                          <a:ea typeface="+mj-ea"/>
                        </a:rPr>
                        <a:t>金砖国家大学联盟</a:t>
                      </a:r>
                      <a:endParaRPr lang="zh-CN" sz="1200" kern="100" dirty="0">
                        <a:effectLst/>
                        <a:latin typeface="+mj-ea"/>
                        <a:ea typeface="+mj-ea"/>
                        <a:cs typeface="Times New Roman" panose="02020603050405020304" pitchFamily="18" charset="0"/>
                      </a:endParaRPr>
                    </a:p>
                  </a:txBody>
                  <a:tcPr marL="51359" marR="51359" marT="0" marB="0" anchor="ctr"/>
                </a:tc>
                <a:tc>
                  <a:txBody>
                    <a:bodyPr/>
                    <a:lstStyle/>
                    <a:p>
                      <a:pPr algn="ctr">
                        <a:lnSpc>
                          <a:spcPct val="120000"/>
                        </a:lnSpc>
                        <a:spcAft>
                          <a:spcPts val="0"/>
                        </a:spcAft>
                      </a:pPr>
                      <a:r>
                        <a:rPr lang="zh-CN" sz="1100" kern="100" dirty="0" smtClean="0">
                          <a:effectLst/>
                          <a:latin typeface="宋体" panose="02010600030101010101" pitchFamily="2" charset="-122"/>
                          <a:ea typeface="宋体" panose="02010600030101010101" pitchFamily="2" charset="-122"/>
                        </a:rPr>
                        <a:t>北京师范大学</a:t>
                      </a:r>
                      <a:endParaRPr lang="zh-CN" sz="1100" kern="100" dirty="0">
                        <a:effectLst/>
                        <a:latin typeface="宋体" panose="02010600030101010101" pitchFamily="2" charset="-122"/>
                        <a:ea typeface="宋体" panose="02010600030101010101" pitchFamily="2" charset="-122"/>
                      </a:endParaRPr>
                    </a:p>
                  </a:txBody>
                  <a:tcPr marL="51359" marR="51359" marT="0" marB="0" anchor="ct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CN" sz="1100" kern="100" dirty="0" smtClean="0">
                          <a:effectLst/>
                          <a:latin typeface="宋体" panose="02010600030101010101" pitchFamily="2" charset="-122"/>
                          <a:ea typeface="宋体" panose="02010600030101010101" pitchFamily="2" charset="-122"/>
                        </a:rPr>
                        <a:t>2015.10.18</a:t>
                      </a:r>
                      <a:endParaRPr lang="zh-CN" altLang="zh-CN" sz="1100" kern="100" dirty="0" smtClean="0">
                        <a:effectLst/>
                        <a:latin typeface="宋体" panose="02010600030101010101" pitchFamily="2" charset="-122"/>
                        <a:ea typeface="宋体" panose="02010600030101010101" pitchFamily="2" charset="-122"/>
                        <a:cs typeface="Times New Roman" panose="02020603050405020304" pitchFamily="18" charset="0"/>
                      </a:endParaRPr>
                    </a:p>
                  </a:txBody>
                  <a:tcPr marL="51359" marR="51359" marT="0" marB="0" anchor="ctr"/>
                </a:tc>
                <a:tc>
                  <a:txBody>
                    <a:bodyPr/>
                    <a:lstStyle/>
                    <a:p>
                      <a:pPr algn="ctr">
                        <a:lnSpc>
                          <a:spcPct val="120000"/>
                        </a:lnSpc>
                        <a:spcAft>
                          <a:spcPts val="0"/>
                        </a:spcAft>
                      </a:pPr>
                      <a:r>
                        <a:rPr lang="zh-CN" sz="1100" kern="100" dirty="0">
                          <a:effectLst/>
                          <a:latin typeface="宋体" panose="02010600030101010101" pitchFamily="2" charset="-122"/>
                          <a:ea typeface="宋体" panose="02010600030101010101" pitchFamily="2" charset="-122"/>
                        </a:rPr>
                        <a:t>中国、俄罗斯、巴西、南非和印度</a:t>
                      </a:r>
                      <a:r>
                        <a:rPr lang="en-US" sz="1100" kern="100" dirty="0">
                          <a:effectLst/>
                          <a:latin typeface="宋体" panose="02010600030101010101" pitchFamily="2" charset="-122"/>
                          <a:ea typeface="宋体" panose="02010600030101010101" pitchFamily="2" charset="-122"/>
                        </a:rPr>
                        <a:t>5</a:t>
                      </a:r>
                      <a:r>
                        <a:rPr lang="zh-CN" sz="1100" kern="100" dirty="0">
                          <a:effectLst/>
                          <a:latin typeface="宋体" panose="02010600030101010101" pitchFamily="2" charset="-122"/>
                          <a:ea typeface="宋体" panose="02010600030101010101" pitchFamily="2" charset="-122"/>
                        </a:rPr>
                        <a:t>国</a:t>
                      </a:r>
                      <a:r>
                        <a:rPr lang="en-US" sz="1100" kern="100" dirty="0">
                          <a:effectLst/>
                          <a:latin typeface="宋体" panose="02010600030101010101" pitchFamily="2" charset="-122"/>
                          <a:ea typeface="宋体" panose="02010600030101010101" pitchFamily="2" charset="-122"/>
                        </a:rPr>
                        <a:t>44</a:t>
                      </a:r>
                      <a:r>
                        <a:rPr lang="zh-CN" sz="1100" kern="100" dirty="0">
                          <a:effectLst/>
                          <a:latin typeface="宋体" panose="02010600030101010101" pitchFamily="2" charset="-122"/>
                          <a:ea typeface="宋体" panose="02010600030101010101" pitchFamily="2" charset="-122"/>
                        </a:rPr>
                        <a:t>所大学</a:t>
                      </a:r>
                      <a:endParaRPr lang="zh-CN" sz="11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1359" marR="51359" marT="0" marB="0" anchor="ctr"/>
                </a:tc>
                <a:extLst>
                  <a:ext uri="{0D108BD9-81ED-4DB2-BD59-A6C34878D82A}">
                    <a16:rowId xmlns="" xmlns:a16="http://schemas.microsoft.com/office/drawing/2014/main" val="10003"/>
                  </a:ext>
                </a:extLst>
              </a:tr>
              <a:tr h="402319">
                <a:tc>
                  <a:txBody>
                    <a:bodyPr/>
                    <a:lstStyle/>
                    <a:p>
                      <a:pPr algn="ctr">
                        <a:lnSpc>
                          <a:spcPct val="100000"/>
                        </a:lnSpc>
                        <a:spcAft>
                          <a:spcPts val="0"/>
                        </a:spcAft>
                      </a:pPr>
                      <a:r>
                        <a:rPr lang="zh-CN" sz="1200" kern="100" dirty="0">
                          <a:effectLst/>
                          <a:latin typeface="+mj-ea"/>
                          <a:ea typeface="+mj-ea"/>
                        </a:rPr>
                        <a:t>中国—中亚国家大学联盟</a:t>
                      </a:r>
                      <a:endParaRPr lang="zh-CN" sz="1200" kern="100" dirty="0">
                        <a:effectLst/>
                        <a:latin typeface="+mj-ea"/>
                        <a:ea typeface="+mj-ea"/>
                        <a:cs typeface="Times New Roman" panose="02020603050405020304" pitchFamily="18" charset="0"/>
                      </a:endParaRPr>
                    </a:p>
                  </a:txBody>
                  <a:tcPr marL="51359" marR="51359" marT="0" marB="0" anchor="ctr"/>
                </a:tc>
                <a:tc>
                  <a:txBody>
                    <a:bodyPr/>
                    <a:lstStyle/>
                    <a:p>
                      <a:pPr algn="ctr">
                        <a:lnSpc>
                          <a:spcPct val="120000"/>
                        </a:lnSpc>
                        <a:spcAft>
                          <a:spcPts val="0"/>
                        </a:spcAft>
                      </a:pPr>
                      <a:r>
                        <a:rPr lang="zh-CN" altLang="en-US" sz="1100" kern="100" dirty="0" smtClean="0">
                          <a:effectLst/>
                          <a:latin typeface="宋体" panose="02010600030101010101" pitchFamily="2" charset="-122"/>
                          <a:ea typeface="宋体" panose="02010600030101010101" pitchFamily="2" charset="-122"/>
                        </a:rPr>
                        <a:t>新疆大学</a:t>
                      </a:r>
                      <a:endParaRPr lang="zh-CN" sz="11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1359" marR="51359" marT="0" marB="0" anchor="ct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CN" sz="1100" kern="100" dirty="0" smtClean="0">
                          <a:effectLst/>
                          <a:latin typeface="宋体" panose="02010600030101010101" pitchFamily="2" charset="-122"/>
                          <a:ea typeface="宋体" panose="02010600030101010101" pitchFamily="2" charset="-122"/>
                        </a:rPr>
                        <a:t>2016.9.27</a:t>
                      </a:r>
                      <a:endParaRPr lang="zh-CN" altLang="zh-CN" sz="1100" kern="100" dirty="0" smtClean="0">
                        <a:effectLst/>
                        <a:latin typeface="宋体" panose="02010600030101010101" pitchFamily="2" charset="-122"/>
                        <a:ea typeface="宋体" panose="02010600030101010101" pitchFamily="2" charset="-122"/>
                      </a:endParaRPr>
                    </a:p>
                  </a:txBody>
                  <a:tcPr marL="51359" marR="51359" marT="0" marB="0" anchor="ctr"/>
                </a:tc>
                <a:tc>
                  <a:txBody>
                    <a:bodyPr/>
                    <a:lstStyle/>
                    <a:p>
                      <a:pPr algn="ctr">
                        <a:lnSpc>
                          <a:spcPct val="120000"/>
                        </a:lnSpc>
                        <a:spcAft>
                          <a:spcPts val="0"/>
                        </a:spcAft>
                      </a:pPr>
                      <a:r>
                        <a:rPr lang="zh-CN" sz="1100" kern="100" dirty="0">
                          <a:effectLst/>
                          <a:latin typeface="宋体" panose="02010600030101010101" pitchFamily="2" charset="-122"/>
                          <a:ea typeface="宋体" panose="02010600030101010101" pitchFamily="2" charset="-122"/>
                        </a:rPr>
                        <a:t>中国、俄罗斯、吉尔吉斯斯坦、土库曼斯坦</a:t>
                      </a:r>
                      <a:r>
                        <a:rPr lang="zh-CN" sz="1100" kern="100" dirty="0" smtClean="0">
                          <a:effectLst/>
                          <a:latin typeface="宋体" panose="02010600030101010101" pitchFamily="2" charset="-122"/>
                          <a:ea typeface="宋体" panose="02010600030101010101" pitchFamily="2" charset="-122"/>
                        </a:rPr>
                        <a:t>、</a:t>
                      </a:r>
                      <a:endParaRPr lang="en-US" altLang="zh-CN" sz="1100" kern="100" dirty="0" smtClean="0">
                        <a:effectLst/>
                        <a:latin typeface="宋体" panose="02010600030101010101" pitchFamily="2" charset="-122"/>
                        <a:ea typeface="宋体" panose="02010600030101010101" pitchFamily="2" charset="-122"/>
                      </a:endParaRPr>
                    </a:p>
                    <a:p>
                      <a:pPr algn="ctr">
                        <a:lnSpc>
                          <a:spcPct val="120000"/>
                        </a:lnSpc>
                        <a:spcAft>
                          <a:spcPts val="0"/>
                        </a:spcAft>
                      </a:pPr>
                      <a:r>
                        <a:rPr lang="zh-CN" sz="1100" kern="100" dirty="0" smtClean="0">
                          <a:effectLst/>
                          <a:latin typeface="宋体" panose="02010600030101010101" pitchFamily="2" charset="-122"/>
                          <a:ea typeface="宋体" panose="02010600030101010101" pitchFamily="2" charset="-122"/>
                        </a:rPr>
                        <a:t>塔吉克斯坦</a:t>
                      </a:r>
                      <a:r>
                        <a:rPr lang="zh-CN" sz="1100" kern="100" dirty="0">
                          <a:effectLst/>
                          <a:latin typeface="宋体" panose="02010600030101010101" pitchFamily="2" charset="-122"/>
                          <a:ea typeface="宋体" panose="02010600030101010101" pitchFamily="2" charset="-122"/>
                        </a:rPr>
                        <a:t>等</a:t>
                      </a:r>
                      <a:r>
                        <a:rPr lang="en-US" sz="1100" kern="100" dirty="0">
                          <a:effectLst/>
                          <a:latin typeface="宋体" panose="02010600030101010101" pitchFamily="2" charset="-122"/>
                          <a:ea typeface="宋体" panose="02010600030101010101" pitchFamily="2" charset="-122"/>
                        </a:rPr>
                        <a:t>7</a:t>
                      </a:r>
                      <a:r>
                        <a:rPr lang="zh-CN" sz="1100" kern="100" dirty="0">
                          <a:effectLst/>
                          <a:latin typeface="宋体" panose="02010600030101010101" pitchFamily="2" charset="-122"/>
                          <a:ea typeface="宋体" panose="02010600030101010101" pitchFamily="2" charset="-122"/>
                        </a:rPr>
                        <a:t>个国家</a:t>
                      </a:r>
                      <a:r>
                        <a:rPr lang="en-US" sz="1100" kern="100" dirty="0">
                          <a:effectLst/>
                          <a:latin typeface="宋体" panose="02010600030101010101" pitchFamily="2" charset="-122"/>
                          <a:ea typeface="宋体" panose="02010600030101010101" pitchFamily="2" charset="-122"/>
                        </a:rPr>
                        <a:t>51</a:t>
                      </a:r>
                      <a:r>
                        <a:rPr lang="zh-CN" sz="1100" kern="100" dirty="0">
                          <a:effectLst/>
                          <a:latin typeface="宋体" panose="02010600030101010101" pitchFamily="2" charset="-122"/>
                          <a:ea typeface="宋体" panose="02010600030101010101" pitchFamily="2" charset="-122"/>
                        </a:rPr>
                        <a:t>所大学</a:t>
                      </a:r>
                      <a:endParaRPr lang="zh-CN" sz="11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1359" marR="51359" marT="0" marB="0" anchor="ctr"/>
                </a:tc>
                <a:extLst>
                  <a:ext uri="{0D108BD9-81ED-4DB2-BD59-A6C34878D82A}">
                    <a16:rowId xmlns="" xmlns:a16="http://schemas.microsoft.com/office/drawing/2014/main" val="10004"/>
                  </a:ext>
                </a:extLst>
              </a:tr>
              <a:tr h="215858">
                <a:tc>
                  <a:txBody>
                    <a:bodyPr/>
                    <a:lstStyle/>
                    <a:p>
                      <a:pPr algn="ctr">
                        <a:lnSpc>
                          <a:spcPct val="100000"/>
                        </a:lnSpc>
                        <a:spcAft>
                          <a:spcPts val="0"/>
                        </a:spcAft>
                      </a:pPr>
                      <a:r>
                        <a:rPr lang="zh-CN" sz="1200" kern="100" dirty="0">
                          <a:effectLst/>
                          <a:latin typeface="+mj-ea"/>
                          <a:ea typeface="+mj-ea"/>
                        </a:rPr>
                        <a:t>中俄新闻教育高校联盟</a:t>
                      </a:r>
                      <a:endParaRPr lang="zh-CN" sz="1200" kern="100" dirty="0">
                        <a:effectLst/>
                        <a:latin typeface="+mj-ea"/>
                        <a:ea typeface="+mj-ea"/>
                        <a:cs typeface="Times New Roman" panose="02020603050405020304" pitchFamily="18" charset="0"/>
                      </a:endParaRPr>
                    </a:p>
                  </a:txBody>
                  <a:tcPr marL="51359" marR="51359" marT="0" marB="0" anchor="ctr"/>
                </a:tc>
                <a:tc>
                  <a:txBody>
                    <a:bodyPr/>
                    <a:lstStyle/>
                    <a:p>
                      <a:pPr algn="ctr">
                        <a:lnSpc>
                          <a:spcPct val="120000"/>
                        </a:lnSpc>
                        <a:spcAft>
                          <a:spcPts val="0"/>
                        </a:spcAft>
                      </a:pPr>
                      <a:r>
                        <a:rPr lang="zh-CN" sz="1100" kern="100" dirty="0">
                          <a:effectLst/>
                          <a:latin typeface="宋体" panose="02010600030101010101" pitchFamily="2" charset="-122"/>
                          <a:ea typeface="宋体" panose="02010600030101010101" pitchFamily="2" charset="-122"/>
                        </a:rPr>
                        <a:t>中国人民</a:t>
                      </a:r>
                      <a:r>
                        <a:rPr lang="zh-CN" sz="1100" kern="100" dirty="0" smtClean="0">
                          <a:effectLst/>
                          <a:latin typeface="宋体" panose="02010600030101010101" pitchFamily="2" charset="-122"/>
                          <a:ea typeface="宋体" panose="02010600030101010101" pitchFamily="2" charset="-122"/>
                        </a:rPr>
                        <a:t>大学</a:t>
                      </a:r>
                      <a:endParaRPr lang="zh-CN" sz="1100" kern="100" dirty="0">
                        <a:effectLst/>
                        <a:latin typeface="宋体" panose="02010600030101010101" pitchFamily="2" charset="-122"/>
                        <a:ea typeface="宋体" panose="02010600030101010101" pitchFamily="2" charset="-122"/>
                      </a:endParaRPr>
                    </a:p>
                  </a:txBody>
                  <a:tcPr marL="51359" marR="51359" marT="0" marB="0" anchor="ct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CN" sz="1100" kern="100" dirty="0" smtClean="0">
                          <a:effectLst/>
                          <a:latin typeface="宋体" panose="02010600030101010101" pitchFamily="2" charset="-122"/>
                          <a:ea typeface="宋体" panose="02010600030101010101" pitchFamily="2" charset="-122"/>
                        </a:rPr>
                        <a:t>2016.7.9</a:t>
                      </a:r>
                      <a:endParaRPr lang="zh-CN" altLang="zh-CN" sz="1100" kern="100" dirty="0" smtClean="0">
                        <a:effectLst/>
                        <a:latin typeface="宋体" panose="02010600030101010101" pitchFamily="2" charset="-122"/>
                        <a:ea typeface="宋体" panose="02010600030101010101" pitchFamily="2" charset="-122"/>
                        <a:cs typeface="Times New Roman" panose="02020603050405020304" pitchFamily="18" charset="0"/>
                      </a:endParaRPr>
                    </a:p>
                  </a:txBody>
                  <a:tcPr marL="51359" marR="51359" marT="0" marB="0" anchor="ctr"/>
                </a:tc>
                <a:tc>
                  <a:txBody>
                    <a:bodyPr/>
                    <a:lstStyle/>
                    <a:p>
                      <a:pPr algn="ctr">
                        <a:lnSpc>
                          <a:spcPct val="120000"/>
                        </a:lnSpc>
                        <a:spcAft>
                          <a:spcPts val="0"/>
                        </a:spcAft>
                      </a:pPr>
                      <a:r>
                        <a:rPr lang="zh-CN" sz="1100" kern="100" dirty="0">
                          <a:effectLst/>
                          <a:latin typeface="宋体" panose="02010600030101010101" pitchFamily="2" charset="-122"/>
                          <a:ea typeface="宋体" panose="02010600030101010101" pitchFamily="2" charset="-122"/>
                        </a:rPr>
                        <a:t>中俄两国</a:t>
                      </a:r>
                      <a:r>
                        <a:rPr lang="en-US" sz="1100" kern="100" dirty="0">
                          <a:effectLst/>
                          <a:latin typeface="宋体" panose="02010600030101010101" pitchFamily="2" charset="-122"/>
                          <a:ea typeface="宋体" panose="02010600030101010101" pitchFamily="2" charset="-122"/>
                        </a:rPr>
                        <a:t>35</a:t>
                      </a:r>
                      <a:r>
                        <a:rPr lang="zh-CN" sz="1100" kern="100" dirty="0">
                          <a:effectLst/>
                          <a:latin typeface="宋体" panose="02010600030101010101" pitchFamily="2" charset="-122"/>
                          <a:ea typeface="宋体" panose="02010600030101010101" pitchFamily="2" charset="-122"/>
                        </a:rPr>
                        <a:t>所大学</a:t>
                      </a:r>
                      <a:endParaRPr lang="zh-CN" sz="11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1359" marR="51359" marT="0" marB="0" anchor="ctr"/>
                </a:tc>
                <a:extLst>
                  <a:ext uri="{0D108BD9-81ED-4DB2-BD59-A6C34878D82A}">
                    <a16:rowId xmlns="" xmlns:a16="http://schemas.microsoft.com/office/drawing/2014/main" val="10005"/>
                  </a:ext>
                </a:extLst>
              </a:tr>
              <a:tr h="402319">
                <a:tc>
                  <a:txBody>
                    <a:bodyPr/>
                    <a:lstStyle/>
                    <a:p>
                      <a:pPr algn="ctr">
                        <a:lnSpc>
                          <a:spcPct val="100000"/>
                        </a:lnSpc>
                        <a:spcAft>
                          <a:spcPts val="0"/>
                        </a:spcAft>
                      </a:pPr>
                      <a:r>
                        <a:rPr lang="zh-CN" sz="1200" kern="100" dirty="0">
                          <a:effectLst/>
                          <a:latin typeface="+mj-ea"/>
                          <a:ea typeface="+mj-ea"/>
                        </a:rPr>
                        <a:t>中俄交通大学联盟</a:t>
                      </a:r>
                      <a:endParaRPr lang="zh-CN" sz="1200" kern="100" dirty="0">
                        <a:effectLst/>
                        <a:latin typeface="+mj-ea"/>
                        <a:ea typeface="+mj-ea"/>
                        <a:cs typeface="Times New Roman" panose="02020603050405020304" pitchFamily="18" charset="0"/>
                      </a:endParaRPr>
                    </a:p>
                  </a:txBody>
                  <a:tcPr marL="51359" marR="51359" marT="0" marB="0" anchor="ctr"/>
                </a:tc>
                <a:tc>
                  <a:txBody>
                    <a:bodyPr/>
                    <a:lstStyle/>
                    <a:p>
                      <a:pPr algn="ctr">
                        <a:lnSpc>
                          <a:spcPct val="120000"/>
                        </a:lnSpc>
                        <a:spcAft>
                          <a:spcPts val="0"/>
                        </a:spcAft>
                      </a:pPr>
                      <a:r>
                        <a:rPr lang="zh-CN" sz="1100" kern="100" dirty="0">
                          <a:effectLst/>
                          <a:latin typeface="宋体" panose="02010600030101010101" pitchFamily="2" charset="-122"/>
                          <a:ea typeface="宋体" panose="02010600030101010101" pitchFamily="2" charset="-122"/>
                        </a:rPr>
                        <a:t>北京交通大学</a:t>
                      </a:r>
                    </a:p>
                    <a:p>
                      <a:pPr algn="ctr">
                        <a:lnSpc>
                          <a:spcPct val="120000"/>
                        </a:lnSpc>
                        <a:spcAft>
                          <a:spcPts val="0"/>
                        </a:spcAft>
                      </a:pPr>
                      <a:r>
                        <a:rPr lang="zh-CN" sz="1100" kern="100" dirty="0" smtClean="0">
                          <a:effectLst/>
                          <a:latin typeface="宋体" panose="02010600030101010101" pitchFamily="2" charset="-122"/>
                          <a:ea typeface="宋体" panose="02010600030101010101" pitchFamily="2" charset="-122"/>
                        </a:rPr>
                        <a:t>圣彼得堡国立交通大学</a:t>
                      </a:r>
                      <a:endParaRPr lang="zh-CN" sz="1100" kern="100" dirty="0">
                        <a:effectLst/>
                        <a:latin typeface="宋体" panose="02010600030101010101" pitchFamily="2" charset="-122"/>
                        <a:ea typeface="宋体" panose="02010600030101010101" pitchFamily="2" charset="-122"/>
                      </a:endParaRPr>
                    </a:p>
                  </a:txBody>
                  <a:tcPr marL="51359" marR="51359" marT="0" marB="0" anchor="ct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CN" sz="1100" kern="100" dirty="0" smtClean="0">
                          <a:effectLst/>
                          <a:latin typeface="宋体" panose="02010600030101010101" pitchFamily="2" charset="-122"/>
                          <a:ea typeface="宋体" panose="02010600030101010101" pitchFamily="2" charset="-122"/>
                        </a:rPr>
                        <a:t>2015.12</a:t>
                      </a:r>
                      <a:endParaRPr lang="zh-CN" altLang="zh-CN" sz="1100" kern="100" dirty="0" smtClean="0">
                        <a:effectLst/>
                        <a:latin typeface="宋体" panose="02010600030101010101" pitchFamily="2" charset="-122"/>
                        <a:ea typeface="宋体" panose="02010600030101010101" pitchFamily="2" charset="-122"/>
                        <a:cs typeface="Times New Roman" panose="02020603050405020304" pitchFamily="18" charset="0"/>
                      </a:endParaRPr>
                    </a:p>
                  </a:txBody>
                  <a:tcPr marL="51359" marR="51359" marT="0" marB="0" anchor="ctr"/>
                </a:tc>
                <a:tc>
                  <a:txBody>
                    <a:bodyPr/>
                    <a:lstStyle/>
                    <a:p>
                      <a:pPr algn="ctr">
                        <a:lnSpc>
                          <a:spcPct val="120000"/>
                        </a:lnSpc>
                        <a:spcAft>
                          <a:spcPts val="0"/>
                        </a:spcAft>
                      </a:pPr>
                      <a:r>
                        <a:rPr lang="zh-CN" sz="1100" kern="100" dirty="0">
                          <a:effectLst/>
                          <a:latin typeface="宋体" panose="02010600030101010101" pitchFamily="2" charset="-122"/>
                          <a:ea typeface="宋体" panose="02010600030101010101" pitchFamily="2" charset="-122"/>
                        </a:rPr>
                        <a:t>中俄两国</a:t>
                      </a:r>
                      <a:r>
                        <a:rPr lang="en-US" sz="1100" kern="100" dirty="0">
                          <a:effectLst/>
                          <a:latin typeface="宋体" panose="02010600030101010101" pitchFamily="2" charset="-122"/>
                          <a:ea typeface="宋体" panose="02010600030101010101" pitchFamily="2" charset="-122"/>
                        </a:rPr>
                        <a:t>60</a:t>
                      </a:r>
                      <a:r>
                        <a:rPr lang="zh-CN" sz="1100" kern="100" dirty="0">
                          <a:effectLst/>
                          <a:latin typeface="宋体" panose="02010600030101010101" pitchFamily="2" charset="-122"/>
                          <a:ea typeface="宋体" panose="02010600030101010101" pitchFamily="2" charset="-122"/>
                        </a:rPr>
                        <a:t>所大学</a:t>
                      </a:r>
                      <a:endParaRPr lang="zh-CN" sz="11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1359" marR="51359" marT="0" marB="0" anchor="ctr"/>
                </a:tc>
                <a:extLst>
                  <a:ext uri="{0D108BD9-81ED-4DB2-BD59-A6C34878D82A}">
                    <a16:rowId xmlns="" xmlns:a16="http://schemas.microsoft.com/office/drawing/2014/main" val="10006"/>
                  </a:ext>
                </a:extLst>
              </a:tr>
              <a:tr h="402319">
                <a:tc>
                  <a:txBody>
                    <a:bodyPr/>
                    <a:lstStyle/>
                    <a:p>
                      <a:pPr algn="ctr">
                        <a:lnSpc>
                          <a:spcPct val="100000"/>
                        </a:lnSpc>
                        <a:spcAft>
                          <a:spcPts val="0"/>
                        </a:spcAft>
                      </a:pPr>
                      <a:r>
                        <a:rPr lang="zh-CN" sz="1200" kern="100" dirty="0">
                          <a:effectLst/>
                          <a:latin typeface="+mj-ea"/>
                          <a:ea typeface="+mj-ea"/>
                        </a:rPr>
                        <a:t>中俄综合性大学联盟</a:t>
                      </a:r>
                      <a:endParaRPr lang="zh-CN" sz="1200" kern="100" dirty="0">
                        <a:effectLst/>
                        <a:latin typeface="+mj-ea"/>
                        <a:ea typeface="+mj-ea"/>
                        <a:cs typeface="Times New Roman" panose="02020603050405020304" pitchFamily="18" charset="0"/>
                      </a:endParaRPr>
                    </a:p>
                  </a:txBody>
                  <a:tcPr marL="51359" marR="51359" marT="0" marB="0" anchor="ctr"/>
                </a:tc>
                <a:tc>
                  <a:txBody>
                    <a:bodyPr/>
                    <a:lstStyle/>
                    <a:p>
                      <a:pPr algn="ctr">
                        <a:lnSpc>
                          <a:spcPct val="120000"/>
                        </a:lnSpc>
                        <a:spcAft>
                          <a:spcPts val="0"/>
                        </a:spcAft>
                      </a:pPr>
                      <a:r>
                        <a:rPr lang="zh-CN" sz="1100" kern="100" dirty="0">
                          <a:effectLst/>
                          <a:latin typeface="宋体" panose="02010600030101010101" pitchFamily="2" charset="-122"/>
                          <a:ea typeface="宋体" panose="02010600030101010101" pitchFamily="2" charset="-122"/>
                        </a:rPr>
                        <a:t>北京大学</a:t>
                      </a:r>
                    </a:p>
                    <a:p>
                      <a:pPr algn="ctr">
                        <a:lnSpc>
                          <a:spcPct val="120000"/>
                        </a:lnSpc>
                        <a:spcAft>
                          <a:spcPts val="0"/>
                        </a:spcAft>
                      </a:pPr>
                      <a:r>
                        <a:rPr lang="zh-CN" sz="1100" kern="100" dirty="0" smtClean="0">
                          <a:effectLst/>
                          <a:latin typeface="宋体" panose="02010600030101010101" pitchFamily="2" charset="-122"/>
                          <a:ea typeface="宋体" panose="02010600030101010101" pitchFamily="2" charset="-122"/>
                        </a:rPr>
                        <a:t>莫斯科国立大学</a:t>
                      </a:r>
                      <a:endParaRPr lang="zh-CN" sz="1100" kern="100" dirty="0">
                        <a:effectLst/>
                        <a:latin typeface="宋体" panose="02010600030101010101" pitchFamily="2" charset="-122"/>
                        <a:ea typeface="宋体" panose="02010600030101010101" pitchFamily="2" charset="-122"/>
                      </a:endParaRPr>
                    </a:p>
                  </a:txBody>
                  <a:tcPr marL="51359" marR="51359" marT="0" marB="0" anchor="ct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CN" sz="1100" kern="100" dirty="0" smtClean="0">
                          <a:effectLst/>
                          <a:latin typeface="宋体" panose="02010600030101010101" pitchFamily="2" charset="-122"/>
                          <a:ea typeface="宋体" panose="02010600030101010101" pitchFamily="2" charset="-122"/>
                        </a:rPr>
                        <a:t>2017.9.13</a:t>
                      </a:r>
                      <a:endParaRPr lang="zh-CN" altLang="zh-CN" sz="1100" kern="100" dirty="0" smtClean="0">
                        <a:effectLst/>
                        <a:latin typeface="宋体" panose="02010600030101010101" pitchFamily="2" charset="-122"/>
                        <a:ea typeface="宋体" panose="02010600030101010101" pitchFamily="2" charset="-122"/>
                        <a:cs typeface="Times New Roman" panose="02020603050405020304" pitchFamily="18" charset="0"/>
                      </a:endParaRPr>
                    </a:p>
                  </a:txBody>
                  <a:tcPr marL="51359" marR="51359" marT="0" marB="0" anchor="ctr"/>
                </a:tc>
                <a:tc>
                  <a:txBody>
                    <a:bodyPr/>
                    <a:lstStyle/>
                    <a:p>
                      <a:pPr algn="ctr">
                        <a:lnSpc>
                          <a:spcPct val="120000"/>
                        </a:lnSpc>
                        <a:spcAft>
                          <a:spcPts val="0"/>
                        </a:spcAft>
                      </a:pPr>
                      <a:r>
                        <a:rPr lang="zh-CN" sz="1100" kern="100" dirty="0">
                          <a:effectLst/>
                          <a:latin typeface="宋体" panose="02010600030101010101" pitchFamily="2" charset="-122"/>
                          <a:ea typeface="宋体" panose="02010600030101010101" pitchFamily="2" charset="-122"/>
                        </a:rPr>
                        <a:t>中俄两国</a:t>
                      </a:r>
                      <a:r>
                        <a:rPr lang="en-US" sz="1100" kern="100" dirty="0">
                          <a:effectLst/>
                          <a:latin typeface="宋体" panose="02010600030101010101" pitchFamily="2" charset="-122"/>
                          <a:ea typeface="宋体" panose="02010600030101010101" pitchFamily="2" charset="-122"/>
                        </a:rPr>
                        <a:t>60</a:t>
                      </a:r>
                      <a:r>
                        <a:rPr lang="zh-CN" sz="1100" kern="100" dirty="0">
                          <a:effectLst/>
                          <a:latin typeface="宋体" panose="02010600030101010101" pitchFamily="2" charset="-122"/>
                          <a:ea typeface="宋体" panose="02010600030101010101" pitchFamily="2" charset="-122"/>
                        </a:rPr>
                        <a:t>所大学</a:t>
                      </a:r>
                      <a:endParaRPr lang="zh-CN" sz="11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1359" marR="51359" marT="0" marB="0" anchor="ctr"/>
                </a:tc>
                <a:extLst>
                  <a:ext uri="{0D108BD9-81ED-4DB2-BD59-A6C34878D82A}">
                    <a16:rowId xmlns="" xmlns:a16="http://schemas.microsoft.com/office/drawing/2014/main" val="10007"/>
                  </a:ext>
                </a:extLst>
              </a:tr>
              <a:tr h="402319">
                <a:tc>
                  <a:txBody>
                    <a:bodyPr/>
                    <a:lstStyle/>
                    <a:p>
                      <a:pPr algn="ctr">
                        <a:lnSpc>
                          <a:spcPct val="100000"/>
                        </a:lnSpc>
                        <a:spcAft>
                          <a:spcPts val="0"/>
                        </a:spcAft>
                      </a:pPr>
                      <a:r>
                        <a:rPr lang="zh-CN" sz="1200" kern="100" dirty="0">
                          <a:effectLst/>
                          <a:latin typeface="+mj-ea"/>
                          <a:ea typeface="+mj-ea"/>
                        </a:rPr>
                        <a:t>中俄文化高校联盟</a:t>
                      </a:r>
                      <a:endParaRPr lang="zh-CN" sz="1200" kern="100" dirty="0">
                        <a:effectLst/>
                        <a:latin typeface="+mj-ea"/>
                        <a:ea typeface="+mj-ea"/>
                        <a:cs typeface="Times New Roman" panose="02020603050405020304" pitchFamily="18" charset="0"/>
                      </a:endParaRPr>
                    </a:p>
                  </a:txBody>
                  <a:tcPr marL="51359" marR="51359" marT="0" marB="0" anchor="ctr"/>
                </a:tc>
                <a:tc>
                  <a:txBody>
                    <a:bodyPr/>
                    <a:lstStyle/>
                    <a:p>
                      <a:pPr algn="ctr">
                        <a:lnSpc>
                          <a:spcPct val="120000"/>
                        </a:lnSpc>
                        <a:spcAft>
                          <a:spcPts val="0"/>
                        </a:spcAft>
                      </a:pPr>
                      <a:r>
                        <a:rPr lang="zh-CN" sz="1100" kern="100" dirty="0">
                          <a:effectLst/>
                          <a:latin typeface="宋体" panose="02010600030101010101" pitchFamily="2" charset="-122"/>
                          <a:ea typeface="宋体" panose="02010600030101010101" pitchFamily="2" charset="-122"/>
                        </a:rPr>
                        <a:t>郑州大学、</a:t>
                      </a:r>
                    </a:p>
                    <a:p>
                      <a:pPr algn="ctr">
                        <a:lnSpc>
                          <a:spcPct val="120000"/>
                        </a:lnSpc>
                        <a:spcAft>
                          <a:spcPts val="0"/>
                        </a:spcAft>
                      </a:pPr>
                      <a:r>
                        <a:rPr lang="zh-CN" sz="1100" kern="100" dirty="0" smtClean="0">
                          <a:effectLst/>
                          <a:latin typeface="宋体" panose="02010600030101010101" pitchFamily="2" charset="-122"/>
                          <a:ea typeface="宋体" panose="02010600030101010101" pitchFamily="2" charset="-122"/>
                        </a:rPr>
                        <a:t>河南师范大学</a:t>
                      </a:r>
                      <a:endParaRPr lang="zh-CN" sz="1100" kern="100" dirty="0">
                        <a:effectLst/>
                        <a:latin typeface="宋体" panose="02010600030101010101" pitchFamily="2" charset="-122"/>
                        <a:ea typeface="宋体" panose="02010600030101010101" pitchFamily="2" charset="-122"/>
                      </a:endParaRPr>
                    </a:p>
                  </a:txBody>
                  <a:tcPr marL="51359" marR="51359" marT="0" marB="0" anchor="ct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CN" sz="1100" kern="100" dirty="0" smtClean="0">
                          <a:effectLst/>
                          <a:latin typeface="宋体" panose="02010600030101010101" pitchFamily="2" charset="-122"/>
                          <a:ea typeface="宋体" panose="02010600030101010101" pitchFamily="2" charset="-122"/>
                        </a:rPr>
                        <a:t>2016.1.13</a:t>
                      </a:r>
                      <a:endParaRPr lang="zh-CN" altLang="zh-CN" sz="1100" kern="100" dirty="0" smtClean="0">
                        <a:effectLst/>
                        <a:latin typeface="宋体" panose="02010600030101010101" pitchFamily="2" charset="-122"/>
                        <a:ea typeface="宋体" panose="02010600030101010101" pitchFamily="2" charset="-122"/>
                        <a:cs typeface="Times New Roman" panose="02020603050405020304" pitchFamily="18" charset="0"/>
                      </a:endParaRPr>
                    </a:p>
                  </a:txBody>
                  <a:tcPr marL="51359" marR="51359" marT="0" marB="0" anchor="ctr"/>
                </a:tc>
                <a:tc>
                  <a:txBody>
                    <a:bodyPr/>
                    <a:lstStyle/>
                    <a:p>
                      <a:pPr algn="ctr">
                        <a:lnSpc>
                          <a:spcPct val="120000"/>
                        </a:lnSpc>
                        <a:spcAft>
                          <a:spcPts val="0"/>
                        </a:spcAft>
                      </a:pPr>
                      <a:r>
                        <a:rPr lang="zh-CN" sz="1100" kern="100" dirty="0">
                          <a:effectLst/>
                          <a:latin typeface="宋体" panose="02010600030101010101" pitchFamily="2" charset="-122"/>
                          <a:ea typeface="宋体" panose="02010600030101010101" pitchFamily="2" charset="-122"/>
                        </a:rPr>
                        <a:t>中俄两国</a:t>
                      </a:r>
                      <a:r>
                        <a:rPr lang="en-US" sz="1100" kern="100" dirty="0">
                          <a:effectLst/>
                          <a:latin typeface="宋体" panose="02010600030101010101" pitchFamily="2" charset="-122"/>
                          <a:ea typeface="宋体" panose="02010600030101010101" pitchFamily="2" charset="-122"/>
                        </a:rPr>
                        <a:t>26</a:t>
                      </a:r>
                      <a:r>
                        <a:rPr lang="zh-CN" sz="1100" kern="100" dirty="0">
                          <a:effectLst/>
                          <a:latin typeface="宋体" panose="02010600030101010101" pitchFamily="2" charset="-122"/>
                          <a:ea typeface="宋体" panose="02010600030101010101" pitchFamily="2" charset="-122"/>
                        </a:rPr>
                        <a:t>所大学</a:t>
                      </a:r>
                      <a:endParaRPr lang="zh-CN" sz="11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1359" marR="51359" marT="0" marB="0" anchor="ctr"/>
                </a:tc>
                <a:extLst>
                  <a:ext uri="{0D108BD9-81ED-4DB2-BD59-A6C34878D82A}">
                    <a16:rowId xmlns="" xmlns:a16="http://schemas.microsoft.com/office/drawing/2014/main" val="10008"/>
                  </a:ext>
                </a:extLst>
              </a:tr>
              <a:tr h="402319">
                <a:tc>
                  <a:txBody>
                    <a:bodyPr/>
                    <a:lstStyle/>
                    <a:p>
                      <a:pPr algn="ctr">
                        <a:lnSpc>
                          <a:spcPct val="100000"/>
                        </a:lnSpc>
                        <a:spcAft>
                          <a:spcPts val="0"/>
                        </a:spcAft>
                      </a:pPr>
                      <a:r>
                        <a:rPr lang="zh-CN" sz="1200" kern="100" dirty="0">
                          <a:effectLst/>
                          <a:latin typeface="+mj-ea"/>
                          <a:ea typeface="+mj-ea"/>
                        </a:rPr>
                        <a:t>“一带一路”水战略联盟</a:t>
                      </a:r>
                      <a:endParaRPr lang="zh-CN" sz="1200" kern="100" dirty="0">
                        <a:effectLst/>
                        <a:latin typeface="+mj-ea"/>
                        <a:ea typeface="+mj-ea"/>
                        <a:cs typeface="Times New Roman" panose="02020603050405020304" pitchFamily="18" charset="0"/>
                      </a:endParaRPr>
                    </a:p>
                  </a:txBody>
                  <a:tcPr marL="51359" marR="51359" marT="0" marB="0" anchor="ctr"/>
                </a:tc>
                <a:tc>
                  <a:txBody>
                    <a:bodyPr/>
                    <a:lstStyle/>
                    <a:p>
                      <a:pPr algn="ctr">
                        <a:lnSpc>
                          <a:spcPct val="120000"/>
                        </a:lnSpc>
                        <a:spcAft>
                          <a:spcPts val="0"/>
                        </a:spcAft>
                      </a:pPr>
                      <a:r>
                        <a:rPr lang="zh-CN" sz="1100" kern="100" dirty="0" smtClean="0">
                          <a:effectLst/>
                          <a:latin typeface="宋体" panose="02010600030101010101" pitchFamily="2" charset="-122"/>
                          <a:ea typeface="宋体" panose="02010600030101010101" pitchFamily="2" charset="-122"/>
                        </a:rPr>
                        <a:t>河海大学</a:t>
                      </a:r>
                      <a:endParaRPr lang="zh-CN" sz="1100" kern="100" dirty="0">
                        <a:effectLst/>
                        <a:latin typeface="宋体" panose="02010600030101010101" pitchFamily="2" charset="-122"/>
                        <a:ea typeface="宋体" panose="02010600030101010101" pitchFamily="2" charset="-122"/>
                      </a:endParaRPr>
                    </a:p>
                  </a:txBody>
                  <a:tcPr marL="51359" marR="51359" marT="0" marB="0" anchor="ct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CN" sz="1100" kern="100" dirty="0" smtClean="0">
                          <a:effectLst/>
                          <a:latin typeface="宋体" panose="02010600030101010101" pitchFamily="2" charset="-122"/>
                          <a:ea typeface="宋体" panose="02010600030101010101" pitchFamily="2" charset="-122"/>
                        </a:rPr>
                        <a:t>2017.6.3</a:t>
                      </a:r>
                      <a:endParaRPr lang="zh-CN" altLang="zh-CN" sz="1100" kern="100" dirty="0" smtClean="0">
                        <a:effectLst/>
                        <a:latin typeface="宋体" panose="02010600030101010101" pitchFamily="2" charset="-122"/>
                        <a:ea typeface="宋体" panose="02010600030101010101" pitchFamily="2" charset="-122"/>
                        <a:cs typeface="Times New Roman" panose="02020603050405020304" pitchFamily="18" charset="0"/>
                      </a:endParaRPr>
                    </a:p>
                  </a:txBody>
                  <a:tcPr marL="51359" marR="51359" marT="0" marB="0" anchor="ctr"/>
                </a:tc>
                <a:tc>
                  <a:txBody>
                    <a:bodyPr/>
                    <a:lstStyle/>
                    <a:p>
                      <a:pPr algn="ctr">
                        <a:lnSpc>
                          <a:spcPct val="120000"/>
                        </a:lnSpc>
                        <a:spcAft>
                          <a:spcPts val="0"/>
                        </a:spcAft>
                      </a:pPr>
                      <a:r>
                        <a:rPr lang="zh-CN" sz="1100" kern="100" dirty="0">
                          <a:effectLst/>
                          <a:latin typeface="宋体" panose="02010600030101010101" pitchFamily="2" charset="-122"/>
                          <a:ea typeface="宋体" panose="02010600030101010101" pitchFamily="2" charset="-122"/>
                        </a:rPr>
                        <a:t>中国、美国、加拿大、澳大利亚、巴基斯坦、老挝、柬埔寨等</a:t>
                      </a:r>
                      <a:endParaRPr lang="zh-CN" sz="11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1359" marR="51359" marT="0" marB="0" anchor="ctr"/>
                </a:tc>
                <a:extLst>
                  <a:ext uri="{0D108BD9-81ED-4DB2-BD59-A6C34878D82A}">
                    <a16:rowId xmlns="" xmlns:a16="http://schemas.microsoft.com/office/drawing/2014/main" val="10009"/>
                  </a:ext>
                </a:extLst>
              </a:tr>
              <a:tr h="603479">
                <a:tc>
                  <a:txBody>
                    <a:bodyPr/>
                    <a:lstStyle/>
                    <a:p>
                      <a:pPr algn="ctr">
                        <a:lnSpc>
                          <a:spcPct val="100000"/>
                        </a:lnSpc>
                        <a:spcAft>
                          <a:spcPts val="0"/>
                        </a:spcAft>
                      </a:pPr>
                      <a:r>
                        <a:rPr lang="zh-CN" sz="1200" kern="100" dirty="0">
                          <a:effectLst/>
                          <a:latin typeface="+mj-ea"/>
                          <a:ea typeface="+mj-ea"/>
                        </a:rPr>
                        <a:t>中国</a:t>
                      </a:r>
                      <a:r>
                        <a:rPr lang="en-US" sz="1200" kern="100" dirty="0">
                          <a:effectLst/>
                          <a:latin typeface="+mj-ea"/>
                          <a:ea typeface="+mj-ea"/>
                        </a:rPr>
                        <a:t>—</a:t>
                      </a:r>
                      <a:r>
                        <a:rPr lang="zh-CN" sz="1200" kern="100" dirty="0">
                          <a:effectLst/>
                          <a:latin typeface="+mj-ea"/>
                          <a:ea typeface="+mj-ea"/>
                        </a:rPr>
                        <a:t>东盟轨道交通教育培训联盟</a:t>
                      </a:r>
                      <a:endParaRPr lang="zh-CN" sz="1200" kern="100" dirty="0">
                        <a:effectLst/>
                        <a:latin typeface="+mj-ea"/>
                        <a:ea typeface="+mj-ea"/>
                        <a:cs typeface="Times New Roman" panose="02020603050405020304" pitchFamily="18" charset="0"/>
                      </a:endParaRPr>
                    </a:p>
                  </a:txBody>
                  <a:tcPr marL="51359" marR="51359" marT="0" marB="0" anchor="ctr"/>
                </a:tc>
                <a:tc>
                  <a:txBody>
                    <a:bodyPr/>
                    <a:lstStyle/>
                    <a:p>
                      <a:pPr algn="ctr">
                        <a:lnSpc>
                          <a:spcPct val="120000"/>
                        </a:lnSpc>
                        <a:spcAft>
                          <a:spcPts val="0"/>
                        </a:spcAft>
                      </a:pPr>
                      <a:r>
                        <a:rPr lang="zh-CN" sz="1100" kern="100" dirty="0" smtClean="0">
                          <a:effectLst/>
                          <a:latin typeface="宋体" panose="02010600030101010101" pitchFamily="2" charset="-122"/>
                          <a:ea typeface="宋体" panose="02010600030101010101" pitchFamily="2" charset="-122"/>
                        </a:rPr>
                        <a:t>北京交通大学</a:t>
                      </a:r>
                      <a:endParaRPr lang="zh-CN" sz="1100" kern="100" dirty="0">
                        <a:effectLst/>
                        <a:latin typeface="宋体" panose="02010600030101010101" pitchFamily="2" charset="-122"/>
                        <a:ea typeface="宋体" panose="02010600030101010101" pitchFamily="2" charset="-122"/>
                      </a:endParaRPr>
                    </a:p>
                  </a:txBody>
                  <a:tcPr marL="51359" marR="51359" marT="0" marB="0" anchor="ct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CN" sz="1100" kern="100" dirty="0" smtClean="0">
                          <a:effectLst/>
                          <a:latin typeface="宋体" panose="02010600030101010101" pitchFamily="2" charset="-122"/>
                          <a:ea typeface="宋体" panose="02010600030101010101" pitchFamily="2" charset="-122"/>
                        </a:rPr>
                        <a:t>2016.8.1</a:t>
                      </a:r>
                      <a:endParaRPr lang="zh-CN" altLang="zh-CN" sz="1100" kern="100" dirty="0" smtClean="0">
                        <a:effectLst/>
                        <a:latin typeface="宋体" panose="02010600030101010101" pitchFamily="2" charset="-122"/>
                        <a:ea typeface="宋体" panose="02010600030101010101" pitchFamily="2" charset="-122"/>
                        <a:cs typeface="Times New Roman" panose="02020603050405020304" pitchFamily="18" charset="0"/>
                      </a:endParaRPr>
                    </a:p>
                  </a:txBody>
                  <a:tcPr marL="51359" marR="51359" marT="0" marB="0" anchor="ctr"/>
                </a:tc>
                <a:tc>
                  <a:txBody>
                    <a:bodyPr/>
                    <a:lstStyle/>
                    <a:p>
                      <a:pPr algn="ctr">
                        <a:lnSpc>
                          <a:spcPct val="120000"/>
                        </a:lnSpc>
                        <a:spcAft>
                          <a:spcPts val="0"/>
                        </a:spcAft>
                      </a:pPr>
                      <a:r>
                        <a:rPr lang="zh-CN" sz="1100" kern="100" dirty="0">
                          <a:effectLst/>
                          <a:latin typeface="宋体" panose="02010600030101010101" pitchFamily="2" charset="-122"/>
                          <a:ea typeface="宋体" panose="02010600030101010101" pitchFamily="2" charset="-122"/>
                        </a:rPr>
                        <a:t>中国与东盟</a:t>
                      </a:r>
                      <a:r>
                        <a:rPr lang="en-US" sz="1100" kern="100" dirty="0">
                          <a:effectLst/>
                          <a:latin typeface="宋体" panose="02010600030101010101" pitchFamily="2" charset="-122"/>
                          <a:ea typeface="宋体" panose="02010600030101010101" pitchFamily="2" charset="-122"/>
                        </a:rPr>
                        <a:t>10</a:t>
                      </a:r>
                      <a:r>
                        <a:rPr lang="zh-CN" sz="1100" kern="100" dirty="0" smtClean="0">
                          <a:effectLst/>
                          <a:latin typeface="宋体" panose="02010600030101010101" pitchFamily="2" charset="-122"/>
                          <a:ea typeface="宋体" panose="02010600030101010101" pitchFamily="2" charset="-122"/>
                        </a:rPr>
                        <a:t>国</a:t>
                      </a:r>
                      <a:r>
                        <a:rPr lang="zh-CN" altLang="en-US" sz="1100" kern="100" dirty="0" smtClean="0">
                          <a:effectLst/>
                          <a:latin typeface="宋体" panose="02010600030101010101" pitchFamily="2" charset="-122"/>
                          <a:ea typeface="宋体" panose="02010600030101010101" pitchFamily="2" charset="-122"/>
                        </a:rPr>
                        <a:t>，</a:t>
                      </a:r>
                      <a:r>
                        <a:rPr lang="zh-CN" sz="1100" kern="100" dirty="0" smtClean="0">
                          <a:effectLst/>
                          <a:latin typeface="宋体" panose="02010600030101010101" pitchFamily="2" charset="-122"/>
                          <a:ea typeface="宋体" panose="02010600030101010101" pitchFamily="2" charset="-122"/>
                        </a:rPr>
                        <a:t>即</a:t>
                      </a:r>
                      <a:r>
                        <a:rPr lang="zh-CN" sz="1100" kern="100" dirty="0">
                          <a:effectLst/>
                          <a:latin typeface="宋体" panose="02010600030101010101" pitchFamily="2" charset="-122"/>
                          <a:ea typeface="宋体" panose="02010600030101010101" pitchFamily="2" charset="-122"/>
                        </a:rPr>
                        <a:t>印度尼西亚、马来西亚、菲律宾、新加坡、泰国、文莱、越南、老挝、缅甸、柬埔寨的相关教育培训机构。</a:t>
                      </a:r>
                      <a:endParaRPr lang="zh-CN" sz="11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1359" marR="51359" marT="0" marB="0" anchor="ctr"/>
                </a:tc>
                <a:extLst>
                  <a:ext uri="{0D108BD9-81ED-4DB2-BD59-A6C34878D82A}">
                    <a16:rowId xmlns="" xmlns:a16="http://schemas.microsoft.com/office/drawing/2014/main" val="10010"/>
                  </a:ext>
                </a:extLst>
              </a:tr>
              <a:tr h="402319">
                <a:tc>
                  <a:txBody>
                    <a:bodyPr/>
                    <a:lstStyle/>
                    <a:p>
                      <a:pPr algn="ctr">
                        <a:lnSpc>
                          <a:spcPct val="100000"/>
                        </a:lnSpc>
                        <a:spcAft>
                          <a:spcPts val="0"/>
                        </a:spcAft>
                      </a:pPr>
                      <a:r>
                        <a:rPr lang="zh-CN" sz="1200" kern="100" dirty="0">
                          <a:effectLst/>
                          <a:latin typeface="+mj-ea"/>
                          <a:ea typeface="+mj-ea"/>
                        </a:rPr>
                        <a:t>丝绸之路农业教育科技创新联盟</a:t>
                      </a:r>
                      <a:endParaRPr lang="zh-CN" sz="1200" kern="100" dirty="0">
                        <a:effectLst/>
                        <a:latin typeface="+mj-ea"/>
                        <a:ea typeface="+mj-ea"/>
                        <a:cs typeface="Times New Roman" panose="02020603050405020304" pitchFamily="18" charset="0"/>
                      </a:endParaRPr>
                    </a:p>
                  </a:txBody>
                  <a:tcPr marL="51359" marR="51359" marT="0" marB="0" anchor="ctr"/>
                </a:tc>
                <a:tc>
                  <a:txBody>
                    <a:bodyPr/>
                    <a:lstStyle/>
                    <a:p>
                      <a:pPr algn="ctr">
                        <a:lnSpc>
                          <a:spcPct val="120000"/>
                        </a:lnSpc>
                        <a:spcAft>
                          <a:spcPts val="0"/>
                        </a:spcAft>
                      </a:pPr>
                      <a:r>
                        <a:rPr lang="zh-CN" sz="1100" kern="100" dirty="0">
                          <a:effectLst/>
                          <a:latin typeface="宋体" panose="02010600030101010101" pitchFamily="2" charset="-122"/>
                          <a:ea typeface="宋体" panose="02010600030101010101" pitchFamily="2" charset="-122"/>
                        </a:rPr>
                        <a:t>西北农林科技</a:t>
                      </a:r>
                      <a:r>
                        <a:rPr lang="zh-CN" sz="1100" kern="100" dirty="0" smtClean="0">
                          <a:effectLst/>
                          <a:latin typeface="宋体" panose="02010600030101010101" pitchFamily="2" charset="-122"/>
                          <a:ea typeface="宋体" panose="02010600030101010101" pitchFamily="2" charset="-122"/>
                        </a:rPr>
                        <a:t>大学</a:t>
                      </a:r>
                      <a:endParaRPr lang="zh-CN" sz="1100" kern="100" dirty="0">
                        <a:effectLst/>
                        <a:latin typeface="宋体" panose="02010600030101010101" pitchFamily="2" charset="-122"/>
                        <a:ea typeface="宋体" panose="02010600030101010101" pitchFamily="2" charset="-122"/>
                      </a:endParaRPr>
                    </a:p>
                  </a:txBody>
                  <a:tcPr marL="51359" marR="51359" marT="0" marB="0" anchor="ct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CN" sz="1100" kern="100" dirty="0" smtClean="0">
                          <a:effectLst/>
                          <a:latin typeface="宋体" panose="02010600030101010101" pitchFamily="2" charset="-122"/>
                          <a:ea typeface="宋体" panose="02010600030101010101" pitchFamily="2" charset="-122"/>
                        </a:rPr>
                        <a:t>2016.11.5</a:t>
                      </a:r>
                      <a:endParaRPr lang="zh-CN" altLang="zh-CN" sz="1100" kern="100" dirty="0" smtClean="0">
                        <a:effectLst/>
                        <a:latin typeface="宋体" panose="02010600030101010101" pitchFamily="2" charset="-122"/>
                        <a:ea typeface="宋体" panose="02010600030101010101" pitchFamily="2" charset="-122"/>
                        <a:cs typeface="Times New Roman" panose="02020603050405020304" pitchFamily="18" charset="0"/>
                      </a:endParaRPr>
                    </a:p>
                  </a:txBody>
                  <a:tcPr marL="51359" marR="51359" marT="0" marB="0" anchor="ctr"/>
                </a:tc>
                <a:tc>
                  <a:txBody>
                    <a:bodyPr/>
                    <a:lstStyle/>
                    <a:p>
                      <a:pPr algn="ctr">
                        <a:lnSpc>
                          <a:spcPct val="120000"/>
                        </a:lnSpc>
                        <a:spcAft>
                          <a:spcPts val="0"/>
                        </a:spcAft>
                      </a:pPr>
                      <a:r>
                        <a:rPr lang="zh-CN" sz="1100" kern="100" dirty="0">
                          <a:effectLst/>
                          <a:latin typeface="宋体" panose="02010600030101010101" pitchFamily="2" charset="-122"/>
                          <a:ea typeface="宋体" panose="02010600030101010101" pitchFamily="2" charset="-122"/>
                        </a:rPr>
                        <a:t>俄罗斯、马里、喀麦隆、埃及</a:t>
                      </a:r>
                      <a:r>
                        <a:rPr lang="zh-CN" sz="1100" kern="100" dirty="0" smtClean="0">
                          <a:effectLst/>
                          <a:latin typeface="宋体" panose="02010600030101010101" pitchFamily="2" charset="-122"/>
                          <a:ea typeface="宋体" panose="02010600030101010101" pitchFamily="2" charset="-122"/>
                        </a:rPr>
                        <a:t>、</a:t>
                      </a:r>
                      <a:endParaRPr lang="en-US" altLang="zh-CN" sz="1100" kern="100" dirty="0" smtClean="0">
                        <a:effectLst/>
                        <a:latin typeface="宋体" panose="02010600030101010101" pitchFamily="2" charset="-122"/>
                        <a:ea typeface="宋体" panose="02010600030101010101" pitchFamily="2" charset="-122"/>
                      </a:endParaRPr>
                    </a:p>
                    <a:p>
                      <a:pPr algn="ctr">
                        <a:lnSpc>
                          <a:spcPct val="120000"/>
                        </a:lnSpc>
                        <a:spcAft>
                          <a:spcPts val="0"/>
                        </a:spcAft>
                      </a:pPr>
                      <a:r>
                        <a:rPr lang="zh-CN" sz="1100" kern="100" dirty="0" smtClean="0">
                          <a:effectLst/>
                          <a:latin typeface="宋体" panose="02010600030101010101" pitchFamily="2" charset="-122"/>
                          <a:ea typeface="宋体" panose="02010600030101010101" pitchFamily="2" charset="-122"/>
                        </a:rPr>
                        <a:t>以色列</a:t>
                      </a:r>
                      <a:r>
                        <a:rPr lang="zh-CN" sz="1100" kern="100" dirty="0">
                          <a:effectLst/>
                          <a:latin typeface="宋体" panose="02010600030101010101" pitchFamily="2" charset="-122"/>
                          <a:ea typeface="宋体" panose="02010600030101010101" pitchFamily="2" charset="-122"/>
                        </a:rPr>
                        <a:t>等</a:t>
                      </a:r>
                      <a:r>
                        <a:rPr lang="en-US" sz="1100" kern="100" dirty="0">
                          <a:effectLst/>
                          <a:latin typeface="宋体" panose="02010600030101010101" pitchFamily="2" charset="-122"/>
                          <a:ea typeface="宋体" panose="02010600030101010101" pitchFamily="2" charset="-122"/>
                        </a:rPr>
                        <a:t>12</a:t>
                      </a:r>
                      <a:r>
                        <a:rPr lang="zh-CN" sz="1100" kern="100" dirty="0">
                          <a:effectLst/>
                          <a:latin typeface="宋体" panose="02010600030101010101" pitchFamily="2" charset="-122"/>
                          <a:ea typeface="宋体" panose="02010600030101010101" pitchFamily="2" charset="-122"/>
                        </a:rPr>
                        <a:t>国</a:t>
                      </a:r>
                      <a:r>
                        <a:rPr lang="en-US" sz="1100" kern="100" dirty="0">
                          <a:effectLst/>
                          <a:latin typeface="宋体" panose="02010600030101010101" pitchFamily="2" charset="-122"/>
                          <a:ea typeface="宋体" panose="02010600030101010101" pitchFamily="2" charset="-122"/>
                        </a:rPr>
                        <a:t>59</a:t>
                      </a:r>
                      <a:r>
                        <a:rPr lang="zh-CN" sz="1100" kern="100" dirty="0">
                          <a:effectLst/>
                          <a:latin typeface="宋体" panose="02010600030101010101" pitchFamily="2" charset="-122"/>
                          <a:ea typeface="宋体" panose="02010600030101010101" pitchFamily="2" charset="-122"/>
                        </a:rPr>
                        <a:t>所大学、科研机构</a:t>
                      </a:r>
                      <a:endParaRPr lang="zh-CN" sz="11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51359" marR="51359" marT="0" marB="0" anchor="ctr"/>
                </a:tc>
                <a:extLst>
                  <a:ext uri="{0D108BD9-81ED-4DB2-BD59-A6C34878D82A}">
                    <a16:rowId xmlns="" xmlns:a16="http://schemas.microsoft.com/office/drawing/2014/main" val="10011"/>
                  </a:ext>
                </a:extLst>
              </a:tr>
            </a:tbl>
          </a:graphicData>
        </a:graphic>
      </p:graphicFrame>
      <p:sp>
        <p:nvSpPr>
          <p:cNvPr id="24" name="矩形 9"/>
          <p:cNvSpPr>
            <a:spLocks noChangeArrowheads="1"/>
          </p:cNvSpPr>
          <p:nvPr/>
        </p:nvSpPr>
        <p:spPr bwMode="auto">
          <a:xfrm>
            <a:off x="1967476" y="836712"/>
            <a:ext cx="7914216" cy="338138"/>
          </a:xfrm>
          <a:prstGeom prst="rect">
            <a:avLst/>
          </a:prstGeom>
          <a:noFill/>
          <a:ln w="9525">
            <a:noFill/>
            <a:miter lim="800000"/>
            <a:headEnd/>
            <a:tailEnd/>
          </a:ln>
        </p:spPr>
        <p:txBody>
          <a:bodyPr>
            <a:spAutoFit/>
          </a:bodyPr>
          <a:lstStyle/>
          <a:p>
            <a:pPr algn="ctr" eaLnBrk="1" hangingPunct="1"/>
            <a:r>
              <a:rPr lang="zh-CN" altLang="en-US" sz="1600" dirty="0">
                <a:solidFill>
                  <a:srgbClr val="C00000"/>
                </a:solidFill>
                <a:latin typeface="微软雅黑" pitchFamily="34" charset="-122"/>
                <a:ea typeface="微软雅黑" pitchFamily="34" charset="-122"/>
                <a:cs typeface="Arial" pitchFamily="34" charset="0"/>
              </a:rPr>
              <a:t>案例：</a:t>
            </a:r>
            <a:r>
              <a:rPr lang="zh-CN" altLang="zh-CN" sz="1600" dirty="0">
                <a:solidFill>
                  <a:srgbClr val="C00000"/>
                </a:solidFill>
                <a:latin typeface="微软雅黑" pitchFamily="34" charset="-122"/>
                <a:ea typeface="微软雅黑" pitchFamily="34" charset="-122"/>
                <a:cs typeface="Arial" pitchFamily="34" charset="0"/>
              </a:rPr>
              <a:t>中国大学发起成立的</a:t>
            </a:r>
            <a:r>
              <a:rPr lang="zh-CN" altLang="en-US" sz="1600" dirty="0">
                <a:solidFill>
                  <a:srgbClr val="C00000"/>
                </a:solidFill>
                <a:latin typeface="微软雅黑" pitchFamily="34" charset="-122"/>
                <a:ea typeface="微软雅黑" pitchFamily="34" charset="-122"/>
                <a:cs typeface="Arial" pitchFamily="34" charset="0"/>
              </a:rPr>
              <a:t>“一带一路”</a:t>
            </a:r>
            <a:r>
              <a:rPr lang="zh-CN" altLang="zh-CN" sz="1600" dirty="0">
                <a:solidFill>
                  <a:srgbClr val="C00000"/>
                </a:solidFill>
                <a:latin typeface="微软雅黑" pitchFamily="34" charset="-122"/>
                <a:ea typeface="微软雅黑" pitchFamily="34" charset="-122"/>
                <a:cs typeface="Arial" pitchFamily="34" charset="0"/>
              </a:rPr>
              <a:t>沿线国家大学联盟</a:t>
            </a:r>
            <a:endParaRPr lang="zh-CN" altLang="en-US" sz="1600" b="0"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27781259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66</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8614539" cy="681161"/>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国际化评价发现：国际化人才培养呈多样化格局</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6</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66</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66</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1" name="内容占位符 2"/>
          <p:cNvSpPr>
            <a:spLocks noGrp="1"/>
          </p:cNvSpPr>
          <p:nvPr>
            <p:ph idx="1"/>
          </p:nvPr>
        </p:nvSpPr>
        <p:spPr>
          <a:xfrm>
            <a:off x="609600" y="1927373"/>
            <a:ext cx="10972800" cy="4525963"/>
          </a:xfrm>
        </p:spPr>
        <p:txBody>
          <a:bodyPr/>
          <a:lstStyle/>
          <a:p>
            <a:pPr marL="0" indent="0">
              <a:buFont typeface="Arial" pitchFamily="34" charset="0"/>
              <a:buNone/>
            </a:pPr>
            <a:r>
              <a:rPr lang="zh-CN" altLang="en-US" dirty="0" smtClean="0"/>
              <a:t> </a:t>
            </a:r>
            <a:r>
              <a:rPr lang="en-US" altLang="zh-CN" sz="2400" b="1" dirty="0" smtClean="0">
                <a:solidFill>
                  <a:srgbClr val="C00000"/>
                </a:solidFill>
                <a:latin typeface="华文楷体" pitchFamily="2" charset="-122"/>
                <a:ea typeface="华文楷体" pitchFamily="2" charset="-122"/>
              </a:rPr>
              <a:t>●</a:t>
            </a:r>
            <a:r>
              <a:rPr lang="zh-CN" altLang="en-US" sz="2400" b="1" dirty="0" smtClean="0">
                <a:solidFill>
                  <a:srgbClr val="002060"/>
                </a:solidFill>
                <a:latin typeface="华文楷体" pitchFamily="2" charset="-122"/>
                <a:ea typeface="华文楷体" pitchFamily="2" charset="-122"/>
              </a:rPr>
              <a:t>样本大学</a:t>
            </a:r>
            <a:r>
              <a:rPr lang="zh-CN" altLang="en-US" sz="2400" b="1" dirty="0" smtClean="0">
                <a:solidFill>
                  <a:srgbClr val="C00000"/>
                </a:solidFill>
                <a:latin typeface="华文楷体" pitchFamily="2" charset="-122"/>
                <a:ea typeface="华文楷体" pitchFamily="2" charset="-122"/>
              </a:rPr>
              <a:t>接受中外政府委托、</a:t>
            </a:r>
            <a:r>
              <a:rPr lang="zh-CN" altLang="en-US" sz="2400" b="1" dirty="0" smtClean="0">
                <a:solidFill>
                  <a:srgbClr val="002060"/>
                </a:solidFill>
                <a:latin typeface="华文楷体" pitchFamily="2" charset="-122"/>
                <a:ea typeface="华文楷体" pitchFamily="2" charset="-122"/>
              </a:rPr>
              <a:t>助力中国企业“走出去”开展了各类人才培养培训。含各国政府官员、管理干部、技术人员。</a:t>
            </a:r>
            <a:endParaRPr lang="en-US" altLang="zh-CN" sz="2400" b="1" dirty="0" smtClean="0">
              <a:solidFill>
                <a:srgbClr val="002060"/>
              </a:solidFill>
              <a:latin typeface="华文楷体" pitchFamily="2" charset="-122"/>
              <a:ea typeface="华文楷体" pitchFamily="2" charset="-122"/>
            </a:endParaRPr>
          </a:p>
          <a:p>
            <a:pPr marL="0" indent="0" algn="just">
              <a:lnSpc>
                <a:spcPct val="120000"/>
              </a:lnSpc>
              <a:buFont typeface="Arial" pitchFamily="34" charset="0"/>
              <a:buNone/>
            </a:pPr>
            <a:r>
              <a:rPr lang="en-US" altLang="zh-CN" sz="2400" b="1" dirty="0" smtClean="0">
                <a:solidFill>
                  <a:srgbClr val="002060"/>
                </a:solidFill>
                <a:latin typeface="华文楷体" pitchFamily="2" charset="-122"/>
                <a:ea typeface="华文楷体" pitchFamily="2" charset="-122"/>
              </a:rPr>
              <a:t>      </a:t>
            </a:r>
            <a:r>
              <a:rPr lang="en-US" altLang="zh-CN" sz="2000" b="1" dirty="0" smtClean="0">
                <a:solidFill>
                  <a:srgbClr val="002060"/>
                </a:solidFill>
                <a:latin typeface="华文楷体" pitchFamily="2" charset="-122"/>
                <a:ea typeface="华文楷体" pitchFamily="2" charset="-122"/>
              </a:rPr>
              <a:t>◆</a:t>
            </a:r>
            <a:r>
              <a:rPr lang="zh-CN" altLang="zh-CN" sz="2400" b="1" dirty="0" smtClean="0">
                <a:solidFill>
                  <a:srgbClr val="002060"/>
                </a:solidFill>
                <a:latin typeface="华文楷体" pitchFamily="2" charset="-122"/>
                <a:ea typeface="华文楷体" pitchFamily="2" charset="-122"/>
              </a:rPr>
              <a:t>北京交通大学承担各类铁路相关培训项目</a:t>
            </a:r>
            <a:r>
              <a:rPr lang="en-US" altLang="zh-CN" sz="2400" b="1" dirty="0" smtClean="0">
                <a:solidFill>
                  <a:srgbClr val="002060"/>
                </a:solidFill>
                <a:latin typeface="华文楷体" pitchFamily="2" charset="-122"/>
                <a:ea typeface="华文楷体" pitchFamily="2" charset="-122"/>
              </a:rPr>
              <a:t>38</a:t>
            </a:r>
            <a:r>
              <a:rPr lang="zh-CN" altLang="zh-CN" sz="2400" b="1" dirty="0" smtClean="0">
                <a:solidFill>
                  <a:srgbClr val="002060"/>
                </a:solidFill>
                <a:latin typeface="华文楷体" pitchFamily="2" charset="-122"/>
                <a:ea typeface="华文楷体" pitchFamily="2" charset="-122"/>
              </a:rPr>
              <a:t>项，培训全球</a:t>
            </a:r>
            <a:r>
              <a:rPr lang="en-US" altLang="zh-CN" sz="2400" b="1" dirty="0" smtClean="0">
                <a:solidFill>
                  <a:srgbClr val="002060"/>
                </a:solidFill>
                <a:latin typeface="华文楷体" pitchFamily="2" charset="-122"/>
                <a:ea typeface="华文楷体" pitchFamily="2" charset="-122"/>
              </a:rPr>
              <a:t>36</a:t>
            </a:r>
            <a:r>
              <a:rPr lang="zh-CN" altLang="zh-CN" sz="2400" b="1" dirty="0" smtClean="0">
                <a:solidFill>
                  <a:srgbClr val="002060"/>
                </a:solidFill>
                <a:latin typeface="华文楷体" pitchFamily="2" charset="-122"/>
                <a:ea typeface="华文楷体" pitchFamily="2" charset="-122"/>
              </a:rPr>
              <a:t>个国家和地区的政府官员、技术工程师、管理人员和高校教师累计</a:t>
            </a:r>
            <a:r>
              <a:rPr lang="en-US" altLang="zh-CN" sz="2400" b="1" dirty="0" smtClean="0">
                <a:solidFill>
                  <a:srgbClr val="002060"/>
                </a:solidFill>
                <a:latin typeface="华文楷体" pitchFamily="2" charset="-122"/>
                <a:ea typeface="华文楷体" pitchFamily="2" charset="-122"/>
              </a:rPr>
              <a:t>1400</a:t>
            </a:r>
            <a:r>
              <a:rPr lang="zh-CN" altLang="zh-CN" sz="2400" b="1" dirty="0" smtClean="0">
                <a:solidFill>
                  <a:srgbClr val="002060"/>
                </a:solidFill>
                <a:latin typeface="华文楷体" pitchFamily="2" charset="-122"/>
                <a:ea typeface="华文楷体" pitchFamily="2" charset="-122"/>
              </a:rPr>
              <a:t>余人</a:t>
            </a:r>
            <a:r>
              <a:rPr lang="zh-CN" altLang="zh-CN" sz="2000" b="1" dirty="0" smtClean="0">
                <a:solidFill>
                  <a:srgbClr val="002060"/>
                </a:solidFill>
                <a:latin typeface="华文楷体" pitchFamily="2" charset="-122"/>
                <a:ea typeface="华文楷体" pitchFamily="2" charset="-122"/>
              </a:rPr>
              <a:t>次</a:t>
            </a:r>
            <a:r>
              <a:rPr lang="en-US" altLang="zh-CN" sz="2000" b="1" dirty="0" smtClean="0">
                <a:solidFill>
                  <a:srgbClr val="002060"/>
                </a:solidFill>
                <a:latin typeface="华文楷体" pitchFamily="2" charset="-122"/>
                <a:ea typeface="华文楷体" pitchFamily="2" charset="-122"/>
              </a:rPr>
              <a:t>      </a:t>
            </a:r>
          </a:p>
          <a:p>
            <a:pPr marL="0" indent="0" algn="just">
              <a:lnSpc>
                <a:spcPct val="120000"/>
              </a:lnSpc>
              <a:buFont typeface="Arial" pitchFamily="34" charset="0"/>
              <a:buNone/>
            </a:pPr>
            <a:r>
              <a:rPr lang="en-US" altLang="zh-CN" sz="2000" b="1" dirty="0" smtClean="0">
                <a:solidFill>
                  <a:srgbClr val="002060"/>
                </a:solidFill>
                <a:latin typeface="华文楷体" pitchFamily="2" charset="-122"/>
                <a:ea typeface="华文楷体" pitchFamily="2" charset="-122"/>
              </a:rPr>
              <a:t>      </a:t>
            </a:r>
            <a:r>
              <a:rPr lang="en-US" altLang="zh-CN" sz="2400" b="1" dirty="0" smtClean="0">
                <a:solidFill>
                  <a:srgbClr val="002060"/>
                </a:solidFill>
                <a:latin typeface="华文楷体" pitchFamily="2" charset="-122"/>
                <a:ea typeface="华文楷体" pitchFamily="2" charset="-122"/>
              </a:rPr>
              <a:t>◆</a:t>
            </a:r>
            <a:r>
              <a:rPr lang="zh-CN" altLang="zh-CN" sz="2400" b="1" dirty="0" smtClean="0">
                <a:solidFill>
                  <a:srgbClr val="002060"/>
                </a:solidFill>
                <a:latin typeface="华文楷体" pitchFamily="2" charset="-122"/>
                <a:ea typeface="华文楷体" pitchFamily="2" charset="-122"/>
              </a:rPr>
              <a:t>中央财经大学仅</a:t>
            </a:r>
            <a:r>
              <a:rPr lang="en-US" altLang="zh-CN" sz="2400" b="1" dirty="0" smtClean="0">
                <a:solidFill>
                  <a:srgbClr val="002060"/>
                </a:solidFill>
                <a:latin typeface="华文楷体" pitchFamily="2" charset="-122"/>
                <a:ea typeface="华文楷体" pitchFamily="2" charset="-122"/>
              </a:rPr>
              <a:t>2016</a:t>
            </a:r>
            <a:r>
              <a:rPr lang="zh-CN" altLang="zh-CN" sz="2400" b="1" dirty="0" smtClean="0">
                <a:solidFill>
                  <a:srgbClr val="002060"/>
                </a:solidFill>
                <a:latin typeface="华文楷体" pitchFamily="2" charset="-122"/>
                <a:ea typeface="华文楷体" pitchFamily="2" charset="-122"/>
              </a:rPr>
              <a:t>年就举办了</a:t>
            </a:r>
            <a:r>
              <a:rPr lang="en-US" altLang="zh-CN" sz="2400" b="1" dirty="0" smtClean="0">
                <a:solidFill>
                  <a:srgbClr val="002060"/>
                </a:solidFill>
                <a:latin typeface="华文楷体" pitchFamily="2" charset="-122"/>
                <a:ea typeface="华文楷体" pitchFamily="2" charset="-122"/>
              </a:rPr>
              <a:t>4</a:t>
            </a:r>
            <a:r>
              <a:rPr lang="zh-CN" altLang="zh-CN" sz="2400" b="1" dirty="0" smtClean="0">
                <a:solidFill>
                  <a:srgbClr val="002060"/>
                </a:solidFill>
                <a:latin typeface="华文楷体" pitchFamily="2" charset="-122"/>
                <a:ea typeface="华文楷体" pitchFamily="2" charset="-122"/>
              </a:rPr>
              <a:t>期商务部援外项目，培养培训了尼日利亚、苏丹、南苏丹、阿富汗、巴基斯坦、老挝、科尼亚等“一带一路”沿线</a:t>
            </a:r>
            <a:r>
              <a:rPr lang="en-US" altLang="zh-CN" sz="2400" b="1" dirty="0" smtClean="0">
                <a:solidFill>
                  <a:srgbClr val="002060"/>
                </a:solidFill>
                <a:latin typeface="华文楷体" pitchFamily="2" charset="-122"/>
                <a:ea typeface="华文楷体" pitchFamily="2" charset="-122"/>
              </a:rPr>
              <a:t>11</a:t>
            </a:r>
            <a:r>
              <a:rPr lang="zh-CN" altLang="zh-CN" sz="2400" b="1" dirty="0" smtClean="0">
                <a:solidFill>
                  <a:srgbClr val="002060"/>
                </a:solidFill>
                <a:latin typeface="华文楷体" pitchFamily="2" charset="-122"/>
                <a:ea typeface="华文楷体" pitchFamily="2" charset="-122"/>
              </a:rPr>
              <a:t>个国家的政府财经官员</a:t>
            </a:r>
            <a:endParaRPr lang="en-US" altLang="zh-CN" sz="2400" b="1" dirty="0" smtClean="0">
              <a:solidFill>
                <a:srgbClr val="002060"/>
              </a:solidFill>
              <a:latin typeface="华文楷体" pitchFamily="2" charset="-122"/>
              <a:ea typeface="华文楷体" pitchFamily="2" charset="-122"/>
            </a:endParaRPr>
          </a:p>
        </p:txBody>
      </p:sp>
      <p:sp>
        <p:nvSpPr>
          <p:cNvPr id="22" name="标题 5"/>
          <p:cNvSpPr>
            <a:spLocks noGrp="1"/>
          </p:cNvSpPr>
          <p:nvPr>
            <p:ph type="title"/>
          </p:nvPr>
        </p:nvSpPr>
        <p:spPr>
          <a:xfrm>
            <a:off x="623392" y="798980"/>
            <a:ext cx="10959008" cy="1156990"/>
          </a:xfrm>
        </p:spPr>
        <p:txBody>
          <a:bodyPr/>
          <a:lstStyle/>
          <a:p>
            <a:r>
              <a:rPr lang="zh-CN" altLang="en-US" sz="3200" b="1" dirty="0" smtClean="0">
                <a:solidFill>
                  <a:srgbClr val="C00000"/>
                </a:solidFill>
              </a:rPr>
              <a:t>国际工程人才培养方兴未艾</a:t>
            </a:r>
            <a:endParaRPr lang="zh-CN" altLang="en-US" sz="3200" b="1" dirty="0">
              <a:solidFill>
                <a:srgbClr val="C00000"/>
              </a:solidFill>
            </a:endParaRPr>
          </a:p>
        </p:txBody>
      </p:sp>
    </p:spTree>
    <p:extLst>
      <p:ext uri="{BB962C8B-B14F-4D97-AF65-F5344CB8AC3E}">
        <p14:creationId xmlns:p14="http://schemas.microsoft.com/office/powerpoint/2010/main" val="39046272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67</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8791605"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sz="2400" kern="0" dirty="0">
                <a:solidFill>
                  <a:srgbClr val="FFFFFF"/>
                </a:solidFill>
                <a:latin typeface="微软雅黑" panose="020B0503020204020204" pitchFamily="34" charset="-122"/>
                <a:ea typeface="微软雅黑" panose="020B0503020204020204" pitchFamily="34" charset="-122"/>
              </a:rPr>
              <a:t>国际化评价发现：国际化人才培养呈多样化格局</a:t>
            </a:r>
            <a:endParaRPr lang="zh-CN" altLang="en-US" sz="2400"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b="0" kern="0" dirty="0" smtClean="0">
                <a:solidFill>
                  <a:srgbClr val="FFFFFF"/>
                </a:solidFill>
                <a:latin typeface="微软雅黑" panose="020B0503020204020204" pitchFamily="34" charset="-122"/>
                <a:ea typeface="微软雅黑" panose="020B0503020204020204" pitchFamily="34" charset="-122"/>
              </a:rPr>
              <a:t>6</a:t>
            </a:r>
            <a:endParaRPr lang="zh-CN" altLang="en-US" b="0"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67</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67</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文本占位符 5"/>
          <p:cNvSpPr txBox="1">
            <a:spLocks/>
          </p:cNvSpPr>
          <p:nvPr/>
        </p:nvSpPr>
        <p:spPr>
          <a:xfrm>
            <a:off x="638184" y="983316"/>
            <a:ext cx="10850033" cy="523875"/>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r>
              <a:rPr lang="zh-CN" altLang="en-US" sz="2000" dirty="0" smtClean="0">
                <a:solidFill>
                  <a:srgbClr val="0070C0"/>
                </a:solidFill>
              </a:rPr>
              <a:t>接受中外企业委托“订单式”培养培训各类管理、技术人员</a:t>
            </a:r>
          </a:p>
        </p:txBody>
      </p:sp>
      <p:sp>
        <p:nvSpPr>
          <p:cNvPr id="24" name="矩形 23"/>
          <p:cNvSpPr/>
          <p:nvPr/>
        </p:nvSpPr>
        <p:spPr>
          <a:xfrm>
            <a:off x="2316699" y="1543703"/>
            <a:ext cx="1964267" cy="293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b="0" dirty="0">
                <a:solidFill>
                  <a:prstClr val="white"/>
                </a:solidFill>
              </a:rPr>
              <a:t>河海大学</a:t>
            </a:r>
          </a:p>
        </p:txBody>
      </p:sp>
      <p:sp>
        <p:nvSpPr>
          <p:cNvPr id="25" name="矩形 24"/>
          <p:cNvSpPr/>
          <p:nvPr/>
        </p:nvSpPr>
        <p:spPr>
          <a:xfrm>
            <a:off x="2206632" y="4786967"/>
            <a:ext cx="9101667" cy="658257"/>
          </a:xfrm>
          <a:prstGeom prst="rect">
            <a:avLst/>
          </a:prstGeom>
        </p:spPr>
        <p:txBody>
          <a:bodyPr>
            <a:spAutoFit/>
          </a:bodyPr>
          <a:lstStyle/>
          <a:p>
            <a:pPr algn="just" eaLnBrk="1" fontAlgn="auto" hangingPunct="1">
              <a:lnSpc>
                <a:spcPct val="120000"/>
              </a:lnSpc>
              <a:spcBef>
                <a:spcPts val="0"/>
              </a:spcBef>
              <a:spcAft>
                <a:spcPts val="0"/>
              </a:spcAft>
              <a:defRPr/>
            </a:pPr>
            <a:r>
              <a:rPr lang="zh-CN" altLang="zh-CN" sz="1600" b="0" kern="100" dirty="0">
                <a:solidFill>
                  <a:srgbClr val="191919"/>
                </a:solidFill>
                <a:latin typeface="微软雅黑"/>
                <a:ea typeface="微软雅黑"/>
                <a:cs typeface="Arial" panose="020B0604020202020204" pitchFamily="34" charset="0"/>
              </a:rPr>
              <a:t>先后</a:t>
            </a:r>
            <a:r>
              <a:rPr lang="en-US" altLang="zh-CN" sz="1600" b="0" kern="100" dirty="0">
                <a:solidFill>
                  <a:srgbClr val="191919"/>
                </a:solidFill>
                <a:latin typeface="微软雅黑"/>
                <a:ea typeface="微软雅黑"/>
                <a:cs typeface="Arial" panose="020B0604020202020204" pitchFamily="34" charset="0"/>
              </a:rPr>
              <a:t>5</a:t>
            </a:r>
            <a:r>
              <a:rPr lang="zh-CN" altLang="zh-CN" sz="1600" b="0" kern="100" dirty="0">
                <a:solidFill>
                  <a:srgbClr val="191919"/>
                </a:solidFill>
                <a:latin typeface="微软雅黑"/>
                <a:ea typeface="微软雅黑"/>
                <a:cs typeface="Arial" panose="020B0604020202020204" pitchFamily="34" charset="0"/>
              </a:rPr>
              <a:t>次为中国电子进出口总公司订单式培养了</a:t>
            </a:r>
            <a:r>
              <a:rPr lang="en-US" altLang="zh-CN" sz="1600" b="0" kern="100" dirty="0">
                <a:solidFill>
                  <a:srgbClr val="191919"/>
                </a:solidFill>
                <a:latin typeface="微软雅黑"/>
                <a:ea typeface="微软雅黑"/>
                <a:cs typeface="Arial" panose="020B0604020202020204" pitchFamily="34" charset="0"/>
              </a:rPr>
              <a:t>157</a:t>
            </a:r>
            <a:r>
              <a:rPr lang="zh-CN" altLang="zh-CN" sz="1600" b="0" kern="100" dirty="0">
                <a:solidFill>
                  <a:srgbClr val="191919"/>
                </a:solidFill>
                <a:latin typeface="微软雅黑"/>
                <a:ea typeface="微软雅黑"/>
                <a:cs typeface="Arial" panose="020B0604020202020204" pitchFamily="34" charset="0"/>
              </a:rPr>
              <a:t>名来自安哥拉、埃及、古巴、阿尔及利亚的技术和管理人才。</a:t>
            </a:r>
            <a:endParaRPr lang="zh-CN" altLang="zh-CN" sz="1800" b="0" kern="100" dirty="0">
              <a:solidFill>
                <a:srgbClr val="191919"/>
              </a:solidFill>
              <a:latin typeface="微软雅黑"/>
              <a:ea typeface="微软雅黑"/>
              <a:cs typeface="Arial" panose="020B0604020202020204" pitchFamily="34" charset="0"/>
            </a:endParaRPr>
          </a:p>
        </p:txBody>
      </p:sp>
      <p:sp>
        <p:nvSpPr>
          <p:cNvPr id="26" name="矩形 25"/>
          <p:cNvSpPr/>
          <p:nvPr/>
        </p:nvSpPr>
        <p:spPr>
          <a:xfrm>
            <a:off x="2225683" y="1862792"/>
            <a:ext cx="9414933" cy="658257"/>
          </a:xfrm>
          <a:prstGeom prst="rect">
            <a:avLst/>
          </a:prstGeom>
        </p:spPr>
        <p:txBody>
          <a:bodyPr>
            <a:spAutoFit/>
          </a:bodyPr>
          <a:lstStyle/>
          <a:p>
            <a:pPr algn="just" eaLnBrk="1" fontAlgn="auto" hangingPunct="1">
              <a:lnSpc>
                <a:spcPct val="120000"/>
              </a:lnSpc>
              <a:spcBef>
                <a:spcPts val="0"/>
              </a:spcBef>
              <a:spcAft>
                <a:spcPts val="0"/>
              </a:spcAft>
              <a:defRPr/>
            </a:pPr>
            <a:r>
              <a:rPr lang="zh-CN" altLang="zh-CN" sz="1600" b="0" kern="100" dirty="0">
                <a:solidFill>
                  <a:srgbClr val="191919"/>
                </a:solidFill>
                <a:latin typeface="微软雅黑"/>
                <a:ea typeface="微软雅黑"/>
                <a:cs typeface="Arial" panose="020B0604020202020204" pitchFamily="34" charset="0"/>
              </a:rPr>
              <a:t>接受老挝电力公司委托订单式培养电站运营人员、与中国港湾合作联合培养安哥拉等国港口航道与海岸工程专业本科生、与江苏东坤进出口贸易公司合作培养安哥拉籍留学生。</a:t>
            </a:r>
            <a:endParaRPr lang="zh-CN" altLang="en-US" sz="1600" b="0" dirty="0">
              <a:solidFill>
                <a:prstClr val="black"/>
              </a:solidFill>
              <a:latin typeface="微软雅黑"/>
              <a:ea typeface="微软雅黑"/>
            </a:endParaRPr>
          </a:p>
        </p:txBody>
      </p:sp>
      <p:sp>
        <p:nvSpPr>
          <p:cNvPr id="27" name="矩形 26"/>
          <p:cNvSpPr/>
          <p:nvPr/>
        </p:nvSpPr>
        <p:spPr>
          <a:xfrm>
            <a:off x="2225683" y="2908954"/>
            <a:ext cx="8568267" cy="362792"/>
          </a:xfrm>
          <a:prstGeom prst="rect">
            <a:avLst/>
          </a:prstGeom>
        </p:spPr>
        <p:txBody>
          <a:bodyPr>
            <a:spAutoFit/>
          </a:bodyPr>
          <a:lstStyle/>
          <a:p>
            <a:pPr algn="just" eaLnBrk="1" fontAlgn="auto" hangingPunct="1">
              <a:lnSpc>
                <a:spcPct val="120000"/>
              </a:lnSpc>
              <a:spcBef>
                <a:spcPts val="0"/>
              </a:spcBef>
              <a:spcAft>
                <a:spcPts val="0"/>
              </a:spcAft>
              <a:defRPr/>
            </a:pPr>
            <a:r>
              <a:rPr lang="zh-CN" altLang="zh-CN" sz="1600" b="0" kern="100" dirty="0">
                <a:solidFill>
                  <a:srgbClr val="191919"/>
                </a:solidFill>
                <a:latin typeface="微软雅黑"/>
                <a:ea typeface="微软雅黑"/>
                <a:cs typeface="Arial" panose="020B0604020202020204" pitchFamily="34" charset="0"/>
              </a:rPr>
              <a:t>为</a:t>
            </a:r>
            <a:r>
              <a:rPr lang="en-US" altLang="zh-CN" sz="1600" b="0" kern="100" dirty="0">
                <a:solidFill>
                  <a:srgbClr val="191919"/>
                </a:solidFill>
                <a:latin typeface="微软雅黑"/>
                <a:ea typeface="微软雅黑"/>
                <a:cs typeface="Arial" panose="020B0604020202020204" pitchFamily="34" charset="0"/>
              </a:rPr>
              <a:t>OPPO</a:t>
            </a:r>
            <a:r>
              <a:rPr lang="zh-CN" altLang="zh-CN" sz="1600" b="0" kern="100" dirty="0">
                <a:solidFill>
                  <a:srgbClr val="191919"/>
                </a:solidFill>
                <a:latin typeface="微软雅黑"/>
                <a:ea typeface="微软雅黑"/>
                <a:cs typeface="Arial" panose="020B0604020202020204" pitchFamily="34" charset="0"/>
              </a:rPr>
              <a:t>公司在印尼的本地员工提供了汉语培训。</a:t>
            </a:r>
            <a:endParaRPr lang="zh-CN" altLang="en-US" sz="1600" b="0" kern="100" dirty="0">
              <a:solidFill>
                <a:srgbClr val="191919"/>
              </a:solidFill>
              <a:latin typeface="微软雅黑"/>
              <a:ea typeface="微软雅黑"/>
              <a:cs typeface="Arial" panose="020B0604020202020204" pitchFamily="34" charset="0"/>
            </a:endParaRPr>
          </a:p>
        </p:txBody>
      </p:sp>
      <p:sp>
        <p:nvSpPr>
          <p:cNvPr id="28" name="矩形 27"/>
          <p:cNvSpPr/>
          <p:nvPr/>
        </p:nvSpPr>
        <p:spPr>
          <a:xfrm>
            <a:off x="2225684" y="3926541"/>
            <a:ext cx="8688916" cy="362792"/>
          </a:xfrm>
          <a:prstGeom prst="rect">
            <a:avLst/>
          </a:prstGeom>
        </p:spPr>
        <p:txBody>
          <a:bodyPr>
            <a:spAutoFit/>
          </a:bodyPr>
          <a:lstStyle/>
          <a:p>
            <a:pPr algn="just" eaLnBrk="1" fontAlgn="auto" hangingPunct="1">
              <a:lnSpc>
                <a:spcPct val="120000"/>
              </a:lnSpc>
              <a:spcBef>
                <a:spcPts val="0"/>
              </a:spcBef>
              <a:spcAft>
                <a:spcPts val="0"/>
              </a:spcAft>
              <a:defRPr/>
            </a:pPr>
            <a:r>
              <a:rPr lang="zh-CN" altLang="zh-CN" sz="1600" b="0" kern="100" dirty="0">
                <a:solidFill>
                  <a:srgbClr val="191919"/>
                </a:solidFill>
                <a:latin typeface="微软雅黑"/>
                <a:ea typeface="微软雅黑"/>
                <a:cs typeface="Arial" panose="020B0604020202020204" pitchFamily="34" charset="0"/>
              </a:rPr>
              <a:t>为老挝电力集团项目培养汉语人才、为华为集团培养外国留学生。</a:t>
            </a:r>
            <a:endParaRPr lang="zh-CN" altLang="en-US" sz="1600" b="0" kern="100" dirty="0">
              <a:solidFill>
                <a:srgbClr val="191919"/>
              </a:solidFill>
              <a:latin typeface="微软雅黑"/>
              <a:ea typeface="微软雅黑"/>
              <a:cs typeface="Arial" panose="020B0604020202020204" pitchFamily="34" charset="0"/>
            </a:endParaRPr>
          </a:p>
        </p:txBody>
      </p:sp>
      <p:grpSp>
        <p:nvGrpSpPr>
          <p:cNvPr id="29" name="组合 18"/>
          <p:cNvGrpSpPr>
            <a:grpSpLocks/>
          </p:cNvGrpSpPr>
          <p:nvPr/>
        </p:nvGrpSpPr>
        <p:grpSpPr bwMode="auto">
          <a:xfrm>
            <a:off x="788466" y="1489728"/>
            <a:ext cx="1289051" cy="903288"/>
            <a:chOff x="729721" y="2339510"/>
            <a:chExt cx="1071617" cy="1002232"/>
          </a:xfrm>
        </p:grpSpPr>
        <p:pic>
          <p:nvPicPr>
            <p:cNvPr id="30" name="图片 16"/>
            <p:cNvPicPr>
              <a:picLocks noChangeAspect="1"/>
            </p:cNvPicPr>
            <p:nvPr/>
          </p:nvPicPr>
          <p:blipFill>
            <a:blip r:embed="rId6" cstate="print"/>
            <a:srcRect/>
            <a:stretch>
              <a:fillRect/>
            </a:stretch>
          </p:blipFill>
          <p:spPr bwMode="auto">
            <a:xfrm>
              <a:off x="729721" y="2339510"/>
              <a:ext cx="1071617" cy="1002232"/>
            </a:xfrm>
            <a:prstGeom prst="rect">
              <a:avLst/>
            </a:prstGeom>
            <a:noFill/>
            <a:ln w="9525">
              <a:noFill/>
              <a:miter lim="800000"/>
              <a:headEnd/>
              <a:tailEnd/>
            </a:ln>
          </p:spPr>
        </p:pic>
        <p:sp>
          <p:nvSpPr>
            <p:cNvPr id="31" name="矩形 30"/>
            <p:cNvSpPr/>
            <p:nvPr/>
          </p:nvSpPr>
          <p:spPr>
            <a:xfrm>
              <a:off x="764914" y="3234297"/>
              <a:ext cx="228752" cy="72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b="0">
                <a:solidFill>
                  <a:prstClr val="white"/>
                </a:solidFill>
              </a:endParaRPr>
            </a:p>
          </p:txBody>
        </p:sp>
      </p:grpSp>
      <p:pic>
        <p:nvPicPr>
          <p:cNvPr id="32" name="图片 19"/>
          <p:cNvPicPr>
            <a:picLocks noChangeAspect="1"/>
          </p:cNvPicPr>
          <p:nvPr/>
        </p:nvPicPr>
        <p:blipFill>
          <a:blip r:embed="rId7" cstate="print"/>
          <a:srcRect/>
          <a:stretch>
            <a:fillRect/>
          </a:stretch>
        </p:blipFill>
        <p:spPr bwMode="auto">
          <a:xfrm>
            <a:off x="885833" y="2489853"/>
            <a:ext cx="1119717" cy="838200"/>
          </a:xfrm>
          <a:prstGeom prst="rect">
            <a:avLst/>
          </a:prstGeom>
          <a:noFill/>
          <a:ln w="9525">
            <a:noFill/>
            <a:miter lim="800000"/>
            <a:headEnd/>
            <a:tailEnd/>
          </a:ln>
        </p:spPr>
      </p:pic>
      <p:pic>
        <p:nvPicPr>
          <p:cNvPr id="33" name="图片 20"/>
          <p:cNvPicPr>
            <a:picLocks noChangeAspect="1"/>
          </p:cNvPicPr>
          <p:nvPr/>
        </p:nvPicPr>
        <p:blipFill>
          <a:blip r:embed="rId8" cstate="print"/>
          <a:srcRect/>
          <a:stretch>
            <a:fillRect/>
          </a:stretch>
        </p:blipFill>
        <p:spPr bwMode="auto">
          <a:xfrm>
            <a:off x="923933" y="3539191"/>
            <a:ext cx="1018117" cy="762000"/>
          </a:xfrm>
          <a:prstGeom prst="rect">
            <a:avLst/>
          </a:prstGeom>
          <a:noFill/>
          <a:ln w="9525">
            <a:noFill/>
            <a:miter lim="800000"/>
            <a:headEnd/>
            <a:tailEnd/>
          </a:ln>
        </p:spPr>
      </p:pic>
      <p:pic>
        <p:nvPicPr>
          <p:cNvPr id="34" name="图片 22"/>
          <p:cNvPicPr>
            <a:picLocks noChangeAspect="1"/>
          </p:cNvPicPr>
          <p:nvPr/>
        </p:nvPicPr>
        <p:blipFill>
          <a:blip r:embed="rId9" cstate="print"/>
          <a:srcRect l="10764" r="10944"/>
          <a:stretch>
            <a:fillRect/>
          </a:stretch>
        </p:blipFill>
        <p:spPr bwMode="auto">
          <a:xfrm>
            <a:off x="877366" y="4512329"/>
            <a:ext cx="1111251" cy="798513"/>
          </a:xfrm>
          <a:prstGeom prst="rect">
            <a:avLst/>
          </a:prstGeom>
          <a:noFill/>
          <a:ln w="9525">
            <a:noFill/>
            <a:miter lim="800000"/>
            <a:headEnd/>
            <a:tailEnd/>
          </a:ln>
        </p:spPr>
      </p:pic>
      <p:graphicFrame>
        <p:nvGraphicFramePr>
          <p:cNvPr id="35" name="表格 34"/>
          <p:cNvGraphicFramePr>
            <a:graphicFrameLocks noGrp="1"/>
          </p:cNvGraphicFramePr>
          <p:nvPr>
            <p:extLst>
              <p:ext uri="{D42A27DB-BD31-4B8C-83A1-F6EECF244321}">
                <p14:modId xmlns:p14="http://schemas.microsoft.com/office/powerpoint/2010/main" val="3176675851"/>
              </p:ext>
            </p:extLst>
          </p:nvPr>
        </p:nvGraphicFramePr>
        <p:xfrm>
          <a:off x="638183" y="1496078"/>
          <a:ext cx="1589616" cy="3887788"/>
        </p:xfrm>
        <a:graphic>
          <a:graphicData uri="http://schemas.openxmlformats.org/drawingml/2006/table">
            <a:tbl>
              <a:tblPr firstRow="1" bandRow="1">
                <a:tableStyleId>{5C22544A-7EE6-4342-B048-85BDC9FD1C3A}</a:tableStyleId>
              </a:tblPr>
              <a:tblGrid>
                <a:gridCol w="1589616">
                  <a:extLst>
                    <a:ext uri="{9D8B030D-6E8A-4147-A177-3AD203B41FA5}">
                      <a16:colId xmlns="" xmlns:a16="http://schemas.microsoft.com/office/drawing/2014/main" val="20000"/>
                    </a:ext>
                  </a:extLst>
                </a:gridCol>
              </a:tblGrid>
              <a:tr h="971947">
                <a:tc>
                  <a:txBody>
                    <a:bodyPr/>
                    <a:lstStyle/>
                    <a:p>
                      <a:endParaRPr lang="zh-CN" altLang="en-US" sz="1800" dirty="0"/>
                    </a:p>
                  </a:txBody>
                  <a:tcPr marL="121872" marR="121872" marT="45717" marB="4571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971947">
                <a:tc>
                  <a:txBody>
                    <a:bodyPr/>
                    <a:lstStyle/>
                    <a:p>
                      <a:endParaRPr lang="zh-CN" altLang="en-US" sz="1800"/>
                    </a:p>
                  </a:txBody>
                  <a:tcPr marL="121872" marR="121872" marT="45717" marB="4571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971947">
                <a:tc>
                  <a:txBody>
                    <a:bodyPr/>
                    <a:lstStyle/>
                    <a:p>
                      <a:endParaRPr lang="zh-CN" altLang="en-US" sz="1800"/>
                    </a:p>
                  </a:txBody>
                  <a:tcPr marL="121872" marR="121872" marT="45717" marB="4571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971947">
                <a:tc>
                  <a:txBody>
                    <a:bodyPr/>
                    <a:lstStyle/>
                    <a:p>
                      <a:endParaRPr lang="zh-CN" altLang="en-US" sz="1800" dirty="0"/>
                    </a:p>
                  </a:txBody>
                  <a:tcPr marL="121872" marR="121872" marT="45717" marB="45717">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36" name="矩形 35"/>
          <p:cNvSpPr/>
          <p:nvPr/>
        </p:nvSpPr>
        <p:spPr>
          <a:xfrm>
            <a:off x="2316699" y="2612092"/>
            <a:ext cx="1964267" cy="293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b="0" dirty="0">
                <a:solidFill>
                  <a:prstClr val="white"/>
                </a:solidFill>
              </a:rPr>
              <a:t>南昌大学</a:t>
            </a:r>
          </a:p>
        </p:txBody>
      </p:sp>
      <p:sp>
        <p:nvSpPr>
          <p:cNvPr id="37" name="矩形 36"/>
          <p:cNvSpPr/>
          <p:nvPr/>
        </p:nvSpPr>
        <p:spPr>
          <a:xfrm>
            <a:off x="2316699" y="3615392"/>
            <a:ext cx="1964267" cy="293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b="0" dirty="0">
                <a:solidFill>
                  <a:prstClr val="white"/>
                </a:solidFill>
              </a:rPr>
              <a:t>南京师范大学</a:t>
            </a:r>
          </a:p>
        </p:txBody>
      </p:sp>
      <p:sp>
        <p:nvSpPr>
          <p:cNvPr id="38" name="矩形 37"/>
          <p:cNvSpPr/>
          <p:nvPr/>
        </p:nvSpPr>
        <p:spPr>
          <a:xfrm>
            <a:off x="2316699" y="4491692"/>
            <a:ext cx="1964267"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b="0" dirty="0">
                <a:solidFill>
                  <a:prstClr val="white"/>
                </a:solidFill>
              </a:rPr>
              <a:t>西安电子科技大</a:t>
            </a:r>
          </a:p>
        </p:txBody>
      </p:sp>
    </p:spTree>
    <p:extLst>
      <p:ext uri="{BB962C8B-B14F-4D97-AF65-F5344CB8AC3E}">
        <p14:creationId xmlns:p14="http://schemas.microsoft.com/office/powerpoint/2010/main" val="3174359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68</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9170169" cy="609153"/>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 国际化</a:t>
            </a:r>
            <a:r>
              <a:rPr lang="zh-CN" altLang="en-US" kern="0" dirty="0">
                <a:solidFill>
                  <a:srgbClr val="FFFFFF"/>
                </a:solidFill>
                <a:latin typeface="微软雅黑" panose="020B0503020204020204" pitchFamily="34" charset="-122"/>
                <a:ea typeface="微软雅黑" panose="020B0503020204020204" pitchFamily="34" charset="-122"/>
              </a:rPr>
              <a:t>评价发现：国际化人才培养呈多样化格局</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6</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68</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68</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9" name="文本占位符 5"/>
          <p:cNvSpPr txBox="1">
            <a:spLocks/>
          </p:cNvSpPr>
          <p:nvPr/>
        </p:nvSpPr>
        <p:spPr>
          <a:xfrm>
            <a:off x="670985" y="1196752"/>
            <a:ext cx="10850033" cy="523875"/>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r>
              <a:rPr lang="zh-CN" altLang="en-US" dirty="0" smtClean="0">
                <a:solidFill>
                  <a:srgbClr val="C00000"/>
                </a:solidFill>
              </a:rPr>
              <a:t>海外分校为所在国培养各类急需人才</a:t>
            </a:r>
          </a:p>
          <a:p>
            <a:pPr eaLnBrk="1" hangingPunct="1"/>
            <a:endParaRPr lang="zh-CN" altLang="en-US" b="0" dirty="0" smtClean="0">
              <a:solidFill>
                <a:prstClr val="black"/>
              </a:solidFill>
            </a:endParaRPr>
          </a:p>
        </p:txBody>
      </p:sp>
      <p:sp>
        <p:nvSpPr>
          <p:cNvPr id="40" name="矩形 2"/>
          <p:cNvSpPr>
            <a:spLocks noChangeArrowheads="1"/>
          </p:cNvSpPr>
          <p:nvPr/>
        </p:nvSpPr>
        <p:spPr bwMode="auto">
          <a:xfrm>
            <a:off x="4861984" y="4168553"/>
            <a:ext cx="2455333" cy="731837"/>
          </a:xfrm>
          <a:prstGeom prst="rect">
            <a:avLst/>
          </a:prstGeom>
          <a:noFill/>
          <a:ln w="9525">
            <a:noFill/>
            <a:miter lim="800000"/>
            <a:headEnd/>
            <a:tailEnd/>
          </a:ln>
        </p:spPr>
        <p:txBody>
          <a:bodyPr>
            <a:spAutoFit/>
          </a:bodyPr>
          <a:lstStyle/>
          <a:p>
            <a:pPr algn="ctr" eaLnBrk="1" hangingPunct="1">
              <a:lnSpc>
                <a:spcPct val="130000"/>
              </a:lnSpc>
            </a:pPr>
            <a:r>
              <a:rPr lang="zh-CN" altLang="zh-CN" sz="1600">
                <a:solidFill>
                  <a:srgbClr val="000000"/>
                </a:solidFill>
                <a:latin typeface="微软雅黑" pitchFamily="34" charset="-122"/>
                <a:ea typeface="微软雅黑" pitchFamily="34" charset="-122"/>
                <a:cs typeface="Times New Roman" pitchFamily="18" charset="0"/>
              </a:rPr>
              <a:t>厦门大学建立</a:t>
            </a:r>
            <a:endParaRPr lang="en-US" altLang="zh-CN" sz="1600">
              <a:solidFill>
                <a:srgbClr val="000000"/>
              </a:solidFill>
              <a:latin typeface="微软雅黑" pitchFamily="34" charset="-122"/>
              <a:ea typeface="微软雅黑" pitchFamily="34" charset="-122"/>
              <a:cs typeface="Times New Roman" pitchFamily="18" charset="0"/>
            </a:endParaRPr>
          </a:p>
          <a:p>
            <a:pPr algn="ctr" eaLnBrk="1" hangingPunct="1">
              <a:lnSpc>
                <a:spcPct val="130000"/>
              </a:lnSpc>
            </a:pPr>
            <a:r>
              <a:rPr lang="zh-CN" altLang="zh-CN" sz="1600">
                <a:solidFill>
                  <a:srgbClr val="000000"/>
                </a:solidFill>
                <a:latin typeface="微软雅黑" pitchFamily="34" charset="-122"/>
                <a:ea typeface="微软雅黑" pitchFamily="34" charset="-122"/>
                <a:cs typeface="Times New Roman" pitchFamily="18" charset="0"/>
              </a:rPr>
              <a:t>马来西亚分校</a:t>
            </a:r>
            <a:endParaRPr lang="zh-CN" altLang="en-US" sz="1600">
              <a:solidFill>
                <a:srgbClr val="000000"/>
              </a:solidFill>
              <a:latin typeface="微软雅黑" pitchFamily="34" charset="-122"/>
              <a:ea typeface="微软雅黑" pitchFamily="34" charset="-122"/>
              <a:cs typeface="Times New Roman" pitchFamily="18" charset="0"/>
            </a:endParaRPr>
          </a:p>
        </p:txBody>
      </p:sp>
      <p:sp>
        <p:nvSpPr>
          <p:cNvPr id="41" name="矩形 6"/>
          <p:cNvSpPr>
            <a:spLocks noChangeArrowheads="1"/>
          </p:cNvSpPr>
          <p:nvPr/>
        </p:nvSpPr>
        <p:spPr bwMode="auto">
          <a:xfrm>
            <a:off x="1304404" y="4168552"/>
            <a:ext cx="2646878" cy="1052596"/>
          </a:xfrm>
          <a:prstGeom prst="rect">
            <a:avLst/>
          </a:prstGeom>
          <a:noFill/>
          <a:ln w="9525">
            <a:noFill/>
            <a:miter lim="800000"/>
            <a:headEnd/>
            <a:tailEnd/>
          </a:ln>
        </p:spPr>
        <p:txBody>
          <a:bodyPr wrap="none">
            <a:spAutoFit/>
          </a:bodyPr>
          <a:lstStyle/>
          <a:p>
            <a:pPr algn="ctr" eaLnBrk="1" hangingPunct="1">
              <a:lnSpc>
                <a:spcPct val="130000"/>
              </a:lnSpc>
            </a:pPr>
            <a:r>
              <a:rPr lang="zh-CN" altLang="zh-CN" sz="1600">
                <a:solidFill>
                  <a:srgbClr val="000000"/>
                </a:solidFill>
                <a:latin typeface="微软雅黑" pitchFamily="34" charset="-122"/>
                <a:ea typeface="微软雅黑" pitchFamily="34" charset="-122"/>
                <a:cs typeface="Times New Roman" pitchFamily="18" charset="0"/>
              </a:rPr>
              <a:t>苏州大学建立</a:t>
            </a:r>
            <a:endParaRPr lang="en-US" altLang="zh-CN" sz="1600">
              <a:solidFill>
                <a:srgbClr val="000000"/>
              </a:solidFill>
              <a:latin typeface="微软雅黑" pitchFamily="34" charset="-122"/>
              <a:ea typeface="微软雅黑" pitchFamily="34" charset="-122"/>
              <a:cs typeface="Times New Roman" pitchFamily="18" charset="0"/>
            </a:endParaRPr>
          </a:p>
          <a:p>
            <a:pPr algn="ctr" eaLnBrk="1" hangingPunct="1">
              <a:lnSpc>
                <a:spcPct val="130000"/>
              </a:lnSpc>
            </a:pPr>
            <a:r>
              <a:rPr lang="zh-CN" altLang="zh-CN" sz="1600">
                <a:solidFill>
                  <a:srgbClr val="000000"/>
                </a:solidFill>
                <a:latin typeface="微软雅黑" pitchFamily="34" charset="-122"/>
                <a:ea typeface="微软雅黑" pitchFamily="34" charset="-122"/>
                <a:cs typeface="Times New Roman" pitchFamily="18" charset="0"/>
              </a:rPr>
              <a:t>老挝分校（老挝苏州大学）</a:t>
            </a:r>
            <a:endParaRPr lang="en-US" altLang="zh-CN" sz="1600">
              <a:solidFill>
                <a:srgbClr val="000000"/>
              </a:solidFill>
              <a:latin typeface="微软雅黑" pitchFamily="34" charset="-122"/>
              <a:ea typeface="微软雅黑" pitchFamily="34" charset="-122"/>
              <a:cs typeface="Times New Roman" pitchFamily="18" charset="0"/>
            </a:endParaRPr>
          </a:p>
          <a:p>
            <a:pPr algn="ctr" eaLnBrk="1" hangingPunct="1">
              <a:lnSpc>
                <a:spcPct val="130000"/>
              </a:lnSpc>
            </a:pPr>
            <a:r>
              <a:rPr lang="zh-CN" altLang="en-US" sz="1600">
                <a:solidFill>
                  <a:srgbClr val="000000"/>
                </a:solidFill>
                <a:latin typeface="微软雅黑" pitchFamily="34" charset="-122"/>
                <a:ea typeface="微软雅黑" pitchFamily="34" charset="-122"/>
                <a:cs typeface="Times New Roman" pitchFamily="18" charset="0"/>
              </a:rPr>
              <a:t>已毕业</a:t>
            </a:r>
            <a:r>
              <a:rPr lang="en-US" altLang="zh-CN" sz="1600">
                <a:solidFill>
                  <a:srgbClr val="000000"/>
                </a:solidFill>
                <a:latin typeface="微软雅黑" pitchFamily="34" charset="-122"/>
                <a:ea typeface="微软雅黑" pitchFamily="34" charset="-122"/>
                <a:cs typeface="Times New Roman" pitchFamily="18" charset="0"/>
              </a:rPr>
              <a:t>22</a:t>
            </a:r>
            <a:r>
              <a:rPr lang="zh-CN" altLang="en-US" sz="1600">
                <a:solidFill>
                  <a:srgbClr val="000000"/>
                </a:solidFill>
                <a:latin typeface="微软雅黑" pitchFamily="34" charset="-122"/>
                <a:ea typeface="微软雅黑" pitchFamily="34" charset="-122"/>
                <a:cs typeface="Times New Roman" pitchFamily="18" charset="0"/>
              </a:rPr>
              <a:t>人</a:t>
            </a:r>
            <a:endParaRPr lang="zh-CN" altLang="en-US" sz="1600">
              <a:solidFill>
                <a:srgbClr val="000000"/>
              </a:solidFill>
              <a:latin typeface="微软雅黑" pitchFamily="34" charset="-122"/>
              <a:ea typeface="微软雅黑" pitchFamily="34" charset="-122"/>
            </a:endParaRPr>
          </a:p>
        </p:txBody>
      </p:sp>
      <p:sp>
        <p:nvSpPr>
          <p:cNvPr id="42" name="矩形 8"/>
          <p:cNvSpPr>
            <a:spLocks noChangeArrowheads="1"/>
          </p:cNvSpPr>
          <p:nvPr/>
        </p:nvSpPr>
        <p:spPr bwMode="auto">
          <a:xfrm>
            <a:off x="7867651" y="4136803"/>
            <a:ext cx="3437467" cy="731837"/>
          </a:xfrm>
          <a:prstGeom prst="rect">
            <a:avLst/>
          </a:prstGeom>
          <a:noFill/>
          <a:ln w="9525">
            <a:noFill/>
            <a:miter lim="800000"/>
            <a:headEnd/>
            <a:tailEnd/>
          </a:ln>
        </p:spPr>
        <p:txBody>
          <a:bodyPr>
            <a:spAutoFit/>
          </a:bodyPr>
          <a:lstStyle/>
          <a:p>
            <a:pPr algn="ctr" eaLnBrk="1" hangingPunct="1">
              <a:lnSpc>
                <a:spcPct val="130000"/>
              </a:lnSpc>
            </a:pPr>
            <a:r>
              <a:rPr lang="zh-CN" altLang="zh-CN" sz="1600">
                <a:solidFill>
                  <a:srgbClr val="000000"/>
                </a:solidFill>
                <a:latin typeface="微软雅黑" pitchFamily="34" charset="-122"/>
                <a:ea typeface="微软雅黑" pitchFamily="34" charset="-122"/>
                <a:cs typeface="Times New Roman" pitchFamily="18" charset="0"/>
              </a:rPr>
              <a:t>北京交通大学拟建立</a:t>
            </a:r>
            <a:endParaRPr lang="en-US" altLang="zh-CN" sz="1600">
              <a:solidFill>
                <a:srgbClr val="000000"/>
              </a:solidFill>
              <a:latin typeface="微软雅黑" pitchFamily="34" charset="-122"/>
              <a:ea typeface="微软雅黑" pitchFamily="34" charset="-122"/>
              <a:cs typeface="Times New Roman" pitchFamily="18" charset="0"/>
            </a:endParaRPr>
          </a:p>
          <a:p>
            <a:pPr algn="ctr" eaLnBrk="1" hangingPunct="1">
              <a:lnSpc>
                <a:spcPct val="130000"/>
              </a:lnSpc>
            </a:pPr>
            <a:r>
              <a:rPr lang="zh-CN" altLang="zh-CN" sz="1600">
                <a:solidFill>
                  <a:srgbClr val="000000"/>
                </a:solidFill>
                <a:latin typeface="微软雅黑" pitchFamily="34" charset="-122"/>
                <a:ea typeface="微软雅黑" pitchFamily="34" charset="-122"/>
                <a:cs typeface="Times New Roman" pitchFamily="18" charset="0"/>
              </a:rPr>
              <a:t>“詹天佑学院”（俄罗斯）</a:t>
            </a:r>
            <a:endParaRPr lang="zh-CN" altLang="en-US" sz="1600">
              <a:solidFill>
                <a:srgbClr val="000000"/>
              </a:solidFill>
              <a:latin typeface="微软雅黑" pitchFamily="34" charset="-122"/>
              <a:ea typeface="微软雅黑" pitchFamily="34" charset="-122"/>
              <a:cs typeface="Times New Roman" pitchFamily="18" charset="0"/>
            </a:endParaRPr>
          </a:p>
        </p:txBody>
      </p:sp>
      <p:pic>
        <p:nvPicPr>
          <p:cNvPr id="43" name="图片 3"/>
          <p:cNvPicPr>
            <a:picLocks noChangeAspect="1"/>
          </p:cNvPicPr>
          <p:nvPr/>
        </p:nvPicPr>
        <p:blipFill>
          <a:blip r:embed="rId6" cstate="print"/>
          <a:srcRect l="6000" t="5791" r="62442" b="72350"/>
          <a:stretch>
            <a:fillRect/>
          </a:stretch>
        </p:blipFill>
        <p:spPr bwMode="auto">
          <a:xfrm>
            <a:off x="1847528" y="2293715"/>
            <a:ext cx="1728192" cy="1471613"/>
          </a:xfrm>
          <a:prstGeom prst="rect">
            <a:avLst/>
          </a:prstGeom>
          <a:noFill/>
          <a:ln w="9525">
            <a:noFill/>
            <a:miter lim="800000"/>
            <a:headEnd/>
            <a:tailEnd/>
          </a:ln>
        </p:spPr>
      </p:pic>
      <p:pic>
        <p:nvPicPr>
          <p:cNvPr id="44" name="图片 7"/>
          <p:cNvPicPr>
            <a:picLocks noChangeAspect="1"/>
          </p:cNvPicPr>
          <p:nvPr/>
        </p:nvPicPr>
        <p:blipFill>
          <a:blip r:embed="rId7" cstate="print"/>
          <a:srcRect l="23795" t="2927" r="24651" b="48605"/>
          <a:stretch>
            <a:fillRect/>
          </a:stretch>
        </p:blipFill>
        <p:spPr bwMode="auto">
          <a:xfrm>
            <a:off x="5177929" y="2295302"/>
            <a:ext cx="1916560" cy="1495426"/>
          </a:xfrm>
          <a:prstGeom prst="rect">
            <a:avLst/>
          </a:prstGeom>
          <a:noFill/>
          <a:ln w="9525">
            <a:noFill/>
            <a:miter lim="800000"/>
            <a:headEnd/>
            <a:tailEnd/>
          </a:ln>
        </p:spPr>
      </p:pic>
      <p:pic>
        <p:nvPicPr>
          <p:cNvPr id="45" name="Picture 13" descr="https://timgsa.baidu.com/timg?image&amp;quality=80&amp;size=b9999_10000&amp;sec=1513689474858&amp;di=f43470bb0e2a5bdd78c1f8fbb04facc7&amp;imgtype=0&amp;src=http%3A%2F%2Ff.hiphotos.baidu.com%2Fzhidao%2Fwh%253D450%252C600%2Fsign%3D0f2cab9e08d162d985bb6a1824ef85da%2F5366d0160924ab189a0f046d37fae6cd7b890b4a.jpg"/>
          <p:cNvPicPr>
            <a:picLocks noChangeAspect="1" noChangeArrowheads="1"/>
          </p:cNvPicPr>
          <p:nvPr/>
        </p:nvPicPr>
        <p:blipFill>
          <a:blip r:embed="rId8" cstate="print"/>
          <a:srcRect/>
          <a:stretch>
            <a:fillRect/>
          </a:stretch>
        </p:blipFill>
        <p:spPr bwMode="auto">
          <a:xfrm>
            <a:off x="8722581" y="2293715"/>
            <a:ext cx="1796625" cy="1567333"/>
          </a:xfrm>
          <a:prstGeom prst="rect">
            <a:avLst/>
          </a:prstGeom>
          <a:noFill/>
          <a:ln w="9525">
            <a:noFill/>
            <a:miter lim="800000"/>
            <a:headEnd/>
            <a:tailEnd/>
          </a:ln>
        </p:spPr>
      </p:pic>
      <p:cxnSp>
        <p:nvCxnSpPr>
          <p:cNvPr id="46" name="ïṧḷïḓê-Straight Connector 8">
            <a:extLst/>
          </p:cNvPr>
          <p:cNvCxnSpPr>
            <a:cxnSpLocks/>
          </p:cNvCxnSpPr>
          <p:nvPr/>
        </p:nvCxnSpPr>
        <p:spPr>
          <a:xfrm>
            <a:off x="4392084" y="2204815"/>
            <a:ext cx="0" cy="1585913"/>
          </a:xfrm>
          <a:prstGeom prst="line">
            <a:avLst/>
          </a:prstGeom>
          <a:ln w="6350"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47" name="ïṧḷïḓê-Straight Connector 8">
            <a:extLst/>
          </p:cNvPr>
          <p:cNvCxnSpPr>
            <a:cxnSpLocks/>
          </p:cNvCxnSpPr>
          <p:nvPr/>
        </p:nvCxnSpPr>
        <p:spPr>
          <a:xfrm>
            <a:off x="7867651" y="2204815"/>
            <a:ext cx="0" cy="1585913"/>
          </a:xfrm>
          <a:prstGeom prst="line">
            <a:avLst/>
          </a:prstGeom>
          <a:ln w="6350"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7760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ED00465-D374-4F2E-AC45-E0562814E941}" type="slidenum">
              <a:rPr lang="zh-CN" altLang="en-US" smtClean="0"/>
              <a:pPr/>
              <a:t>69</a:t>
            </a:fld>
            <a:endParaRPr lang="zh-CN" altLang="en-US" dirty="0"/>
          </a:p>
        </p:txBody>
      </p:sp>
      <p:sp>
        <p:nvSpPr>
          <p:cNvPr id="6" name="任意多边形 5"/>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8" name="矩形 7"/>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7"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69</a:t>
            </a:fld>
            <a:endParaRPr lang="zh-CN" altLang="en-US"/>
          </a:p>
        </p:txBody>
      </p:sp>
      <p:pic>
        <p:nvPicPr>
          <p:cNvPr id="38" name="图片 37"/>
          <p:cNvPicPr>
            <a:picLocks noChangeAspect="1"/>
          </p:cNvPicPr>
          <p:nvPr/>
        </p:nvPicPr>
        <p:blipFill>
          <a:blip r:embed="rId5" cstate="print"/>
          <a:stretch>
            <a:fillRect/>
          </a:stretch>
        </p:blipFill>
        <p:spPr>
          <a:xfrm>
            <a:off x="10227664" y="6108847"/>
            <a:ext cx="1772992" cy="599321"/>
          </a:xfrm>
          <a:prstGeom prst="rect">
            <a:avLst/>
          </a:prstGeom>
        </p:spPr>
      </p:pic>
      <p:cxnSp>
        <p:nvCxnSpPr>
          <p:cNvPr id="39" name="直接连接符 38"/>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40" name="矩形 39"/>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41" name="矩形 40"/>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52" name="MH_Entry_2">
            <a:hlinkClick r:id="rId6"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2018</a:t>
            </a:r>
            <a:r>
              <a:rPr lang="zh-CN" altLang="en-US" kern="0" dirty="0" smtClean="0">
                <a:solidFill>
                  <a:srgbClr val="FFFFFF"/>
                </a:solidFill>
                <a:latin typeface="微软雅黑" panose="020B0503020204020204" pitchFamily="34" charset="-122"/>
                <a:ea typeface="微软雅黑" panose="020B0503020204020204" pitchFamily="34" charset="-122"/>
              </a:rPr>
              <a:t>年主要</a:t>
            </a:r>
            <a:r>
              <a:rPr lang="zh-CN" altLang="en-US" kern="0" dirty="0" smtClean="0">
                <a:solidFill>
                  <a:srgbClr val="FFFFFF"/>
                </a:solidFill>
                <a:latin typeface="微软雅黑" panose="020B0503020204020204" pitchFamily="34" charset="-122"/>
                <a:ea typeface="微软雅黑" panose="020B0503020204020204" pitchFamily="34" charset="-122"/>
              </a:rPr>
              <a:t>变化</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53" name="MH_Number_2">
            <a:hlinkClick r:id="rId6"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7</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8" name="矩形 17"/>
          <p:cNvSpPr/>
          <p:nvPr/>
        </p:nvSpPr>
        <p:spPr>
          <a:xfrm>
            <a:off x="891110" y="836712"/>
            <a:ext cx="5571834" cy="461665"/>
          </a:xfrm>
          <a:prstGeom prst="rect">
            <a:avLst/>
          </a:prstGeom>
          <a:solidFill>
            <a:schemeClr val="accent6">
              <a:lumMod val="75000"/>
            </a:schemeClr>
          </a:solidFill>
          <a:ln>
            <a:solidFill>
              <a:schemeClr val="accent1"/>
            </a:solidFill>
          </a:ln>
        </p:spPr>
        <p:txBody>
          <a:bodyPr wrap="square">
            <a:spAutoFit/>
          </a:bodyPr>
          <a:lstStyle/>
          <a:p>
            <a:r>
              <a:rPr lang="en-US" altLang="zh-CN" sz="2400" b="1" dirty="0" smtClean="0">
                <a:solidFill>
                  <a:schemeClr val="bg1"/>
                </a:solidFill>
                <a:latin typeface="+mn-ea"/>
              </a:rPr>
              <a:t>1.</a:t>
            </a:r>
            <a:r>
              <a:rPr lang="zh-CN" altLang="en-US" sz="2400" b="1" dirty="0" smtClean="0">
                <a:solidFill>
                  <a:schemeClr val="bg1"/>
                </a:solidFill>
                <a:latin typeface="+mn-ea"/>
              </a:rPr>
              <a:t>工科</a:t>
            </a:r>
            <a:r>
              <a:rPr lang="zh-CN" altLang="en-US" sz="2400" b="1" dirty="0">
                <a:solidFill>
                  <a:schemeClr val="bg1"/>
                </a:solidFill>
                <a:latin typeface="+mn-ea"/>
              </a:rPr>
              <a:t>大学表现已经超过综合性大学</a:t>
            </a:r>
          </a:p>
        </p:txBody>
      </p:sp>
      <p:graphicFrame>
        <p:nvGraphicFramePr>
          <p:cNvPr id="19" name="表格 18"/>
          <p:cNvGraphicFramePr>
            <a:graphicFrameLocks noGrp="1"/>
          </p:cNvGraphicFramePr>
          <p:nvPr>
            <p:extLst>
              <p:ext uri="{D42A27DB-BD31-4B8C-83A1-F6EECF244321}">
                <p14:modId xmlns:p14="http://schemas.microsoft.com/office/powerpoint/2010/main" val="3294718289"/>
              </p:ext>
            </p:extLst>
          </p:nvPr>
        </p:nvGraphicFramePr>
        <p:xfrm>
          <a:off x="1271465" y="1778586"/>
          <a:ext cx="9319600" cy="3002216"/>
        </p:xfrm>
        <a:graphic>
          <a:graphicData uri="http://schemas.openxmlformats.org/drawingml/2006/table">
            <a:tbl>
              <a:tblPr firstRow="1" firstCol="1" bandRow="1">
                <a:tableStyleId>{8799B23B-EC83-4686-B30A-512413B5E67A}</a:tableStyleId>
              </a:tblPr>
              <a:tblGrid>
                <a:gridCol w="602818">
                  <a:extLst>
                    <a:ext uri="{9D8B030D-6E8A-4147-A177-3AD203B41FA5}">
                      <a16:colId xmlns="" xmlns:a16="http://schemas.microsoft.com/office/drawing/2014/main" val="2776427462"/>
                    </a:ext>
                  </a:extLst>
                </a:gridCol>
                <a:gridCol w="720082">
                  <a:extLst>
                    <a:ext uri="{9D8B030D-6E8A-4147-A177-3AD203B41FA5}">
                      <a16:colId xmlns="" xmlns:a16="http://schemas.microsoft.com/office/drawing/2014/main" val="2904280730"/>
                    </a:ext>
                  </a:extLst>
                </a:gridCol>
                <a:gridCol w="1497013">
                  <a:extLst>
                    <a:ext uri="{9D8B030D-6E8A-4147-A177-3AD203B41FA5}">
                      <a16:colId xmlns="" xmlns:a16="http://schemas.microsoft.com/office/drawing/2014/main" val="4129387070"/>
                    </a:ext>
                  </a:extLst>
                </a:gridCol>
                <a:gridCol w="1534911">
                  <a:extLst>
                    <a:ext uri="{9D8B030D-6E8A-4147-A177-3AD203B41FA5}">
                      <a16:colId xmlns="" xmlns:a16="http://schemas.microsoft.com/office/drawing/2014/main" val="2979909801"/>
                    </a:ext>
                  </a:extLst>
                </a:gridCol>
                <a:gridCol w="1449639">
                  <a:extLst>
                    <a:ext uri="{9D8B030D-6E8A-4147-A177-3AD203B41FA5}">
                      <a16:colId xmlns="" xmlns:a16="http://schemas.microsoft.com/office/drawing/2014/main" val="3925489405"/>
                    </a:ext>
                  </a:extLst>
                </a:gridCol>
                <a:gridCol w="1383315">
                  <a:extLst>
                    <a:ext uri="{9D8B030D-6E8A-4147-A177-3AD203B41FA5}">
                      <a16:colId xmlns="" xmlns:a16="http://schemas.microsoft.com/office/drawing/2014/main" val="1317730102"/>
                    </a:ext>
                  </a:extLst>
                </a:gridCol>
                <a:gridCol w="1307518">
                  <a:extLst>
                    <a:ext uri="{9D8B030D-6E8A-4147-A177-3AD203B41FA5}">
                      <a16:colId xmlns="" xmlns:a16="http://schemas.microsoft.com/office/drawing/2014/main" val="611129061"/>
                    </a:ext>
                  </a:extLst>
                </a:gridCol>
                <a:gridCol w="824304">
                  <a:extLst>
                    <a:ext uri="{9D8B030D-6E8A-4147-A177-3AD203B41FA5}">
                      <a16:colId xmlns="" xmlns:a16="http://schemas.microsoft.com/office/drawing/2014/main" val="2444566627"/>
                    </a:ext>
                  </a:extLst>
                </a:gridCol>
              </a:tblGrid>
              <a:tr h="750554">
                <a:tc>
                  <a:txBody>
                    <a:bodyPr/>
                    <a:lstStyle/>
                    <a:p>
                      <a:pPr algn="ctr">
                        <a:lnSpc>
                          <a:spcPct val="150000"/>
                        </a:lnSpc>
                        <a:spcAft>
                          <a:spcPts val="0"/>
                        </a:spcAft>
                      </a:pPr>
                      <a:r>
                        <a:rPr lang="zh-CN" sz="1600" kern="0" dirty="0">
                          <a:effectLst/>
                        </a:rPr>
                        <a:t>年份</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1400" kern="0" dirty="0">
                          <a:effectLst/>
                        </a:rPr>
                        <a:t>总排名</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1600" kern="0" dirty="0">
                          <a:effectLst/>
                        </a:rPr>
                        <a:t>来华</a:t>
                      </a:r>
                      <a:r>
                        <a:rPr lang="zh-CN" sz="1600" kern="0" dirty="0" smtClean="0">
                          <a:effectLst/>
                        </a:rPr>
                        <a:t>留学生</a:t>
                      </a:r>
                      <a:endParaRPr lang="en-US" altLang="zh-CN" sz="1600" kern="0" dirty="0" smtClean="0">
                        <a:effectLst/>
                      </a:endParaRPr>
                    </a:p>
                    <a:p>
                      <a:pPr algn="ctr">
                        <a:lnSpc>
                          <a:spcPct val="150000"/>
                        </a:lnSpc>
                        <a:spcAft>
                          <a:spcPts val="0"/>
                        </a:spcAft>
                      </a:pPr>
                      <a:r>
                        <a:rPr lang="zh-CN" sz="1600" kern="0" dirty="0" smtClean="0">
                          <a:effectLst/>
                        </a:rPr>
                        <a:t>（</a:t>
                      </a:r>
                      <a:r>
                        <a:rPr lang="zh-CN" sz="1600" kern="0" dirty="0">
                          <a:effectLst/>
                        </a:rPr>
                        <a:t>学生国际化）</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1600" kern="0" dirty="0">
                          <a:effectLst/>
                        </a:rPr>
                        <a:t>教师国际</a:t>
                      </a:r>
                      <a:r>
                        <a:rPr lang="zh-CN" sz="1600" kern="0" dirty="0" smtClean="0">
                          <a:effectLst/>
                        </a:rPr>
                        <a:t>交流</a:t>
                      </a:r>
                      <a:endParaRPr lang="en-US" altLang="zh-CN" sz="1600" kern="0" dirty="0" smtClean="0">
                        <a:effectLst/>
                      </a:endParaRPr>
                    </a:p>
                    <a:p>
                      <a:pPr algn="ctr">
                        <a:lnSpc>
                          <a:spcPct val="150000"/>
                        </a:lnSpc>
                        <a:spcAft>
                          <a:spcPts val="0"/>
                        </a:spcAft>
                      </a:pPr>
                      <a:r>
                        <a:rPr lang="zh-CN" sz="1600" kern="0" dirty="0" smtClean="0">
                          <a:effectLst/>
                        </a:rPr>
                        <a:t>（</a:t>
                      </a:r>
                      <a:r>
                        <a:rPr lang="zh-CN" sz="1600" kern="0" dirty="0">
                          <a:effectLst/>
                        </a:rPr>
                        <a:t>教师国际化）</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1400" kern="0" dirty="0">
                          <a:effectLst/>
                        </a:rPr>
                        <a:t>合作</a:t>
                      </a:r>
                      <a:r>
                        <a:rPr lang="zh-CN" sz="1400" kern="0" dirty="0" smtClean="0">
                          <a:effectLst/>
                        </a:rPr>
                        <a:t>办学</a:t>
                      </a:r>
                      <a:endParaRPr lang="en-US" altLang="zh-CN" sz="1400" kern="0" dirty="0" smtClean="0">
                        <a:effectLst/>
                      </a:endParaRPr>
                    </a:p>
                    <a:p>
                      <a:pPr algn="ctr">
                        <a:lnSpc>
                          <a:spcPct val="150000"/>
                        </a:lnSpc>
                        <a:spcAft>
                          <a:spcPts val="0"/>
                        </a:spcAft>
                      </a:pPr>
                      <a:r>
                        <a:rPr lang="zh-CN" sz="1600" kern="0" dirty="0" smtClean="0">
                          <a:effectLst/>
                        </a:rPr>
                        <a:t>（</a:t>
                      </a:r>
                      <a:r>
                        <a:rPr lang="zh-CN" sz="1600" kern="0" dirty="0">
                          <a:effectLst/>
                        </a:rPr>
                        <a:t>教学</a:t>
                      </a:r>
                      <a:r>
                        <a:rPr lang="zh-CN" sz="1600" kern="0" dirty="0" smtClean="0">
                          <a:effectLst/>
                        </a:rPr>
                        <a:t>国际化</a:t>
                      </a:r>
                      <a:r>
                        <a:rPr lang="zh-CN" altLang="en-US" sz="1600" kern="0" dirty="0" smtClean="0">
                          <a:effectLst/>
                        </a:rPr>
                        <a: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1400" kern="0" dirty="0">
                          <a:effectLst/>
                        </a:rPr>
                        <a:t>科研国际</a:t>
                      </a:r>
                      <a:r>
                        <a:rPr lang="zh-CN" sz="1400" kern="0" dirty="0" smtClean="0">
                          <a:effectLst/>
                        </a:rPr>
                        <a:t>合作</a:t>
                      </a:r>
                      <a:endParaRPr lang="en-US" altLang="zh-CN" sz="1400" kern="0" dirty="0" smtClean="0">
                        <a:effectLst/>
                      </a:endParaRPr>
                    </a:p>
                    <a:p>
                      <a:pPr algn="ctr">
                        <a:lnSpc>
                          <a:spcPct val="150000"/>
                        </a:lnSpc>
                        <a:spcAft>
                          <a:spcPts val="0"/>
                        </a:spcAft>
                      </a:pPr>
                      <a:r>
                        <a:rPr lang="zh-CN" sz="1400" kern="0" dirty="0" smtClean="0">
                          <a:effectLst/>
                        </a:rPr>
                        <a:t>（</a:t>
                      </a:r>
                      <a:r>
                        <a:rPr lang="zh-CN" sz="1400" kern="0" dirty="0">
                          <a:effectLst/>
                        </a:rPr>
                        <a:t>科研国际化</a:t>
                      </a:r>
                      <a:r>
                        <a:rPr lang="zh-CN" sz="1600" kern="0" dirty="0">
                          <a:effectLst/>
                        </a:rPr>
                        <a: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1600" kern="0" dirty="0">
                          <a:effectLst/>
                        </a:rPr>
                        <a:t>文化交流</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1600" kern="0" dirty="0">
                          <a:effectLst/>
                        </a:rPr>
                        <a:t>国际显示度</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459119184"/>
                  </a:ext>
                </a:extLst>
              </a:tr>
              <a:tr h="375277">
                <a:tc>
                  <a:txBody>
                    <a:bodyPr/>
                    <a:lstStyle/>
                    <a:p>
                      <a:pPr algn="ctr">
                        <a:lnSpc>
                          <a:spcPct val="150000"/>
                        </a:lnSpc>
                        <a:spcAft>
                          <a:spcPts val="0"/>
                        </a:spcAft>
                      </a:pPr>
                      <a:r>
                        <a:rPr lang="en-US" sz="1600" kern="0">
                          <a:effectLst/>
                        </a:rPr>
                        <a:t>2018</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a:effectLst/>
                        </a:rPr>
                        <a:t>5</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4</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5</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7</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6</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3</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212334024"/>
                  </a:ext>
                </a:extLst>
              </a:tr>
              <a:tr h="375277">
                <a:tc>
                  <a:txBody>
                    <a:bodyPr/>
                    <a:lstStyle/>
                    <a:p>
                      <a:pPr algn="ctr">
                        <a:lnSpc>
                          <a:spcPct val="150000"/>
                        </a:lnSpc>
                        <a:spcAft>
                          <a:spcPts val="0"/>
                        </a:spcAft>
                      </a:pPr>
                      <a:r>
                        <a:rPr lang="en-US" sz="1600" kern="0">
                          <a:effectLst/>
                        </a:rPr>
                        <a:t>2017</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a:effectLst/>
                        </a:rPr>
                        <a:t>5</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5</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2</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6</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6</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a:effectLst/>
                        </a:rPr>
                        <a:t>0</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a:effectLst/>
                        </a:rPr>
                        <a:t>5</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932083290"/>
                  </a:ext>
                </a:extLst>
              </a:tr>
              <a:tr h="375277">
                <a:tc>
                  <a:txBody>
                    <a:bodyPr/>
                    <a:lstStyle/>
                    <a:p>
                      <a:pPr algn="ctr">
                        <a:lnSpc>
                          <a:spcPct val="150000"/>
                        </a:lnSpc>
                        <a:spcAft>
                          <a:spcPts val="0"/>
                        </a:spcAft>
                      </a:pPr>
                      <a:r>
                        <a:rPr lang="en-US" sz="1600" kern="0">
                          <a:effectLst/>
                        </a:rPr>
                        <a:t>2016</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a:effectLst/>
                        </a:rPr>
                        <a:t>5</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a:effectLst/>
                        </a:rPr>
                        <a:t>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5</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8</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6</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4</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738327811"/>
                  </a:ext>
                </a:extLst>
              </a:tr>
              <a:tr h="375277">
                <a:tc>
                  <a:txBody>
                    <a:bodyPr/>
                    <a:lstStyle/>
                    <a:p>
                      <a:pPr algn="ctr">
                        <a:lnSpc>
                          <a:spcPct val="150000"/>
                        </a:lnSpc>
                        <a:spcAft>
                          <a:spcPts val="0"/>
                        </a:spcAft>
                      </a:pPr>
                      <a:r>
                        <a:rPr lang="en-US" sz="1600" kern="0">
                          <a:effectLst/>
                        </a:rPr>
                        <a:t>2015</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a:effectLst/>
                        </a:rPr>
                        <a:t>5</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4</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5</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6</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6</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3</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2695798293"/>
                  </a:ext>
                </a:extLst>
              </a:tr>
              <a:tr h="375277">
                <a:tc>
                  <a:txBody>
                    <a:bodyPr/>
                    <a:lstStyle/>
                    <a:p>
                      <a:pPr algn="ctr">
                        <a:lnSpc>
                          <a:spcPct val="150000"/>
                        </a:lnSpc>
                        <a:spcAft>
                          <a:spcPts val="0"/>
                        </a:spcAft>
                      </a:pPr>
                      <a:r>
                        <a:rPr lang="en-US" sz="1600" kern="0">
                          <a:effectLst/>
                        </a:rPr>
                        <a:t>2014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4</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a:effectLst/>
                        </a:rPr>
                        <a:t>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a:effectLst/>
                        </a:rPr>
                        <a:t>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6</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3</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1</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4</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161359408"/>
                  </a:ext>
                </a:extLst>
              </a:tr>
              <a:tr h="375277">
                <a:tc>
                  <a:txBody>
                    <a:bodyPr/>
                    <a:lstStyle/>
                    <a:p>
                      <a:pPr algn="ctr">
                        <a:lnSpc>
                          <a:spcPct val="150000"/>
                        </a:lnSpc>
                        <a:spcAft>
                          <a:spcPts val="0"/>
                        </a:spcAft>
                      </a:pPr>
                      <a:r>
                        <a:rPr lang="en-US" sz="1600" kern="0">
                          <a:effectLst/>
                        </a:rPr>
                        <a:t>2013</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a:effectLst/>
                        </a:rPr>
                        <a:t>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a:effectLst/>
                        </a:rPr>
                        <a:t>4</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1</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a:effectLst/>
                        </a:rPr>
                        <a:t>7</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3</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1</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rPr>
                        <a:t>4</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990942713"/>
                  </a:ext>
                </a:extLst>
              </a:tr>
            </a:tbl>
          </a:graphicData>
        </a:graphic>
      </p:graphicFrame>
      <p:sp>
        <p:nvSpPr>
          <p:cNvPr id="20" name="矩形 19"/>
          <p:cNvSpPr/>
          <p:nvPr/>
        </p:nvSpPr>
        <p:spPr>
          <a:xfrm>
            <a:off x="4212326" y="1411538"/>
            <a:ext cx="3207930" cy="380553"/>
          </a:xfrm>
          <a:prstGeom prst="rect">
            <a:avLst/>
          </a:prstGeom>
        </p:spPr>
        <p:txBody>
          <a:bodyPr wrap="none">
            <a:spAutoFit/>
          </a:bodyPr>
          <a:lstStyle/>
          <a:p>
            <a:pPr algn="ctr">
              <a:lnSpc>
                <a:spcPct val="120000"/>
              </a:lnSpc>
              <a:spcBef>
                <a:spcPts val="600"/>
              </a:spcBef>
            </a:pPr>
            <a:r>
              <a:rPr lang="zh-CN" altLang="en-US" sz="1800" b="1" dirty="0" smtClean="0">
                <a:latin typeface="+mn-ea"/>
                <a:cs typeface="Times New Roman" panose="02020603050405020304" pitchFamily="18" charset="0"/>
              </a:rPr>
              <a:t>工科</a:t>
            </a:r>
            <a:r>
              <a:rPr lang="zh-CN" altLang="en-US" sz="1800" b="1" dirty="0">
                <a:latin typeface="+mn-ea"/>
                <a:cs typeface="Times New Roman" panose="02020603050405020304" pitchFamily="18" charset="0"/>
              </a:rPr>
              <a:t>大学六年排名前</a:t>
            </a:r>
            <a:r>
              <a:rPr lang="en-US" altLang="zh-CN" sz="1800" b="1" dirty="0">
                <a:latin typeface="+mn-ea"/>
                <a:cs typeface="Times New Roman" panose="02020603050405020304" pitchFamily="18" charset="0"/>
              </a:rPr>
              <a:t>10</a:t>
            </a:r>
            <a:r>
              <a:rPr lang="zh-CN" altLang="en-US" sz="1800" b="1" dirty="0">
                <a:latin typeface="+mn-ea"/>
                <a:cs typeface="Times New Roman" panose="02020603050405020304" pitchFamily="18" charset="0"/>
              </a:rPr>
              <a:t>位</a:t>
            </a:r>
            <a:r>
              <a:rPr lang="zh-CN" altLang="en-US" sz="1800" b="1" dirty="0" smtClean="0">
                <a:latin typeface="+mn-ea"/>
                <a:cs typeface="Times New Roman" panose="02020603050405020304" pitchFamily="18" charset="0"/>
              </a:rPr>
              <a:t>分布</a:t>
            </a:r>
            <a:endParaRPr lang="zh-CN" altLang="en-US" sz="1600" dirty="0">
              <a:latin typeface="+mj-ea"/>
              <a:ea typeface="+mj-ea"/>
            </a:endParaRPr>
          </a:p>
        </p:txBody>
      </p:sp>
      <p:sp>
        <p:nvSpPr>
          <p:cNvPr id="21" name="矩形 20"/>
          <p:cNvSpPr/>
          <p:nvPr/>
        </p:nvSpPr>
        <p:spPr>
          <a:xfrm>
            <a:off x="1271464" y="4869160"/>
            <a:ext cx="9924661" cy="1421928"/>
          </a:xfrm>
          <a:prstGeom prst="rect">
            <a:avLst/>
          </a:prstGeom>
        </p:spPr>
        <p:txBody>
          <a:bodyPr wrap="square">
            <a:spAutoFit/>
          </a:bodyPr>
          <a:lstStyle/>
          <a:p>
            <a:pPr>
              <a:lnSpc>
                <a:spcPct val="120000"/>
              </a:lnSpc>
              <a:buFont typeface="Wingdings" pitchFamily="2" charset="2"/>
              <a:buChar char="n"/>
            </a:pPr>
            <a:r>
              <a:rPr lang="zh-CN" altLang="zh-CN" sz="2400" b="1" dirty="0">
                <a:solidFill>
                  <a:srgbClr val="000000"/>
                </a:solidFill>
                <a:latin typeface="+mn-ea"/>
                <a:cs typeface="Times New Roman" panose="02020603050405020304" pitchFamily="18" charset="0"/>
              </a:rPr>
              <a:t>几年来</a:t>
            </a:r>
            <a:r>
              <a:rPr lang="zh-CN" altLang="zh-CN" sz="2400" b="1" dirty="0" smtClean="0">
                <a:solidFill>
                  <a:srgbClr val="000000"/>
                </a:solidFill>
                <a:latin typeface="+mn-ea"/>
                <a:cs typeface="Times New Roman" panose="02020603050405020304" pitchFamily="18" charset="0"/>
              </a:rPr>
              <a:t>，无论总排名还是专项排名</a:t>
            </a:r>
            <a:r>
              <a:rPr lang="zh-CN" altLang="en-US" sz="2400" b="1" dirty="0" smtClean="0">
                <a:solidFill>
                  <a:srgbClr val="000000"/>
                </a:solidFill>
                <a:latin typeface="+mn-ea"/>
                <a:cs typeface="Times New Roman" panose="02020603050405020304" pitchFamily="18" charset="0"/>
              </a:rPr>
              <a:t>，</a:t>
            </a:r>
            <a:r>
              <a:rPr lang="zh-CN" altLang="zh-CN" sz="2400" b="1" dirty="0" smtClean="0">
                <a:solidFill>
                  <a:schemeClr val="accent6">
                    <a:lumMod val="75000"/>
                  </a:schemeClr>
                </a:solidFill>
                <a:latin typeface="+mj-ea"/>
                <a:ea typeface="+mj-ea"/>
                <a:cs typeface="Times New Roman" panose="02020603050405020304" pitchFamily="18" charset="0"/>
              </a:rPr>
              <a:t>工科</a:t>
            </a:r>
            <a:r>
              <a:rPr lang="zh-CN" altLang="zh-CN" sz="2400" b="1" dirty="0">
                <a:solidFill>
                  <a:schemeClr val="accent6">
                    <a:lumMod val="75000"/>
                  </a:schemeClr>
                </a:solidFill>
                <a:latin typeface="+mj-ea"/>
                <a:ea typeface="+mj-ea"/>
                <a:cs typeface="Times New Roman" panose="02020603050405020304" pitchFamily="18" charset="0"/>
              </a:rPr>
              <a:t>类大学排名逐年</a:t>
            </a:r>
            <a:r>
              <a:rPr lang="zh-CN" altLang="zh-CN" sz="2400" b="1" dirty="0" smtClean="0">
                <a:solidFill>
                  <a:schemeClr val="accent6">
                    <a:lumMod val="75000"/>
                  </a:schemeClr>
                </a:solidFill>
                <a:latin typeface="+mj-ea"/>
                <a:ea typeface="+mj-ea"/>
                <a:cs typeface="Times New Roman" panose="02020603050405020304" pitchFamily="18" charset="0"/>
              </a:rPr>
              <a:t>提升</a:t>
            </a:r>
            <a:endParaRPr lang="en-US" altLang="zh-CN" sz="2400" b="1" dirty="0" smtClean="0">
              <a:solidFill>
                <a:schemeClr val="accent6">
                  <a:lumMod val="75000"/>
                </a:schemeClr>
              </a:solidFill>
              <a:latin typeface="+mj-ea"/>
              <a:ea typeface="+mj-ea"/>
              <a:cs typeface="Times New Roman" panose="02020603050405020304" pitchFamily="18" charset="0"/>
            </a:endParaRPr>
          </a:p>
          <a:p>
            <a:pPr>
              <a:lnSpc>
                <a:spcPct val="120000"/>
              </a:lnSpc>
              <a:buFont typeface="Wingdings" pitchFamily="2" charset="2"/>
              <a:buChar char="n"/>
            </a:pPr>
            <a:r>
              <a:rPr lang="zh-CN" altLang="zh-CN" sz="2400" b="1" dirty="0" smtClean="0">
                <a:solidFill>
                  <a:srgbClr val="000000"/>
                </a:solidFill>
                <a:latin typeface="+mn-ea"/>
                <a:cs typeface="Times New Roman" panose="02020603050405020304" pitchFamily="18" charset="0"/>
              </a:rPr>
              <a:t>除</a:t>
            </a:r>
            <a:r>
              <a:rPr lang="zh-CN" altLang="zh-CN" sz="2400" b="1" dirty="0">
                <a:solidFill>
                  <a:srgbClr val="000000"/>
                </a:solidFill>
                <a:latin typeface="+mn-ea"/>
                <a:cs typeface="Times New Roman" panose="02020603050405020304" pitchFamily="18" charset="0"/>
              </a:rPr>
              <a:t>文化交流一项之外，</a:t>
            </a:r>
            <a:r>
              <a:rPr lang="zh-CN" altLang="zh-CN" sz="2400" b="1" dirty="0">
                <a:solidFill>
                  <a:schemeClr val="accent6">
                    <a:lumMod val="75000"/>
                  </a:schemeClr>
                </a:solidFill>
                <a:latin typeface="+mj-ea"/>
                <a:ea typeface="+mj-ea"/>
                <a:cs typeface="Times New Roman" panose="02020603050405020304" pitchFamily="18" charset="0"/>
              </a:rPr>
              <a:t>工科类大学在前</a:t>
            </a:r>
            <a:r>
              <a:rPr lang="en-US" altLang="zh-CN" sz="2400" b="1" dirty="0">
                <a:solidFill>
                  <a:schemeClr val="accent6">
                    <a:lumMod val="75000"/>
                  </a:schemeClr>
                </a:solidFill>
                <a:latin typeface="+mj-ea"/>
                <a:ea typeface="+mj-ea"/>
              </a:rPr>
              <a:t>10</a:t>
            </a:r>
            <a:r>
              <a:rPr lang="zh-CN" altLang="zh-CN" sz="2400" b="1" dirty="0">
                <a:solidFill>
                  <a:schemeClr val="accent6">
                    <a:lumMod val="75000"/>
                  </a:schemeClr>
                </a:solidFill>
                <a:latin typeface="+mj-ea"/>
                <a:ea typeface="+mj-ea"/>
                <a:cs typeface="Times New Roman" panose="02020603050405020304" pitchFamily="18" charset="0"/>
              </a:rPr>
              <a:t>位中都是</a:t>
            </a:r>
            <a:r>
              <a:rPr lang="zh-CN" altLang="zh-CN" sz="2400" b="1" dirty="0" smtClean="0">
                <a:solidFill>
                  <a:schemeClr val="accent6">
                    <a:lumMod val="75000"/>
                  </a:schemeClr>
                </a:solidFill>
                <a:latin typeface="+mj-ea"/>
                <a:ea typeface="+mj-ea"/>
                <a:cs typeface="Times New Roman" panose="02020603050405020304" pitchFamily="18" charset="0"/>
              </a:rPr>
              <a:t>独占鳌头</a:t>
            </a:r>
            <a:endParaRPr lang="en-US" altLang="zh-CN" sz="2400" b="1" dirty="0" smtClean="0">
              <a:solidFill>
                <a:schemeClr val="accent6">
                  <a:lumMod val="75000"/>
                </a:schemeClr>
              </a:solidFill>
              <a:latin typeface="+mj-ea"/>
              <a:ea typeface="+mj-ea"/>
              <a:cs typeface="Times New Roman" panose="02020603050405020304" pitchFamily="18" charset="0"/>
            </a:endParaRPr>
          </a:p>
          <a:p>
            <a:pPr>
              <a:lnSpc>
                <a:spcPct val="120000"/>
              </a:lnSpc>
              <a:buFont typeface="Wingdings" pitchFamily="2" charset="2"/>
              <a:buChar char="n"/>
            </a:pPr>
            <a:r>
              <a:rPr lang="zh-CN" altLang="zh-CN" sz="2400" b="1" dirty="0" smtClean="0">
                <a:solidFill>
                  <a:srgbClr val="000000"/>
                </a:solidFill>
                <a:latin typeface="+mn-ea"/>
                <a:cs typeface="Times New Roman" panose="02020603050405020304" pitchFamily="18" charset="0"/>
              </a:rPr>
              <a:t>综合</a:t>
            </a:r>
            <a:r>
              <a:rPr lang="zh-CN" altLang="en-US" sz="2400" b="1" dirty="0" smtClean="0">
                <a:solidFill>
                  <a:srgbClr val="000000"/>
                </a:solidFill>
                <a:latin typeface="+mn-ea"/>
                <a:cs typeface="Times New Roman" panose="02020603050405020304" pitchFamily="18" charset="0"/>
              </a:rPr>
              <a:t>性</a:t>
            </a:r>
            <a:r>
              <a:rPr lang="zh-CN" altLang="zh-CN" sz="2400" b="1" dirty="0" smtClean="0">
                <a:solidFill>
                  <a:srgbClr val="000000"/>
                </a:solidFill>
                <a:latin typeface="+mn-ea"/>
                <a:cs typeface="Times New Roman" panose="02020603050405020304" pitchFamily="18" charset="0"/>
              </a:rPr>
              <a:t>大学</a:t>
            </a:r>
            <a:r>
              <a:rPr lang="zh-CN" altLang="zh-CN" sz="2400" b="1" dirty="0">
                <a:solidFill>
                  <a:srgbClr val="000000"/>
                </a:solidFill>
                <a:latin typeface="+mn-ea"/>
                <a:cs typeface="Times New Roman" panose="02020603050405020304" pitchFamily="18" charset="0"/>
              </a:rPr>
              <a:t>仅在</a:t>
            </a:r>
            <a:r>
              <a:rPr lang="zh-CN" altLang="zh-CN" sz="2400" b="1" dirty="0">
                <a:solidFill>
                  <a:schemeClr val="accent6">
                    <a:lumMod val="75000"/>
                  </a:schemeClr>
                </a:solidFill>
                <a:latin typeface="+mn-ea"/>
                <a:cs typeface="Times New Roman" panose="02020603050405020304" pitchFamily="18" charset="0"/>
              </a:rPr>
              <a:t>国际显示度</a:t>
            </a:r>
            <a:r>
              <a:rPr lang="zh-CN" altLang="zh-CN" sz="2400" b="1" dirty="0">
                <a:solidFill>
                  <a:srgbClr val="000000"/>
                </a:solidFill>
                <a:latin typeface="+mn-ea"/>
                <a:cs typeface="Times New Roman" panose="02020603050405020304" pitchFamily="18" charset="0"/>
              </a:rPr>
              <a:t>与工科大学</a:t>
            </a:r>
            <a:r>
              <a:rPr lang="zh-CN" altLang="zh-CN" sz="2400" b="1" dirty="0" smtClean="0">
                <a:solidFill>
                  <a:srgbClr val="000000"/>
                </a:solidFill>
                <a:latin typeface="+mn-ea"/>
                <a:cs typeface="Times New Roman" panose="02020603050405020304" pitchFamily="18" charset="0"/>
              </a:rPr>
              <a:t>平分秋色</a:t>
            </a:r>
            <a:endParaRPr lang="zh-CN" altLang="en-US" sz="2400" b="1" dirty="0">
              <a:latin typeface="+mn-ea"/>
            </a:endParaRPr>
          </a:p>
        </p:txBody>
      </p:sp>
    </p:spTree>
    <p:extLst>
      <p:ext uri="{BB962C8B-B14F-4D97-AF65-F5344CB8AC3E}">
        <p14:creationId xmlns:p14="http://schemas.microsoft.com/office/powerpoint/2010/main" val="3531618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284533" y="1880058"/>
            <a:ext cx="9708011" cy="3528392"/>
          </a:xfrm>
          <a:prstGeom prst="rect">
            <a:avLst/>
          </a:prstGeom>
          <a:solidFill>
            <a:srgbClr val="02548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4" name="直接连接符 13"/>
          <p:cNvCxnSpPr/>
          <p:nvPr/>
        </p:nvCxnSpPr>
        <p:spPr>
          <a:xfrm flipV="1">
            <a:off x="1287761" y="1772816"/>
            <a:ext cx="9559545" cy="2"/>
          </a:xfrm>
          <a:prstGeom prst="line">
            <a:avLst/>
          </a:prstGeom>
          <a:ln w="19050">
            <a:solidFill>
              <a:srgbClr val="025483"/>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8ED00465-D374-4F2E-AC45-E0562814E941}" type="slidenum">
              <a:rPr lang="zh-CN" altLang="en-US" smtClean="0"/>
              <a:pPr/>
              <a:t>7</a:t>
            </a:fld>
            <a:endParaRPr lang="zh-CN" altLang="en-US"/>
          </a:p>
        </p:txBody>
      </p:sp>
      <p:sp>
        <p:nvSpPr>
          <p:cNvPr id="5" name="矩形 4"/>
          <p:cNvSpPr/>
          <p:nvPr/>
        </p:nvSpPr>
        <p:spPr>
          <a:xfrm>
            <a:off x="1427150" y="2059550"/>
            <a:ext cx="9433048" cy="3170099"/>
          </a:xfrm>
          <a:prstGeom prst="rect">
            <a:avLst/>
          </a:prstGeom>
          <a:solidFill>
            <a:schemeClr val="bg1"/>
          </a:solidFill>
        </p:spPr>
        <p:txBody>
          <a:bodyPr wrap="square">
            <a:spAutoFit/>
          </a:bodyPr>
          <a:lstStyle/>
          <a:p>
            <a:pPr marL="0" indent="0">
              <a:buFont typeface="Arial" pitchFamily="34" charset="0"/>
              <a:buNone/>
            </a:pPr>
            <a:r>
              <a:rPr lang="zh-CN" altLang="zh-CN" sz="4000" dirty="0" smtClean="0">
                <a:solidFill>
                  <a:srgbClr val="002060"/>
                </a:solidFill>
                <a:latin typeface="华文新魏" pitchFamily="2" charset="-122"/>
                <a:ea typeface="华文新魏" pitchFamily="2" charset="-122"/>
              </a:rPr>
              <a:t>坚持扩大开放，做强中国教育，推进人文交流，不断提升我国教育质量、国家软实力和国际影响力</a:t>
            </a:r>
            <a:r>
              <a:rPr lang="zh-CN" altLang="en-US" sz="4000" dirty="0" smtClean="0">
                <a:solidFill>
                  <a:srgbClr val="002060"/>
                </a:solidFill>
                <a:latin typeface="华文新魏" pitchFamily="2" charset="-122"/>
                <a:ea typeface="华文新魏" pitchFamily="2" charset="-122"/>
              </a:rPr>
              <a:t>。</a:t>
            </a:r>
            <a:r>
              <a:rPr lang="en-US" altLang="zh-CN" sz="4000" dirty="0" smtClean="0">
                <a:solidFill>
                  <a:srgbClr val="002060"/>
                </a:solidFill>
                <a:latin typeface="华文新魏" pitchFamily="2" charset="-122"/>
                <a:ea typeface="华文新魏" pitchFamily="2" charset="-122"/>
              </a:rPr>
              <a:t>      </a:t>
            </a:r>
          </a:p>
          <a:p>
            <a:pPr marL="0" indent="0">
              <a:buFont typeface="Arial" pitchFamily="34" charset="0"/>
              <a:buNone/>
            </a:pPr>
            <a:r>
              <a:rPr lang="en-US" altLang="zh-CN" sz="4000" dirty="0" smtClean="0">
                <a:solidFill>
                  <a:srgbClr val="002060"/>
                </a:solidFill>
                <a:latin typeface="华文新魏" pitchFamily="2" charset="-122"/>
                <a:ea typeface="华文新魏" pitchFamily="2" charset="-122"/>
              </a:rPr>
              <a:t>       —</a:t>
            </a:r>
            <a:r>
              <a:rPr lang="zh-CN" altLang="zh-CN" sz="4000" dirty="0" smtClean="0">
                <a:solidFill>
                  <a:srgbClr val="002060"/>
                </a:solidFill>
                <a:latin typeface="华文行楷" pitchFamily="2" charset="-122"/>
                <a:ea typeface="华文行楷" pitchFamily="2" charset="-122"/>
              </a:rPr>
              <a:t>关于做好新时期教育对外开放工作的若干意见</a:t>
            </a:r>
            <a:endParaRPr lang="zh-CN" altLang="en-US" sz="4000" dirty="0" smtClean="0">
              <a:solidFill>
                <a:srgbClr val="002060"/>
              </a:solidFill>
              <a:latin typeface="华文行楷" pitchFamily="2" charset="-122"/>
              <a:ea typeface="华文行楷" pitchFamily="2" charset="-122"/>
            </a:endParaRPr>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1" name="MH_Entry_1">
            <a:hlinkClick r:id="rId4" action="ppaction://hlinksldjump"/>
          </p:cNvPr>
          <p:cNvSpPr/>
          <p:nvPr>
            <p:custDataLst>
              <p:tags r:id="rId1"/>
            </p:custDataLst>
          </p:nvPr>
        </p:nvSpPr>
        <p:spPr>
          <a:xfrm>
            <a:off x="1055440" y="216924"/>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大学国际化评价内涵</a:t>
            </a:r>
          </a:p>
        </p:txBody>
      </p:sp>
      <p:sp>
        <p:nvSpPr>
          <p:cNvPr id="12" name="MH_Number_1">
            <a:hlinkClick r:id="rId4" action="ppaction://hlinksldjump"/>
          </p:cNvPr>
          <p:cNvSpPr/>
          <p:nvPr>
            <p:custDataLst>
              <p:tags r:id="rId2"/>
            </p:custDataLst>
          </p:nvPr>
        </p:nvSpPr>
        <p:spPr>
          <a:xfrm>
            <a:off x="819394" y="216924"/>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sz="3200" kern="0" dirty="0">
                <a:solidFill>
                  <a:srgbClr val="FFFFFF"/>
                </a:solidFill>
                <a:latin typeface="微软雅黑" panose="020B0503020204020204" pitchFamily="34" charset="-122"/>
                <a:ea typeface="微软雅黑" panose="020B0503020204020204" pitchFamily="34" charset="-122"/>
              </a:rPr>
              <a:t>1</a:t>
            </a:r>
            <a:endParaRPr lang="zh-CN" altLang="en-US" sz="3200" kern="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ED00465-D374-4F2E-AC45-E0562814E941}" type="slidenum">
              <a:rPr lang="zh-CN" altLang="en-US" smtClean="0"/>
              <a:pPr/>
              <a:t>70</a:t>
            </a:fld>
            <a:endParaRPr lang="zh-CN" altLang="en-US" dirty="0"/>
          </a:p>
        </p:txBody>
      </p:sp>
      <p:sp>
        <p:nvSpPr>
          <p:cNvPr id="6" name="任意多边形 5"/>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8" name="矩形 7"/>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7"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70</a:t>
            </a:fld>
            <a:endParaRPr lang="zh-CN" altLang="en-US"/>
          </a:p>
        </p:txBody>
      </p:sp>
      <p:pic>
        <p:nvPicPr>
          <p:cNvPr id="38" name="图片 37"/>
          <p:cNvPicPr>
            <a:picLocks noChangeAspect="1"/>
          </p:cNvPicPr>
          <p:nvPr/>
        </p:nvPicPr>
        <p:blipFill>
          <a:blip r:embed="rId5" cstate="print"/>
          <a:stretch>
            <a:fillRect/>
          </a:stretch>
        </p:blipFill>
        <p:spPr>
          <a:xfrm>
            <a:off x="10227664" y="6108847"/>
            <a:ext cx="1772992" cy="599321"/>
          </a:xfrm>
          <a:prstGeom prst="rect">
            <a:avLst/>
          </a:prstGeom>
        </p:spPr>
      </p:pic>
      <p:cxnSp>
        <p:nvCxnSpPr>
          <p:cNvPr id="39" name="直接连接符 38"/>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40" name="矩形 39"/>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41" name="矩形 40"/>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52" name="MH_Entry_2">
            <a:hlinkClick r:id="rId6"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2018</a:t>
            </a:r>
            <a:r>
              <a:rPr lang="zh-CN" altLang="en-US" kern="0" dirty="0" smtClean="0">
                <a:solidFill>
                  <a:srgbClr val="FFFFFF"/>
                </a:solidFill>
                <a:latin typeface="微软雅黑" panose="020B0503020204020204" pitchFamily="34" charset="-122"/>
                <a:ea typeface="微软雅黑" panose="020B0503020204020204" pitchFamily="34" charset="-122"/>
              </a:rPr>
              <a:t>年主要</a:t>
            </a:r>
            <a:r>
              <a:rPr lang="zh-CN" altLang="en-US" kern="0" dirty="0" smtClean="0">
                <a:solidFill>
                  <a:srgbClr val="FFFFFF"/>
                </a:solidFill>
                <a:latin typeface="微软雅黑" panose="020B0503020204020204" pitchFamily="34" charset="-122"/>
                <a:ea typeface="微软雅黑" panose="020B0503020204020204" pitchFamily="34" charset="-122"/>
              </a:rPr>
              <a:t>变化</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53" name="MH_Number_2">
            <a:hlinkClick r:id="rId6"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7</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7" name="矩形 16"/>
          <p:cNvSpPr/>
          <p:nvPr/>
        </p:nvSpPr>
        <p:spPr>
          <a:xfrm>
            <a:off x="963077" y="836711"/>
            <a:ext cx="4865878" cy="461665"/>
          </a:xfrm>
          <a:prstGeom prst="rect">
            <a:avLst/>
          </a:prstGeom>
          <a:solidFill>
            <a:schemeClr val="accent6">
              <a:lumMod val="75000"/>
            </a:schemeClr>
          </a:solidFill>
        </p:spPr>
        <p:txBody>
          <a:bodyPr wrap="square">
            <a:spAutoFit/>
          </a:bodyPr>
          <a:lstStyle/>
          <a:p>
            <a:r>
              <a:rPr lang="en-US" altLang="zh-CN" sz="2400" b="1" dirty="0" smtClean="0">
                <a:solidFill>
                  <a:schemeClr val="bg1"/>
                </a:solidFill>
                <a:latin typeface="+mn-ea"/>
              </a:rPr>
              <a:t>2.</a:t>
            </a:r>
            <a:r>
              <a:rPr lang="zh-CN" altLang="en-US" sz="2400" b="1" dirty="0" smtClean="0">
                <a:solidFill>
                  <a:schemeClr val="bg1"/>
                </a:solidFill>
                <a:latin typeface="+mn-ea"/>
              </a:rPr>
              <a:t>财经政法、语言类大学降幅较大</a:t>
            </a:r>
            <a:endParaRPr lang="zh-CN" altLang="en-US" sz="2400" b="1" dirty="0">
              <a:solidFill>
                <a:schemeClr val="bg1"/>
              </a:solidFill>
              <a:latin typeface="+mn-ea"/>
            </a:endParaRPr>
          </a:p>
        </p:txBody>
      </p:sp>
      <p:sp>
        <p:nvSpPr>
          <p:cNvPr id="22" name="矩形 21"/>
          <p:cNvSpPr/>
          <p:nvPr/>
        </p:nvSpPr>
        <p:spPr>
          <a:xfrm>
            <a:off x="1050523" y="1370411"/>
            <a:ext cx="10375038" cy="2539157"/>
          </a:xfrm>
          <a:prstGeom prst="rect">
            <a:avLst/>
          </a:prstGeom>
        </p:spPr>
        <p:txBody>
          <a:bodyPr wrap="square">
            <a:spAutoFit/>
          </a:bodyPr>
          <a:lstStyle/>
          <a:p>
            <a:pPr>
              <a:lnSpc>
                <a:spcPct val="120000"/>
              </a:lnSpc>
              <a:spcBef>
                <a:spcPts val="600"/>
              </a:spcBef>
              <a:buFont typeface="Wingdings" pitchFamily="2" charset="2"/>
              <a:buChar char="n"/>
            </a:pPr>
            <a:r>
              <a:rPr lang="zh-CN" altLang="en-US" sz="2400" b="1" dirty="0">
                <a:solidFill>
                  <a:srgbClr val="000000"/>
                </a:solidFill>
                <a:latin typeface="+mn-ea"/>
                <a:cs typeface="Times New Roman" panose="02020603050405020304" pitchFamily="18" charset="0"/>
              </a:rPr>
              <a:t>这类大学共有</a:t>
            </a:r>
            <a:r>
              <a:rPr lang="en-US" altLang="zh-CN" sz="2400" b="1" dirty="0">
                <a:solidFill>
                  <a:srgbClr val="000000"/>
                </a:solidFill>
                <a:latin typeface="+mn-ea"/>
                <a:cs typeface="Times New Roman" panose="02020603050405020304" pitchFamily="18" charset="0"/>
              </a:rPr>
              <a:t>10</a:t>
            </a:r>
            <a:r>
              <a:rPr lang="zh-CN" altLang="en-US" sz="2400" b="1" dirty="0">
                <a:solidFill>
                  <a:srgbClr val="000000"/>
                </a:solidFill>
                <a:latin typeface="+mn-ea"/>
                <a:cs typeface="Times New Roman" panose="02020603050405020304" pitchFamily="18" charset="0"/>
              </a:rPr>
              <a:t>所，较去年排名，仅有</a:t>
            </a:r>
            <a:r>
              <a:rPr lang="en-US" altLang="zh-CN" sz="2400" b="1" dirty="0">
                <a:solidFill>
                  <a:srgbClr val="C00000"/>
                </a:solidFill>
                <a:latin typeface="+mn-ea"/>
                <a:cs typeface="Times New Roman" panose="02020603050405020304" pitchFamily="18" charset="0"/>
              </a:rPr>
              <a:t>1</a:t>
            </a:r>
            <a:r>
              <a:rPr lang="zh-CN" altLang="en-US" sz="2400" b="1" dirty="0">
                <a:solidFill>
                  <a:srgbClr val="C00000"/>
                </a:solidFill>
                <a:latin typeface="+mn-ea"/>
                <a:cs typeface="Times New Roman" panose="02020603050405020304" pitchFamily="18" charset="0"/>
              </a:rPr>
              <a:t>所财经类大学</a:t>
            </a:r>
            <a:r>
              <a:rPr lang="zh-CN" altLang="en-US" sz="2400" b="1" dirty="0">
                <a:solidFill>
                  <a:srgbClr val="000000"/>
                </a:solidFill>
                <a:latin typeface="+mn-ea"/>
                <a:cs typeface="Times New Roman" panose="02020603050405020304" pitchFamily="18" charset="0"/>
              </a:rPr>
              <a:t>排名有所上升，其他</a:t>
            </a:r>
            <a:r>
              <a:rPr lang="en-US" altLang="zh-CN" sz="2400" b="1" dirty="0">
                <a:solidFill>
                  <a:schemeClr val="accent6">
                    <a:lumMod val="50000"/>
                  </a:schemeClr>
                </a:solidFill>
                <a:latin typeface="+mn-ea"/>
                <a:cs typeface="Times New Roman" panose="02020603050405020304" pitchFamily="18" charset="0"/>
              </a:rPr>
              <a:t>9</a:t>
            </a:r>
            <a:r>
              <a:rPr lang="zh-CN" altLang="en-US" sz="2400" b="1" dirty="0">
                <a:solidFill>
                  <a:schemeClr val="accent6">
                    <a:lumMod val="50000"/>
                  </a:schemeClr>
                </a:solidFill>
                <a:latin typeface="+mn-ea"/>
                <a:cs typeface="Times New Roman" panose="02020603050405020304" pitchFamily="18" charset="0"/>
              </a:rPr>
              <a:t>所都是</a:t>
            </a:r>
            <a:r>
              <a:rPr lang="zh-CN" altLang="en-US" sz="2400" b="1" dirty="0" smtClean="0">
                <a:solidFill>
                  <a:schemeClr val="accent6">
                    <a:lumMod val="50000"/>
                  </a:schemeClr>
                </a:solidFill>
                <a:latin typeface="+mn-ea"/>
                <a:cs typeface="Times New Roman" panose="02020603050405020304" pitchFamily="18" charset="0"/>
              </a:rPr>
              <a:t>下降</a:t>
            </a:r>
            <a:endParaRPr lang="en-US" altLang="zh-CN" sz="2400" b="1" dirty="0" smtClean="0">
              <a:solidFill>
                <a:schemeClr val="accent6">
                  <a:lumMod val="50000"/>
                </a:schemeClr>
              </a:solidFill>
              <a:latin typeface="+mn-ea"/>
              <a:cs typeface="Times New Roman" panose="02020603050405020304" pitchFamily="18" charset="0"/>
            </a:endParaRPr>
          </a:p>
          <a:p>
            <a:pPr>
              <a:lnSpc>
                <a:spcPct val="120000"/>
              </a:lnSpc>
              <a:spcBef>
                <a:spcPts val="600"/>
              </a:spcBef>
              <a:buFont typeface="Wingdings" pitchFamily="2" charset="2"/>
              <a:buChar char="n"/>
            </a:pPr>
            <a:r>
              <a:rPr lang="en-US" altLang="zh-CN" sz="2400" b="1" dirty="0" smtClean="0">
                <a:solidFill>
                  <a:srgbClr val="FF0000"/>
                </a:solidFill>
                <a:latin typeface="+mn-ea"/>
                <a:cs typeface="Times New Roman" panose="02020603050405020304" pitchFamily="18" charset="0"/>
              </a:rPr>
              <a:t>4</a:t>
            </a:r>
            <a:r>
              <a:rPr lang="zh-CN" altLang="en-US" sz="2400" b="1" dirty="0">
                <a:solidFill>
                  <a:srgbClr val="FF0000"/>
                </a:solidFill>
                <a:latin typeface="+mn-ea"/>
                <a:cs typeface="Times New Roman" panose="02020603050405020304" pitchFamily="18" charset="0"/>
              </a:rPr>
              <a:t>所财经类大学</a:t>
            </a:r>
            <a:r>
              <a:rPr lang="zh-CN" altLang="en-US" sz="2400" b="1" dirty="0">
                <a:solidFill>
                  <a:srgbClr val="000000"/>
                </a:solidFill>
                <a:latin typeface="+mn-ea"/>
                <a:cs typeface="Times New Roman" panose="02020603050405020304" pitchFamily="18" charset="0"/>
              </a:rPr>
              <a:t>降幅幅</a:t>
            </a:r>
            <a:r>
              <a:rPr lang="zh-CN" altLang="en-US" sz="2400" b="1" dirty="0" smtClean="0">
                <a:solidFill>
                  <a:srgbClr val="000000"/>
                </a:solidFill>
                <a:latin typeface="+mn-ea"/>
                <a:cs typeface="Times New Roman" panose="02020603050405020304" pitchFamily="18" charset="0"/>
              </a:rPr>
              <a:t>很大</a:t>
            </a:r>
            <a:endParaRPr lang="en-US" altLang="zh-CN" sz="2400" b="1" dirty="0" smtClean="0">
              <a:solidFill>
                <a:srgbClr val="000000"/>
              </a:solidFill>
              <a:latin typeface="+mn-ea"/>
              <a:cs typeface="Times New Roman" panose="02020603050405020304" pitchFamily="18" charset="0"/>
            </a:endParaRPr>
          </a:p>
          <a:p>
            <a:pPr>
              <a:lnSpc>
                <a:spcPct val="120000"/>
              </a:lnSpc>
              <a:spcBef>
                <a:spcPts val="600"/>
              </a:spcBef>
              <a:buFont typeface="Wingdings" pitchFamily="2" charset="2"/>
              <a:buChar char="n"/>
            </a:pPr>
            <a:r>
              <a:rPr lang="en-US" altLang="zh-CN" sz="2400" b="1" dirty="0" smtClean="0">
                <a:solidFill>
                  <a:srgbClr val="FF0000"/>
                </a:solidFill>
                <a:latin typeface="+mn-ea"/>
                <a:cs typeface="Times New Roman" panose="02020603050405020304" pitchFamily="18" charset="0"/>
              </a:rPr>
              <a:t>2</a:t>
            </a:r>
            <a:r>
              <a:rPr lang="zh-CN" altLang="en-US" sz="2400" b="1" dirty="0">
                <a:solidFill>
                  <a:srgbClr val="FF0000"/>
                </a:solidFill>
                <a:latin typeface="+mn-ea"/>
                <a:cs typeface="Times New Roman" panose="02020603050405020304" pitchFamily="18" charset="0"/>
              </a:rPr>
              <a:t>所政法类高校</a:t>
            </a:r>
            <a:r>
              <a:rPr lang="zh-CN" altLang="en-US" sz="2400" b="1" dirty="0">
                <a:solidFill>
                  <a:srgbClr val="000000"/>
                </a:solidFill>
                <a:latin typeface="+mn-ea"/>
                <a:cs typeface="Times New Roman" panose="02020603050405020304" pitchFamily="18" charset="0"/>
              </a:rPr>
              <a:t>降幅</a:t>
            </a:r>
            <a:r>
              <a:rPr lang="zh-CN" altLang="en-US" sz="2400" b="1" dirty="0" smtClean="0">
                <a:solidFill>
                  <a:srgbClr val="000000"/>
                </a:solidFill>
                <a:latin typeface="+mn-ea"/>
                <a:cs typeface="Times New Roman" panose="02020603050405020304" pitchFamily="18" charset="0"/>
              </a:rPr>
              <a:t>其次</a:t>
            </a:r>
            <a:endParaRPr lang="en-US" altLang="zh-CN" sz="2400" b="1" dirty="0" smtClean="0">
              <a:solidFill>
                <a:srgbClr val="000000"/>
              </a:solidFill>
              <a:latin typeface="+mn-ea"/>
              <a:cs typeface="Times New Roman" panose="02020603050405020304" pitchFamily="18" charset="0"/>
            </a:endParaRPr>
          </a:p>
          <a:p>
            <a:pPr>
              <a:lnSpc>
                <a:spcPct val="120000"/>
              </a:lnSpc>
              <a:spcBef>
                <a:spcPts val="600"/>
              </a:spcBef>
              <a:buFont typeface="Wingdings" pitchFamily="2" charset="2"/>
              <a:buChar char="n"/>
            </a:pPr>
            <a:r>
              <a:rPr lang="en-US" altLang="zh-CN" sz="2400" b="1" dirty="0" smtClean="0">
                <a:solidFill>
                  <a:srgbClr val="FF0000"/>
                </a:solidFill>
                <a:latin typeface="+mn-ea"/>
                <a:cs typeface="Times New Roman" panose="02020603050405020304" pitchFamily="18" charset="0"/>
              </a:rPr>
              <a:t>3</a:t>
            </a:r>
            <a:r>
              <a:rPr lang="zh-CN" altLang="en-US" sz="2400" b="1" dirty="0">
                <a:solidFill>
                  <a:srgbClr val="FF0000"/>
                </a:solidFill>
                <a:latin typeface="+mn-ea"/>
                <a:cs typeface="Times New Roman" panose="02020603050405020304" pitchFamily="18" charset="0"/>
              </a:rPr>
              <a:t>所语言类大学</a:t>
            </a:r>
            <a:r>
              <a:rPr lang="zh-CN" altLang="en-US" sz="2400" b="1" dirty="0">
                <a:solidFill>
                  <a:srgbClr val="000000"/>
                </a:solidFill>
                <a:latin typeface="+mn-ea"/>
                <a:cs typeface="Times New Roman" panose="02020603050405020304" pitchFamily="18" charset="0"/>
              </a:rPr>
              <a:t>降幅</a:t>
            </a:r>
            <a:r>
              <a:rPr lang="zh-CN" altLang="en-US" sz="2400" b="1" dirty="0" smtClean="0">
                <a:solidFill>
                  <a:srgbClr val="000000"/>
                </a:solidFill>
                <a:latin typeface="+mn-ea"/>
                <a:cs typeface="Times New Roman" panose="02020603050405020304" pitchFamily="18" charset="0"/>
              </a:rPr>
              <a:t>最小</a:t>
            </a:r>
            <a:endParaRPr lang="zh-CN" altLang="en-US" sz="2400" b="1" dirty="0">
              <a:solidFill>
                <a:srgbClr val="000000"/>
              </a:solidFill>
              <a:latin typeface="+mn-ea"/>
              <a:cs typeface="Times New Roman" panose="02020603050405020304" pitchFamily="18" charset="0"/>
            </a:endParaRPr>
          </a:p>
        </p:txBody>
      </p:sp>
      <p:sp>
        <p:nvSpPr>
          <p:cNvPr id="23" name="矩形 22"/>
          <p:cNvSpPr/>
          <p:nvPr/>
        </p:nvSpPr>
        <p:spPr>
          <a:xfrm>
            <a:off x="1017764" y="4360318"/>
            <a:ext cx="10406828" cy="1516954"/>
          </a:xfrm>
          <a:prstGeom prst="rect">
            <a:avLst/>
          </a:prstGeom>
        </p:spPr>
        <p:txBody>
          <a:bodyPr wrap="square">
            <a:spAutoFit/>
          </a:bodyPr>
          <a:lstStyle/>
          <a:p>
            <a:pPr>
              <a:lnSpc>
                <a:spcPct val="120000"/>
              </a:lnSpc>
              <a:spcAft>
                <a:spcPts val="1200"/>
              </a:spcAft>
              <a:buFont typeface="Wingdings" pitchFamily="2" charset="2"/>
              <a:buChar char="n"/>
            </a:pPr>
            <a:r>
              <a:rPr lang="zh-CN" altLang="en-US" sz="2400" b="1" dirty="0">
                <a:solidFill>
                  <a:srgbClr val="000000"/>
                </a:solidFill>
                <a:latin typeface="+mn-ea"/>
                <a:cs typeface="Times New Roman" panose="02020603050405020304" pitchFamily="18" charset="0"/>
              </a:rPr>
              <a:t>从总排名看，处于前列的大学都是我国最优秀的大学，这个</a:t>
            </a:r>
            <a:r>
              <a:rPr lang="zh-CN" altLang="en-US" sz="2400" b="1" dirty="0">
                <a:solidFill>
                  <a:srgbClr val="FF0000"/>
                </a:solidFill>
                <a:latin typeface="+mn-ea"/>
                <a:cs typeface="Times New Roman" panose="02020603050405020304" pitchFamily="18" charset="0"/>
              </a:rPr>
              <a:t>态势基本稳定</a:t>
            </a:r>
            <a:r>
              <a:rPr lang="zh-CN" altLang="en-US" sz="2400" b="1" dirty="0">
                <a:solidFill>
                  <a:srgbClr val="000000"/>
                </a:solidFill>
                <a:latin typeface="+mn-ea"/>
                <a:cs typeface="Times New Roman" panose="02020603050405020304" pitchFamily="18" charset="0"/>
              </a:rPr>
              <a:t>，但是谁也没有办法稳居自己位次，</a:t>
            </a:r>
            <a:r>
              <a:rPr lang="zh-CN" altLang="en-US" sz="2400" b="1" dirty="0">
                <a:solidFill>
                  <a:srgbClr val="FF0000"/>
                </a:solidFill>
                <a:latin typeface="+mn-ea"/>
                <a:cs typeface="Times New Roman" panose="02020603050405020304" pitchFamily="18" charset="0"/>
              </a:rPr>
              <a:t>最优秀大学的领头羊名次还是会被</a:t>
            </a:r>
            <a:r>
              <a:rPr lang="zh-CN" altLang="en-US" sz="2400" b="1" dirty="0" smtClean="0">
                <a:solidFill>
                  <a:srgbClr val="FF0000"/>
                </a:solidFill>
                <a:latin typeface="+mn-ea"/>
                <a:cs typeface="Times New Roman" panose="02020603050405020304" pitchFamily="18" charset="0"/>
              </a:rPr>
              <a:t>撼动</a:t>
            </a:r>
            <a:endParaRPr lang="en-US" altLang="zh-CN" sz="2400" b="1" dirty="0" smtClean="0">
              <a:solidFill>
                <a:srgbClr val="FF0000"/>
              </a:solidFill>
              <a:latin typeface="+mn-ea"/>
              <a:cs typeface="Times New Roman" panose="02020603050405020304" pitchFamily="18" charset="0"/>
            </a:endParaRPr>
          </a:p>
          <a:p>
            <a:pPr>
              <a:lnSpc>
                <a:spcPct val="120000"/>
              </a:lnSpc>
              <a:spcAft>
                <a:spcPts val="1200"/>
              </a:spcAft>
              <a:buFont typeface="Wingdings" pitchFamily="2" charset="2"/>
              <a:buChar char="n"/>
            </a:pPr>
            <a:r>
              <a:rPr lang="zh-CN" altLang="en-US" sz="2400" b="1" dirty="0" smtClean="0">
                <a:solidFill>
                  <a:srgbClr val="000000"/>
                </a:solidFill>
                <a:latin typeface="+mn-ea"/>
                <a:cs typeface="Times New Roman" panose="02020603050405020304" pitchFamily="18" charset="0"/>
              </a:rPr>
              <a:t>学生</a:t>
            </a:r>
            <a:r>
              <a:rPr lang="zh-CN" altLang="en-US" sz="2400" b="1" dirty="0">
                <a:solidFill>
                  <a:srgbClr val="000000"/>
                </a:solidFill>
                <a:latin typeface="+mn-ea"/>
                <a:cs typeface="Times New Roman" panose="02020603050405020304" pitchFamily="18" charset="0"/>
              </a:rPr>
              <a:t>国际化、教师国际化、国际显示度专项</a:t>
            </a:r>
            <a:r>
              <a:rPr lang="zh-CN" altLang="en-US" sz="2400" b="1" dirty="0" smtClean="0">
                <a:solidFill>
                  <a:srgbClr val="000000"/>
                </a:solidFill>
                <a:latin typeface="+mn-ea"/>
                <a:cs typeface="Times New Roman" panose="02020603050405020304" pitchFamily="18" charset="0"/>
              </a:rPr>
              <a:t>排名</a:t>
            </a:r>
            <a:r>
              <a:rPr lang="zh-CN" altLang="en-US" sz="2400" b="1" dirty="0" smtClean="0">
                <a:solidFill>
                  <a:srgbClr val="FF0000"/>
                </a:solidFill>
                <a:latin typeface="+mn-ea"/>
                <a:cs typeface="Times New Roman" panose="02020603050405020304" pitchFamily="18" charset="0"/>
              </a:rPr>
              <a:t>存在这种情况</a:t>
            </a:r>
            <a:endParaRPr lang="zh-CN" altLang="en-US" sz="2400" b="1" dirty="0">
              <a:solidFill>
                <a:srgbClr val="FF0000"/>
              </a:solidFill>
              <a:latin typeface="+mn-ea"/>
              <a:cs typeface="Times New Roman" panose="02020603050405020304" pitchFamily="18" charset="0"/>
            </a:endParaRPr>
          </a:p>
        </p:txBody>
      </p:sp>
      <p:sp>
        <p:nvSpPr>
          <p:cNvPr id="24" name="矩形 23"/>
          <p:cNvSpPr/>
          <p:nvPr/>
        </p:nvSpPr>
        <p:spPr>
          <a:xfrm>
            <a:off x="953253" y="3462099"/>
            <a:ext cx="10614351" cy="830997"/>
          </a:xfrm>
          <a:prstGeom prst="rect">
            <a:avLst/>
          </a:prstGeom>
          <a:solidFill>
            <a:schemeClr val="accent6">
              <a:lumMod val="75000"/>
            </a:schemeClr>
          </a:solidFill>
        </p:spPr>
        <p:txBody>
          <a:bodyPr wrap="square">
            <a:spAutoFit/>
          </a:bodyPr>
          <a:lstStyle/>
          <a:p>
            <a:r>
              <a:rPr lang="en-US" altLang="zh-CN" sz="2400" b="1" dirty="0" smtClean="0">
                <a:solidFill>
                  <a:schemeClr val="bg1"/>
                </a:solidFill>
                <a:latin typeface="+mn-ea"/>
              </a:rPr>
              <a:t>3.</a:t>
            </a:r>
            <a:r>
              <a:rPr lang="zh-CN" altLang="en-US" sz="2400" b="1" dirty="0" smtClean="0">
                <a:solidFill>
                  <a:schemeClr val="bg1"/>
                </a:solidFill>
                <a:latin typeface="+mn-ea"/>
              </a:rPr>
              <a:t>各高校都加快了国际化步伐，虽然总体上处于前列的大学基本稳定，但是谁也没有“固若金汤”的江山</a:t>
            </a:r>
          </a:p>
        </p:txBody>
      </p:sp>
    </p:spTree>
    <p:extLst>
      <p:ext uri="{BB962C8B-B14F-4D97-AF65-F5344CB8AC3E}">
        <p14:creationId xmlns:p14="http://schemas.microsoft.com/office/powerpoint/2010/main" val="15245098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ED00465-D374-4F2E-AC45-E0562814E941}" type="slidenum">
              <a:rPr lang="zh-CN" altLang="en-US" smtClean="0"/>
              <a:pPr/>
              <a:t>71</a:t>
            </a:fld>
            <a:endParaRPr lang="zh-CN" altLang="en-US" dirty="0"/>
          </a:p>
        </p:txBody>
      </p:sp>
      <p:sp>
        <p:nvSpPr>
          <p:cNvPr id="6" name="任意多边形 5"/>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7" name="矩形 6"/>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8" name="矩形 7"/>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37"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71</a:t>
            </a:fld>
            <a:endParaRPr lang="zh-CN" altLang="en-US"/>
          </a:p>
        </p:txBody>
      </p:sp>
      <p:pic>
        <p:nvPicPr>
          <p:cNvPr id="38" name="图片 37"/>
          <p:cNvPicPr>
            <a:picLocks noChangeAspect="1"/>
          </p:cNvPicPr>
          <p:nvPr/>
        </p:nvPicPr>
        <p:blipFill>
          <a:blip r:embed="rId5" cstate="print"/>
          <a:stretch>
            <a:fillRect/>
          </a:stretch>
        </p:blipFill>
        <p:spPr>
          <a:xfrm>
            <a:off x="10227664" y="6108847"/>
            <a:ext cx="1772992" cy="599321"/>
          </a:xfrm>
          <a:prstGeom prst="rect">
            <a:avLst/>
          </a:prstGeom>
        </p:spPr>
      </p:pic>
      <p:cxnSp>
        <p:nvCxnSpPr>
          <p:cNvPr id="39" name="直接连接符 38"/>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40" name="矩形 39"/>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41" name="矩形 40"/>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52" name="MH_Entry_2">
            <a:hlinkClick r:id="rId6"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2018</a:t>
            </a:r>
            <a:r>
              <a:rPr lang="zh-CN" altLang="en-US" kern="0" dirty="0" smtClean="0">
                <a:solidFill>
                  <a:srgbClr val="FFFFFF"/>
                </a:solidFill>
                <a:latin typeface="微软雅黑" panose="020B0503020204020204" pitchFamily="34" charset="-122"/>
                <a:ea typeface="微软雅黑" panose="020B0503020204020204" pitchFamily="34" charset="-122"/>
              </a:rPr>
              <a:t>年主要</a:t>
            </a:r>
            <a:r>
              <a:rPr lang="zh-CN" altLang="en-US" kern="0" dirty="0" smtClean="0">
                <a:solidFill>
                  <a:srgbClr val="FFFFFF"/>
                </a:solidFill>
                <a:latin typeface="微软雅黑" panose="020B0503020204020204" pitchFamily="34" charset="-122"/>
                <a:ea typeface="微软雅黑" panose="020B0503020204020204" pitchFamily="34" charset="-122"/>
              </a:rPr>
              <a:t>变化</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53" name="MH_Number_2">
            <a:hlinkClick r:id="rId6"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7</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8" name="矩形 17"/>
          <p:cNvSpPr/>
          <p:nvPr/>
        </p:nvSpPr>
        <p:spPr>
          <a:xfrm>
            <a:off x="891110" y="908720"/>
            <a:ext cx="4865878" cy="461665"/>
          </a:xfrm>
          <a:prstGeom prst="rect">
            <a:avLst/>
          </a:prstGeom>
          <a:solidFill>
            <a:schemeClr val="accent6">
              <a:lumMod val="75000"/>
            </a:schemeClr>
          </a:solidFill>
        </p:spPr>
        <p:txBody>
          <a:bodyPr wrap="square">
            <a:spAutoFit/>
          </a:bodyPr>
          <a:lstStyle/>
          <a:p>
            <a:r>
              <a:rPr lang="en-US" altLang="zh-CN" sz="2400" b="1" dirty="0" smtClean="0">
                <a:solidFill>
                  <a:schemeClr val="bg1"/>
                </a:solidFill>
                <a:latin typeface="+mn-ea"/>
              </a:rPr>
              <a:t>4.</a:t>
            </a:r>
            <a:r>
              <a:rPr lang="zh-CN" altLang="en-US" sz="2400" b="1" dirty="0" smtClean="0">
                <a:solidFill>
                  <a:schemeClr val="bg1"/>
                </a:solidFill>
                <a:latin typeface="+mn-ea"/>
              </a:rPr>
              <a:t>中西部高校进步很快</a:t>
            </a:r>
          </a:p>
        </p:txBody>
      </p:sp>
      <p:sp>
        <p:nvSpPr>
          <p:cNvPr id="19" name="矩形 18"/>
          <p:cNvSpPr/>
          <p:nvPr/>
        </p:nvSpPr>
        <p:spPr>
          <a:xfrm>
            <a:off x="1023892" y="1443571"/>
            <a:ext cx="9167674" cy="919867"/>
          </a:xfrm>
          <a:prstGeom prst="rect">
            <a:avLst/>
          </a:prstGeom>
        </p:spPr>
        <p:txBody>
          <a:bodyPr wrap="square">
            <a:spAutoFit/>
          </a:bodyPr>
          <a:lstStyle/>
          <a:p>
            <a:pPr>
              <a:lnSpc>
                <a:spcPct val="120000"/>
              </a:lnSpc>
            </a:pPr>
            <a:r>
              <a:rPr lang="zh-CN" altLang="en-US" sz="2400" b="1" dirty="0" smtClean="0">
                <a:solidFill>
                  <a:srgbClr val="000000"/>
                </a:solidFill>
                <a:latin typeface="+mn-ea"/>
                <a:cs typeface="Times New Roman" panose="02020603050405020304" pitchFamily="18" charset="0"/>
              </a:rPr>
              <a:t>与去年相比，武汉大学升至总排名</a:t>
            </a:r>
            <a:r>
              <a:rPr lang="zh-CN" altLang="en-US" sz="2400" b="1" dirty="0" smtClean="0">
                <a:solidFill>
                  <a:srgbClr val="FF0000"/>
                </a:solidFill>
                <a:latin typeface="+mn-ea"/>
                <a:cs typeface="Times New Roman" panose="02020603050405020304" pitchFamily="18" charset="0"/>
              </a:rPr>
              <a:t>第</a:t>
            </a:r>
            <a:r>
              <a:rPr lang="en-US" altLang="zh-CN" sz="2400" b="1" dirty="0" smtClean="0">
                <a:solidFill>
                  <a:srgbClr val="FF0000"/>
                </a:solidFill>
                <a:latin typeface="+mn-ea"/>
                <a:cs typeface="Times New Roman" panose="02020603050405020304" pitchFamily="18" charset="0"/>
              </a:rPr>
              <a:t>6</a:t>
            </a:r>
            <a:r>
              <a:rPr lang="zh-CN" altLang="en-US" sz="2400" b="1" dirty="0" smtClean="0">
                <a:solidFill>
                  <a:srgbClr val="000000"/>
                </a:solidFill>
                <a:latin typeface="+mn-ea"/>
                <a:cs typeface="Times New Roman" panose="02020603050405020304" pitchFamily="18" charset="0"/>
              </a:rPr>
              <a:t>、华中科技大学上升至</a:t>
            </a:r>
            <a:r>
              <a:rPr lang="zh-CN" altLang="en-US" sz="2400" b="1" dirty="0" smtClean="0">
                <a:solidFill>
                  <a:srgbClr val="FF0000"/>
                </a:solidFill>
                <a:latin typeface="+mn-ea"/>
                <a:cs typeface="Times New Roman" panose="02020603050405020304" pitchFamily="18" charset="0"/>
              </a:rPr>
              <a:t>第</a:t>
            </a:r>
            <a:r>
              <a:rPr lang="en-US" altLang="zh-CN" sz="2400" b="1" dirty="0" smtClean="0">
                <a:solidFill>
                  <a:srgbClr val="FF0000"/>
                </a:solidFill>
                <a:latin typeface="+mn-ea"/>
                <a:cs typeface="Times New Roman" panose="02020603050405020304" pitchFamily="18" charset="0"/>
              </a:rPr>
              <a:t>10</a:t>
            </a:r>
            <a:r>
              <a:rPr lang="zh-CN" altLang="en-US" sz="2400" b="1" dirty="0" smtClean="0">
                <a:solidFill>
                  <a:srgbClr val="000000"/>
                </a:solidFill>
                <a:latin typeface="+mn-ea"/>
                <a:cs typeface="Times New Roman" panose="02020603050405020304" pitchFamily="18" charset="0"/>
              </a:rPr>
              <a:t>、西安交大升至总排名</a:t>
            </a:r>
            <a:r>
              <a:rPr lang="en-US" altLang="zh-CN" sz="2400" b="1" dirty="0" smtClean="0">
                <a:solidFill>
                  <a:srgbClr val="FF0000"/>
                </a:solidFill>
                <a:latin typeface="+mn-ea"/>
                <a:cs typeface="Times New Roman" panose="02020603050405020304" pitchFamily="18" charset="0"/>
              </a:rPr>
              <a:t>11</a:t>
            </a:r>
            <a:r>
              <a:rPr lang="zh-CN" altLang="en-US" sz="2400" b="1" dirty="0" smtClean="0">
                <a:solidFill>
                  <a:srgbClr val="000000"/>
                </a:solidFill>
                <a:latin typeface="+mn-ea"/>
                <a:cs typeface="Times New Roman" panose="02020603050405020304" pitchFamily="18" charset="0"/>
              </a:rPr>
              <a:t>、四川大学</a:t>
            </a:r>
            <a:r>
              <a:rPr lang="en-US" altLang="zh-CN" sz="2400" b="1" dirty="0" smtClean="0">
                <a:solidFill>
                  <a:srgbClr val="FF0000"/>
                </a:solidFill>
                <a:latin typeface="+mn-ea"/>
                <a:cs typeface="Times New Roman" panose="02020603050405020304" pitchFamily="18" charset="0"/>
              </a:rPr>
              <a:t>12</a:t>
            </a:r>
            <a:r>
              <a:rPr lang="zh-CN" altLang="en-US" sz="2400" b="1" dirty="0" smtClean="0">
                <a:solidFill>
                  <a:srgbClr val="FF0000"/>
                </a:solidFill>
                <a:latin typeface="+mn-ea"/>
                <a:cs typeface="Times New Roman" panose="02020603050405020304" pitchFamily="18" charset="0"/>
              </a:rPr>
              <a:t>，均有较大提升</a:t>
            </a:r>
            <a:endParaRPr lang="zh-CN" altLang="en-US" sz="2400" b="1" dirty="0">
              <a:solidFill>
                <a:srgbClr val="FF0000"/>
              </a:solidFill>
              <a:latin typeface="+mn-ea"/>
              <a:cs typeface="Times New Roman" panose="02020603050405020304" pitchFamily="18" charset="0"/>
            </a:endParaRPr>
          </a:p>
        </p:txBody>
      </p:sp>
      <p:graphicFrame>
        <p:nvGraphicFramePr>
          <p:cNvPr id="20" name="表格 19"/>
          <p:cNvGraphicFramePr>
            <a:graphicFrameLocks noGrp="1"/>
          </p:cNvGraphicFramePr>
          <p:nvPr>
            <p:extLst>
              <p:ext uri="{D42A27DB-BD31-4B8C-83A1-F6EECF244321}">
                <p14:modId xmlns:p14="http://schemas.microsoft.com/office/powerpoint/2010/main" val="3324505356"/>
              </p:ext>
            </p:extLst>
          </p:nvPr>
        </p:nvGraphicFramePr>
        <p:xfrm>
          <a:off x="1520070" y="3861048"/>
          <a:ext cx="8824402" cy="2352600"/>
        </p:xfrm>
        <a:graphic>
          <a:graphicData uri="http://schemas.openxmlformats.org/drawingml/2006/table">
            <a:tbl>
              <a:tblPr firstRow="1" firstCol="1" bandRow="1">
                <a:tableStyleId>{5C22544A-7EE6-4342-B048-85BDC9FD1C3A}</a:tableStyleId>
              </a:tblPr>
              <a:tblGrid>
                <a:gridCol w="755408">
                  <a:extLst>
                    <a:ext uri="{9D8B030D-6E8A-4147-A177-3AD203B41FA5}">
                      <a16:colId xmlns="" xmlns:a16="http://schemas.microsoft.com/office/drawing/2014/main" val="2575403066"/>
                    </a:ext>
                  </a:extLst>
                </a:gridCol>
                <a:gridCol w="799197">
                  <a:extLst>
                    <a:ext uri="{9D8B030D-6E8A-4147-A177-3AD203B41FA5}">
                      <a16:colId xmlns="" xmlns:a16="http://schemas.microsoft.com/office/drawing/2014/main" val="2152269321"/>
                    </a:ext>
                  </a:extLst>
                </a:gridCol>
                <a:gridCol w="1348042">
                  <a:extLst>
                    <a:ext uri="{9D8B030D-6E8A-4147-A177-3AD203B41FA5}">
                      <a16:colId xmlns="" xmlns:a16="http://schemas.microsoft.com/office/drawing/2014/main" val="268957664"/>
                    </a:ext>
                  </a:extLst>
                </a:gridCol>
                <a:gridCol w="1357670">
                  <a:extLst>
                    <a:ext uri="{9D8B030D-6E8A-4147-A177-3AD203B41FA5}">
                      <a16:colId xmlns="" xmlns:a16="http://schemas.microsoft.com/office/drawing/2014/main" val="2914266191"/>
                    </a:ext>
                  </a:extLst>
                </a:gridCol>
                <a:gridCol w="1492475">
                  <a:extLst>
                    <a:ext uri="{9D8B030D-6E8A-4147-A177-3AD203B41FA5}">
                      <a16:colId xmlns="" xmlns:a16="http://schemas.microsoft.com/office/drawing/2014/main" val="558696985"/>
                    </a:ext>
                  </a:extLst>
                </a:gridCol>
                <a:gridCol w="1464752">
                  <a:extLst>
                    <a:ext uri="{9D8B030D-6E8A-4147-A177-3AD203B41FA5}">
                      <a16:colId xmlns="" xmlns:a16="http://schemas.microsoft.com/office/drawing/2014/main" val="2163562060"/>
                    </a:ext>
                  </a:extLst>
                </a:gridCol>
                <a:gridCol w="682485">
                  <a:extLst>
                    <a:ext uri="{9D8B030D-6E8A-4147-A177-3AD203B41FA5}">
                      <a16:colId xmlns="" xmlns:a16="http://schemas.microsoft.com/office/drawing/2014/main" val="973776745"/>
                    </a:ext>
                  </a:extLst>
                </a:gridCol>
                <a:gridCol w="924373">
                  <a:extLst>
                    <a:ext uri="{9D8B030D-6E8A-4147-A177-3AD203B41FA5}">
                      <a16:colId xmlns="" xmlns:a16="http://schemas.microsoft.com/office/drawing/2014/main" val="361000954"/>
                    </a:ext>
                  </a:extLst>
                </a:gridCol>
              </a:tblGrid>
              <a:tr h="932675">
                <a:tc>
                  <a:txBody>
                    <a:bodyPr/>
                    <a:lstStyle/>
                    <a:p>
                      <a:pPr marL="0" algn="ctr" defTabSz="914400" rtl="0" eaLnBrk="1" latinLnBrk="0" hangingPunct="1">
                        <a:spcAft>
                          <a:spcPts val="0"/>
                        </a:spcAft>
                      </a:pPr>
                      <a:r>
                        <a:rPr lang="zh-CN" sz="1600" kern="0" dirty="0">
                          <a:solidFill>
                            <a:schemeClr val="bg1"/>
                          </a:solidFill>
                          <a:effectLst/>
                          <a:latin typeface="+mn-lt"/>
                          <a:ea typeface="+mn-ea"/>
                          <a:cs typeface="+mn-cs"/>
                        </a:rPr>
                        <a:t>年份</a:t>
                      </a:r>
                    </a:p>
                  </a:txBody>
                  <a:tcPr marL="68580" marR="68580" marT="0" marB="0" anchor="ctr"/>
                </a:tc>
                <a:tc>
                  <a:txBody>
                    <a:bodyPr/>
                    <a:lstStyle/>
                    <a:p>
                      <a:pPr marL="0" algn="ctr" defTabSz="914400" rtl="0" eaLnBrk="1" latinLnBrk="0" hangingPunct="1">
                        <a:spcAft>
                          <a:spcPts val="0"/>
                        </a:spcAft>
                      </a:pPr>
                      <a:r>
                        <a:rPr lang="zh-CN" sz="1600" kern="0" dirty="0">
                          <a:solidFill>
                            <a:schemeClr val="bg1"/>
                          </a:solidFill>
                          <a:effectLst/>
                          <a:latin typeface="+mn-lt"/>
                          <a:ea typeface="+mn-ea"/>
                          <a:cs typeface="+mn-cs"/>
                        </a:rPr>
                        <a:t>总排名</a:t>
                      </a:r>
                    </a:p>
                  </a:txBody>
                  <a:tcPr marL="68580" marR="68580" marT="0" marB="0" anchor="ctr"/>
                </a:tc>
                <a:tc>
                  <a:txBody>
                    <a:bodyPr/>
                    <a:lstStyle/>
                    <a:p>
                      <a:pPr marL="0" algn="ctr" defTabSz="914400" rtl="0" eaLnBrk="1" latinLnBrk="0" hangingPunct="1">
                        <a:spcAft>
                          <a:spcPts val="0"/>
                        </a:spcAft>
                      </a:pPr>
                      <a:r>
                        <a:rPr lang="zh-CN" sz="1600" kern="0" dirty="0">
                          <a:solidFill>
                            <a:schemeClr val="bg1"/>
                          </a:solidFill>
                          <a:effectLst/>
                          <a:latin typeface="+mn-lt"/>
                          <a:ea typeface="+mn-ea"/>
                          <a:cs typeface="+mn-cs"/>
                        </a:rPr>
                        <a:t>来华</a:t>
                      </a:r>
                      <a:r>
                        <a:rPr lang="zh-CN" sz="1600" kern="0" dirty="0" smtClean="0">
                          <a:solidFill>
                            <a:schemeClr val="bg1"/>
                          </a:solidFill>
                          <a:effectLst/>
                          <a:latin typeface="+mn-lt"/>
                          <a:ea typeface="+mn-ea"/>
                          <a:cs typeface="+mn-cs"/>
                        </a:rPr>
                        <a:t>留学生</a:t>
                      </a:r>
                      <a:endParaRPr lang="en-US" altLang="zh-CN" sz="1600" kern="0" dirty="0" smtClean="0">
                        <a:solidFill>
                          <a:schemeClr val="bg1"/>
                        </a:solidFill>
                        <a:effectLst/>
                        <a:latin typeface="+mn-lt"/>
                        <a:ea typeface="+mn-ea"/>
                        <a:cs typeface="+mn-cs"/>
                      </a:endParaRPr>
                    </a:p>
                    <a:p>
                      <a:pPr marL="0" algn="ctr" defTabSz="914400" rtl="0" eaLnBrk="1" latinLnBrk="0" hangingPunct="1">
                        <a:spcAft>
                          <a:spcPts val="0"/>
                        </a:spcAft>
                      </a:pPr>
                      <a:r>
                        <a:rPr lang="zh-CN" sz="1400" kern="0" dirty="0" smtClean="0">
                          <a:solidFill>
                            <a:schemeClr val="bg1"/>
                          </a:solidFill>
                          <a:effectLst/>
                          <a:latin typeface="+mn-lt"/>
                          <a:ea typeface="+mn-ea"/>
                          <a:cs typeface="+mn-cs"/>
                        </a:rPr>
                        <a:t>（</a:t>
                      </a:r>
                      <a:r>
                        <a:rPr lang="zh-CN" sz="1400" kern="0" dirty="0">
                          <a:solidFill>
                            <a:schemeClr val="bg1"/>
                          </a:solidFill>
                          <a:effectLst/>
                          <a:latin typeface="+mn-lt"/>
                          <a:ea typeface="+mn-ea"/>
                          <a:cs typeface="+mn-cs"/>
                        </a:rPr>
                        <a:t>学生国际化）</a:t>
                      </a:r>
                    </a:p>
                  </a:txBody>
                  <a:tcPr marL="68580" marR="68580" marT="0" marB="0" anchor="ctr"/>
                </a:tc>
                <a:tc>
                  <a:txBody>
                    <a:bodyPr/>
                    <a:lstStyle/>
                    <a:p>
                      <a:pPr marL="0" algn="ctr" defTabSz="914400" rtl="0" eaLnBrk="1" latinLnBrk="0" hangingPunct="1">
                        <a:spcAft>
                          <a:spcPts val="0"/>
                        </a:spcAft>
                      </a:pPr>
                      <a:r>
                        <a:rPr lang="zh-CN" sz="1400" kern="0" dirty="0">
                          <a:solidFill>
                            <a:schemeClr val="bg1"/>
                          </a:solidFill>
                          <a:effectLst/>
                          <a:latin typeface="+mn-lt"/>
                          <a:ea typeface="+mn-ea"/>
                          <a:cs typeface="+mn-cs"/>
                        </a:rPr>
                        <a:t>教师国际</a:t>
                      </a:r>
                      <a:r>
                        <a:rPr lang="zh-CN" sz="1400" kern="0" dirty="0" smtClean="0">
                          <a:solidFill>
                            <a:schemeClr val="bg1"/>
                          </a:solidFill>
                          <a:effectLst/>
                          <a:latin typeface="+mn-lt"/>
                          <a:ea typeface="+mn-ea"/>
                          <a:cs typeface="+mn-cs"/>
                        </a:rPr>
                        <a:t>交流</a:t>
                      </a:r>
                      <a:endParaRPr lang="en-US" altLang="zh-CN" sz="1400" kern="0" dirty="0" smtClean="0">
                        <a:solidFill>
                          <a:schemeClr val="bg1"/>
                        </a:solidFill>
                        <a:effectLst/>
                        <a:latin typeface="+mn-lt"/>
                        <a:ea typeface="+mn-ea"/>
                        <a:cs typeface="+mn-cs"/>
                      </a:endParaRPr>
                    </a:p>
                    <a:p>
                      <a:pPr marL="0" algn="ctr" defTabSz="914400" rtl="0" eaLnBrk="1" latinLnBrk="0" hangingPunct="1">
                        <a:spcAft>
                          <a:spcPts val="0"/>
                        </a:spcAft>
                      </a:pPr>
                      <a:r>
                        <a:rPr lang="zh-CN" sz="1400" kern="0" dirty="0" smtClean="0">
                          <a:solidFill>
                            <a:schemeClr val="bg1"/>
                          </a:solidFill>
                          <a:effectLst/>
                          <a:latin typeface="+mn-lt"/>
                          <a:ea typeface="+mn-ea"/>
                          <a:cs typeface="+mn-cs"/>
                        </a:rPr>
                        <a:t>（</a:t>
                      </a:r>
                      <a:r>
                        <a:rPr lang="zh-CN" sz="1400" kern="0" dirty="0">
                          <a:solidFill>
                            <a:schemeClr val="bg1"/>
                          </a:solidFill>
                          <a:effectLst/>
                          <a:latin typeface="+mn-lt"/>
                          <a:ea typeface="+mn-ea"/>
                          <a:cs typeface="+mn-cs"/>
                        </a:rPr>
                        <a:t>教师国际化）</a:t>
                      </a:r>
                    </a:p>
                  </a:txBody>
                  <a:tcPr marL="68580" marR="68580" marT="0" marB="0" anchor="ctr"/>
                </a:tc>
                <a:tc>
                  <a:txBody>
                    <a:bodyPr/>
                    <a:lstStyle/>
                    <a:p>
                      <a:pPr marL="0" algn="ctr" defTabSz="914400" rtl="0" eaLnBrk="1" latinLnBrk="0" hangingPunct="1">
                        <a:spcAft>
                          <a:spcPts val="0"/>
                        </a:spcAft>
                      </a:pPr>
                      <a:r>
                        <a:rPr lang="zh-CN" sz="1600" kern="0" dirty="0">
                          <a:solidFill>
                            <a:schemeClr val="bg1"/>
                          </a:solidFill>
                          <a:effectLst/>
                          <a:latin typeface="+mn-lt"/>
                          <a:ea typeface="+mn-ea"/>
                          <a:cs typeface="+mn-cs"/>
                        </a:rPr>
                        <a:t>合作</a:t>
                      </a:r>
                      <a:r>
                        <a:rPr lang="zh-CN" sz="1600" kern="0" dirty="0" smtClean="0">
                          <a:solidFill>
                            <a:schemeClr val="bg1"/>
                          </a:solidFill>
                          <a:effectLst/>
                          <a:latin typeface="+mn-lt"/>
                          <a:ea typeface="+mn-ea"/>
                          <a:cs typeface="+mn-cs"/>
                        </a:rPr>
                        <a:t>办学</a:t>
                      </a:r>
                      <a:endParaRPr lang="en-US" altLang="zh-CN" sz="1600" kern="0" dirty="0" smtClean="0">
                        <a:solidFill>
                          <a:schemeClr val="bg1"/>
                        </a:solidFill>
                        <a:effectLst/>
                        <a:latin typeface="+mn-lt"/>
                        <a:ea typeface="+mn-ea"/>
                        <a:cs typeface="+mn-cs"/>
                      </a:endParaRPr>
                    </a:p>
                    <a:p>
                      <a:pPr marL="0" algn="ctr" defTabSz="914400" rtl="0" eaLnBrk="1" latinLnBrk="0" hangingPunct="1">
                        <a:spcAft>
                          <a:spcPts val="0"/>
                        </a:spcAft>
                      </a:pPr>
                      <a:r>
                        <a:rPr lang="zh-CN" sz="1600" kern="0" dirty="0" smtClean="0">
                          <a:solidFill>
                            <a:schemeClr val="bg1"/>
                          </a:solidFill>
                          <a:effectLst/>
                          <a:latin typeface="+mn-lt"/>
                          <a:ea typeface="+mn-ea"/>
                          <a:cs typeface="+mn-cs"/>
                        </a:rPr>
                        <a:t>（</a:t>
                      </a:r>
                      <a:r>
                        <a:rPr lang="zh-CN" sz="1600" kern="0" dirty="0">
                          <a:solidFill>
                            <a:schemeClr val="bg1"/>
                          </a:solidFill>
                          <a:effectLst/>
                          <a:latin typeface="+mn-lt"/>
                          <a:ea typeface="+mn-ea"/>
                          <a:cs typeface="+mn-cs"/>
                        </a:rPr>
                        <a:t>教学国际化）</a:t>
                      </a:r>
                    </a:p>
                  </a:txBody>
                  <a:tcPr marL="68580" marR="68580" marT="0" marB="0" anchor="ctr"/>
                </a:tc>
                <a:tc>
                  <a:txBody>
                    <a:bodyPr/>
                    <a:lstStyle/>
                    <a:p>
                      <a:pPr marL="0" algn="ctr" defTabSz="914400" rtl="0" eaLnBrk="1" latinLnBrk="0" hangingPunct="1">
                        <a:spcAft>
                          <a:spcPts val="0"/>
                        </a:spcAft>
                      </a:pPr>
                      <a:r>
                        <a:rPr lang="zh-CN" sz="1600" kern="0" dirty="0">
                          <a:solidFill>
                            <a:schemeClr val="bg1"/>
                          </a:solidFill>
                          <a:effectLst/>
                          <a:latin typeface="+mn-lt"/>
                          <a:ea typeface="+mn-ea"/>
                          <a:cs typeface="+mn-cs"/>
                        </a:rPr>
                        <a:t>科研国际</a:t>
                      </a:r>
                      <a:r>
                        <a:rPr lang="zh-CN" sz="1600" kern="0" dirty="0" smtClean="0">
                          <a:solidFill>
                            <a:schemeClr val="bg1"/>
                          </a:solidFill>
                          <a:effectLst/>
                          <a:latin typeface="+mn-lt"/>
                          <a:ea typeface="+mn-ea"/>
                          <a:cs typeface="+mn-cs"/>
                        </a:rPr>
                        <a:t>合作</a:t>
                      </a:r>
                      <a:endParaRPr lang="en-US" altLang="zh-CN" sz="1600" kern="0" dirty="0" smtClean="0">
                        <a:solidFill>
                          <a:schemeClr val="bg1"/>
                        </a:solidFill>
                        <a:effectLst/>
                        <a:latin typeface="+mn-lt"/>
                        <a:ea typeface="+mn-ea"/>
                        <a:cs typeface="+mn-cs"/>
                      </a:endParaRPr>
                    </a:p>
                    <a:p>
                      <a:pPr marL="0" algn="ctr" defTabSz="914400" rtl="0" eaLnBrk="1" latinLnBrk="0" hangingPunct="1">
                        <a:spcAft>
                          <a:spcPts val="0"/>
                        </a:spcAft>
                      </a:pPr>
                      <a:r>
                        <a:rPr lang="zh-CN" sz="1600" kern="0" dirty="0" smtClean="0">
                          <a:solidFill>
                            <a:schemeClr val="bg1"/>
                          </a:solidFill>
                          <a:effectLst/>
                          <a:latin typeface="+mn-lt"/>
                          <a:ea typeface="+mn-ea"/>
                          <a:cs typeface="+mn-cs"/>
                        </a:rPr>
                        <a:t>（</a:t>
                      </a:r>
                      <a:r>
                        <a:rPr lang="zh-CN" sz="1600" kern="0" dirty="0">
                          <a:solidFill>
                            <a:schemeClr val="bg1"/>
                          </a:solidFill>
                          <a:effectLst/>
                          <a:latin typeface="+mn-lt"/>
                          <a:ea typeface="+mn-ea"/>
                          <a:cs typeface="+mn-cs"/>
                        </a:rPr>
                        <a:t>科研国际化）</a:t>
                      </a:r>
                    </a:p>
                  </a:txBody>
                  <a:tcPr marL="68580" marR="68580" marT="0" marB="0" anchor="ctr"/>
                </a:tc>
                <a:tc>
                  <a:txBody>
                    <a:bodyPr/>
                    <a:lstStyle/>
                    <a:p>
                      <a:pPr marL="0" algn="ctr" defTabSz="914400" rtl="0" eaLnBrk="1" latinLnBrk="0" hangingPunct="1">
                        <a:spcAft>
                          <a:spcPts val="0"/>
                        </a:spcAft>
                      </a:pPr>
                      <a:r>
                        <a:rPr lang="zh-CN" sz="1600" kern="0" dirty="0" smtClean="0">
                          <a:solidFill>
                            <a:schemeClr val="bg1"/>
                          </a:solidFill>
                          <a:effectLst/>
                          <a:latin typeface="+mn-lt"/>
                          <a:ea typeface="+mn-ea"/>
                          <a:cs typeface="+mn-cs"/>
                        </a:rPr>
                        <a:t>文化</a:t>
                      </a:r>
                      <a:endParaRPr lang="en-US" altLang="zh-CN" sz="1600" kern="0" dirty="0" smtClean="0">
                        <a:solidFill>
                          <a:schemeClr val="bg1"/>
                        </a:solidFill>
                        <a:effectLst/>
                        <a:latin typeface="+mn-lt"/>
                        <a:ea typeface="+mn-ea"/>
                        <a:cs typeface="+mn-cs"/>
                      </a:endParaRPr>
                    </a:p>
                    <a:p>
                      <a:pPr marL="0" algn="ctr" defTabSz="914400" rtl="0" eaLnBrk="1" latinLnBrk="0" hangingPunct="1">
                        <a:spcAft>
                          <a:spcPts val="0"/>
                        </a:spcAft>
                      </a:pPr>
                      <a:r>
                        <a:rPr lang="zh-CN" sz="1600" kern="0" dirty="0" smtClean="0">
                          <a:solidFill>
                            <a:schemeClr val="bg1"/>
                          </a:solidFill>
                          <a:effectLst/>
                          <a:latin typeface="+mn-lt"/>
                          <a:ea typeface="+mn-ea"/>
                          <a:cs typeface="+mn-cs"/>
                        </a:rPr>
                        <a:t>交流</a:t>
                      </a:r>
                      <a:endParaRPr lang="zh-CN" sz="1600" kern="0" dirty="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zh-CN" sz="1600" kern="0" dirty="0">
                          <a:solidFill>
                            <a:schemeClr val="bg1"/>
                          </a:solidFill>
                          <a:effectLst/>
                          <a:latin typeface="+mn-lt"/>
                          <a:ea typeface="+mn-ea"/>
                          <a:cs typeface="+mn-cs"/>
                        </a:rPr>
                        <a:t>国际</a:t>
                      </a:r>
                      <a:r>
                        <a:rPr lang="zh-CN" sz="1600" kern="0" dirty="0" smtClean="0">
                          <a:solidFill>
                            <a:schemeClr val="bg1"/>
                          </a:solidFill>
                          <a:effectLst/>
                          <a:latin typeface="+mn-lt"/>
                          <a:ea typeface="+mn-ea"/>
                          <a:cs typeface="+mn-cs"/>
                        </a:rPr>
                        <a:t>显</a:t>
                      </a:r>
                      <a:endParaRPr lang="en-US" altLang="zh-CN" sz="1600" kern="0" dirty="0" smtClean="0">
                        <a:solidFill>
                          <a:schemeClr val="bg1"/>
                        </a:solidFill>
                        <a:effectLst/>
                        <a:latin typeface="+mn-lt"/>
                        <a:ea typeface="+mn-ea"/>
                        <a:cs typeface="+mn-cs"/>
                      </a:endParaRPr>
                    </a:p>
                    <a:p>
                      <a:pPr marL="0" algn="ctr" defTabSz="914400" rtl="0" eaLnBrk="1" latinLnBrk="0" hangingPunct="1">
                        <a:spcAft>
                          <a:spcPts val="0"/>
                        </a:spcAft>
                      </a:pPr>
                      <a:r>
                        <a:rPr lang="zh-CN" sz="1600" kern="0" dirty="0" smtClean="0">
                          <a:solidFill>
                            <a:schemeClr val="bg1"/>
                          </a:solidFill>
                          <a:effectLst/>
                          <a:latin typeface="+mn-lt"/>
                          <a:ea typeface="+mn-ea"/>
                          <a:cs typeface="+mn-cs"/>
                        </a:rPr>
                        <a:t>示</a:t>
                      </a:r>
                      <a:r>
                        <a:rPr lang="zh-CN" sz="1600" kern="0" dirty="0">
                          <a:solidFill>
                            <a:schemeClr val="bg1"/>
                          </a:solidFill>
                          <a:effectLst/>
                          <a:latin typeface="+mn-lt"/>
                          <a:ea typeface="+mn-ea"/>
                          <a:cs typeface="+mn-cs"/>
                        </a:rPr>
                        <a:t>度</a:t>
                      </a:r>
                    </a:p>
                  </a:txBody>
                  <a:tcPr marL="68580" marR="68580" marT="0" marB="0" anchor="ctr"/>
                </a:tc>
                <a:extLst>
                  <a:ext uri="{0D108BD9-81ED-4DB2-BD59-A6C34878D82A}">
                    <a16:rowId xmlns="" xmlns:a16="http://schemas.microsoft.com/office/drawing/2014/main" val="3976473454"/>
                  </a:ext>
                </a:extLst>
              </a:tr>
              <a:tr h="283985">
                <a:tc>
                  <a:txBody>
                    <a:bodyPr/>
                    <a:lstStyle/>
                    <a:p>
                      <a:pPr marL="0" algn="ctr" defTabSz="914400" rtl="0" eaLnBrk="1" latinLnBrk="0" hangingPunct="1">
                        <a:spcAft>
                          <a:spcPts val="0"/>
                        </a:spcAft>
                      </a:pPr>
                      <a:r>
                        <a:rPr lang="en-US" sz="1800" kern="0" dirty="0">
                          <a:solidFill>
                            <a:schemeClr val="bg1"/>
                          </a:solidFill>
                          <a:effectLst/>
                          <a:latin typeface="+mn-lt"/>
                          <a:ea typeface="+mn-ea"/>
                          <a:cs typeface="+mn-cs"/>
                        </a:rPr>
                        <a:t>2014</a:t>
                      </a:r>
                      <a:endParaRPr lang="zh-CN" sz="1800" kern="0" dirty="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9</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6</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6</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7</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10</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7</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9</a:t>
                      </a:r>
                      <a:endParaRPr lang="zh-CN" sz="1600" b="1" kern="0" dirty="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994426613"/>
                  </a:ext>
                </a:extLst>
              </a:tr>
              <a:tr h="283985">
                <a:tc>
                  <a:txBody>
                    <a:bodyPr/>
                    <a:lstStyle/>
                    <a:p>
                      <a:pPr marL="0" algn="ctr" defTabSz="914400" rtl="0" eaLnBrk="1" latinLnBrk="0" hangingPunct="1">
                        <a:spcAft>
                          <a:spcPts val="0"/>
                        </a:spcAft>
                      </a:pPr>
                      <a:r>
                        <a:rPr lang="en-US" sz="1800" kern="0" dirty="0">
                          <a:solidFill>
                            <a:schemeClr val="bg1"/>
                          </a:solidFill>
                          <a:effectLst/>
                          <a:latin typeface="+mn-lt"/>
                          <a:ea typeface="+mn-ea"/>
                          <a:cs typeface="+mn-cs"/>
                        </a:rPr>
                        <a:t>2015</a:t>
                      </a:r>
                      <a:endParaRPr lang="zh-CN" sz="1800" kern="0" dirty="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10</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7</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8</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8</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a:solidFill>
                            <a:schemeClr val="tx1"/>
                          </a:solidFill>
                          <a:effectLst/>
                          <a:latin typeface="+mn-lt"/>
                          <a:ea typeface="+mn-ea"/>
                          <a:cs typeface="+mn-cs"/>
                        </a:rPr>
                        <a:t>10</a:t>
                      </a:r>
                      <a:endParaRPr lang="zh-CN" sz="1600" b="1" kern="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a:solidFill>
                            <a:schemeClr val="tx1"/>
                          </a:solidFill>
                          <a:effectLst/>
                          <a:latin typeface="+mn-lt"/>
                          <a:ea typeface="+mn-ea"/>
                          <a:cs typeface="+mn-cs"/>
                        </a:rPr>
                        <a:t>7</a:t>
                      </a:r>
                      <a:endParaRPr lang="zh-CN" sz="1600" b="1" kern="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a:solidFill>
                            <a:schemeClr val="tx1"/>
                          </a:solidFill>
                          <a:effectLst/>
                          <a:latin typeface="+mn-lt"/>
                          <a:ea typeface="+mn-ea"/>
                          <a:cs typeface="+mn-cs"/>
                        </a:rPr>
                        <a:t>9</a:t>
                      </a:r>
                      <a:endParaRPr lang="zh-CN" sz="1600" b="1" kern="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101111869"/>
                  </a:ext>
                </a:extLst>
              </a:tr>
              <a:tr h="283985">
                <a:tc>
                  <a:txBody>
                    <a:bodyPr/>
                    <a:lstStyle/>
                    <a:p>
                      <a:pPr marL="0" algn="ctr" defTabSz="914400" rtl="0" eaLnBrk="1" latinLnBrk="0" hangingPunct="1">
                        <a:spcAft>
                          <a:spcPts val="0"/>
                        </a:spcAft>
                      </a:pPr>
                      <a:r>
                        <a:rPr lang="en-US" sz="1800" kern="0" dirty="0">
                          <a:solidFill>
                            <a:schemeClr val="bg1"/>
                          </a:solidFill>
                          <a:effectLst/>
                          <a:latin typeface="+mn-lt"/>
                          <a:ea typeface="+mn-ea"/>
                          <a:cs typeface="+mn-cs"/>
                        </a:rPr>
                        <a:t>2016</a:t>
                      </a:r>
                      <a:endParaRPr lang="zh-CN" sz="1800" kern="0" dirty="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a:solidFill>
                            <a:schemeClr val="tx1"/>
                          </a:solidFill>
                          <a:effectLst/>
                          <a:latin typeface="+mn-lt"/>
                          <a:ea typeface="+mn-ea"/>
                          <a:cs typeface="+mn-cs"/>
                        </a:rPr>
                        <a:t>9</a:t>
                      </a:r>
                      <a:endParaRPr lang="zh-CN" sz="1600" b="1" kern="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7</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9</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9</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5</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10</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9</a:t>
                      </a:r>
                      <a:endParaRPr lang="zh-CN" sz="1600" b="1" kern="0" dirty="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3958128473"/>
                  </a:ext>
                </a:extLst>
              </a:tr>
              <a:tr h="283985">
                <a:tc>
                  <a:txBody>
                    <a:bodyPr/>
                    <a:lstStyle/>
                    <a:p>
                      <a:pPr marL="0" algn="ctr" defTabSz="914400" rtl="0" eaLnBrk="1" latinLnBrk="0" hangingPunct="1">
                        <a:spcAft>
                          <a:spcPts val="0"/>
                        </a:spcAft>
                      </a:pPr>
                      <a:r>
                        <a:rPr lang="en-US" sz="1800" kern="0" dirty="0">
                          <a:solidFill>
                            <a:schemeClr val="bg1"/>
                          </a:solidFill>
                          <a:effectLst/>
                          <a:latin typeface="+mn-lt"/>
                          <a:ea typeface="+mn-ea"/>
                          <a:cs typeface="+mn-cs"/>
                        </a:rPr>
                        <a:t>2017</a:t>
                      </a:r>
                      <a:endParaRPr lang="zh-CN" sz="1800" kern="0" dirty="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a:solidFill>
                            <a:schemeClr val="tx1"/>
                          </a:solidFill>
                          <a:effectLst/>
                          <a:latin typeface="+mn-lt"/>
                          <a:ea typeface="+mn-ea"/>
                          <a:cs typeface="+mn-cs"/>
                        </a:rPr>
                        <a:t>9</a:t>
                      </a:r>
                      <a:endParaRPr lang="zh-CN" sz="1600" b="1" kern="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8</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7</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10</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10</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5</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10</a:t>
                      </a:r>
                      <a:endParaRPr lang="zh-CN" sz="1600" b="1" kern="0" dirty="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3653410875"/>
                  </a:ext>
                </a:extLst>
              </a:tr>
              <a:tr h="283985">
                <a:tc>
                  <a:txBody>
                    <a:bodyPr/>
                    <a:lstStyle/>
                    <a:p>
                      <a:pPr marL="0" algn="ctr" defTabSz="914400" rtl="0" eaLnBrk="1" latinLnBrk="0" hangingPunct="1">
                        <a:spcAft>
                          <a:spcPts val="0"/>
                        </a:spcAft>
                      </a:pPr>
                      <a:r>
                        <a:rPr lang="en-US" sz="1800" kern="0" dirty="0">
                          <a:solidFill>
                            <a:schemeClr val="bg1"/>
                          </a:solidFill>
                          <a:effectLst/>
                          <a:latin typeface="+mn-lt"/>
                          <a:ea typeface="+mn-ea"/>
                          <a:cs typeface="+mn-cs"/>
                        </a:rPr>
                        <a:t>2018</a:t>
                      </a:r>
                      <a:endParaRPr lang="zh-CN" sz="1800" kern="0" dirty="0">
                        <a:solidFill>
                          <a:schemeClr val="bg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10</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a:solidFill>
                            <a:schemeClr val="tx1"/>
                          </a:solidFill>
                          <a:effectLst/>
                          <a:latin typeface="+mn-lt"/>
                          <a:ea typeface="+mn-ea"/>
                          <a:cs typeface="+mn-cs"/>
                        </a:rPr>
                        <a:t>8</a:t>
                      </a:r>
                      <a:endParaRPr lang="zh-CN" sz="1600" b="1" kern="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10</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9</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10</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5</a:t>
                      </a:r>
                      <a:endParaRPr lang="zh-CN" sz="1600" b="1" kern="0" dirty="0">
                        <a:solidFill>
                          <a:schemeClr val="tx1"/>
                        </a:solidFill>
                        <a:effectLst/>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US" sz="1600" b="1" kern="0" dirty="0">
                          <a:solidFill>
                            <a:schemeClr val="tx1"/>
                          </a:solidFill>
                          <a:effectLst/>
                          <a:latin typeface="+mn-lt"/>
                          <a:ea typeface="+mn-ea"/>
                          <a:cs typeface="+mn-cs"/>
                        </a:rPr>
                        <a:t>9</a:t>
                      </a:r>
                      <a:endParaRPr lang="zh-CN" sz="1600" b="1" kern="0" dirty="0">
                        <a:solidFill>
                          <a:schemeClr val="tx1"/>
                        </a:solidFill>
                        <a:effectLst/>
                        <a:latin typeface="+mn-lt"/>
                        <a:ea typeface="+mn-ea"/>
                        <a:cs typeface="+mn-cs"/>
                      </a:endParaRPr>
                    </a:p>
                  </a:txBody>
                  <a:tcPr marL="68580" marR="68580" marT="0" marB="0" anchor="ctr"/>
                </a:tc>
                <a:extLst>
                  <a:ext uri="{0D108BD9-81ED-4DB2-BD59-A6C34878D82A}">
                    <a16:rowId xmlns="" xmlns:a16="http://schemas.microsoft.com/office/drawing/2014/main" val="2668960821"/>
                  </a:ext>
                </a:extLst>
              </a:tr>
            </a:tbl>
          </a:graphicData>
        </a:graphic>
      </p:graphicFrame>
      <p:sp>
        <p:nvSpPr>
          <p:cNvPr id="21" name="矩形 20"/>
          <p:cNvSpPr/>
          <p:nvPr/>
        </p:nvSpPr>
        <p:spPr>
          <a:xfrm>
            <a:off x="2567608" y="2924944"/>
            <a:ext cx="6751231" cy="919867"/>
          </a:xfrm>
          <a:prstGeom prst="rect">
            <a:avLst/>
          </a:prstGeom>
        </p:spPr>
        <p:txBody>
          <a:bodyPr wrap="square">
            <a:spAutoFit/>
          </a:bodyPr>
          <a:lstStyle/>
          <a:p>
            <a:pPr algn="ctr">
              <a:lnSpc>
                <a:spcPct val="120000"/>
              </a:lnSpc>
              <a:spcBef>
                <a:spcPts val="600"/>
              </a:spcBef>
            </a:pPr>
            <a:r>
              <a:rPr lang="en-US" altLang="zh-CN" sz="2400" b="1" dirty="0" smtClean="0">
                <a:latin typeface="+mn-ea"/>
                <a:cs typeface="Times New Roman" panose="02020603050405020304" pitchFamily="18" charset="0"/>
              </a:rPr>
              <a:t>2014-2018</a:t>
            </a:r>
            <a:r>
              <a:rPr lang="zh-CN" altLang="en-US" sz="2400" b="1" dirty="0" smtClean="0">
                <a:latin typeface="+mn-ea"/>
                <a:cs typeface="Times New Roman" panose="02020603050405020304" pitchFamily="18" charset="0"/>
              </a:rPr>
              <a:t>年</a:t>
            </a:r>
            <a:r>
              <a:rPr lang="zh-CN" altLang="en-US" sz="2400" b="1" dirty="0">
                <a:latin typeface="+mn-ea"/>
                <a:cs typeface="Times New Roman" panose="02020603050405020304" pitchFamily="18" charset="0"/>
              </a:rPr>
              <a:t>各项排名中</a:t>
            </a:r>
            <a:r>
              <a:rPr lang="zh-CN" altLang="en-US" sz="2400" b="1" dirty="0" smtClean="0">
                <a:latin typeface="+mn-ea"/>
                <a:cs typeface="Times New Roman" panose="02020603050405020304" pitchFamily="18" charset="0"/>
              </a:rPr>
              <a:t>综合性大学</a:t>
            </a:r>
            <a:r>
              <a:rPr lang="zh-CN" altLang="en-US" sz="2400" b="1" dirty="0">
                <a:latin typeface="+mn-ea"/>
                <a:cs typeface="Times New Roman" panose="02020603050405020304" pitchFamily="18" charset="0"/>
              </a:rPr>
              <a:t>与工科优势大学前</a:t>
            </a:r>
            <a:r>
              <a:rPr lang="en-US" altLang="zh-CN" sz="2400" b="1" dirty="0">
                <a:latin typeface="+mn-ea"/>
                <a:cs typeface="Times New Roman" panose="02020603050405020304" pitchFamily="18" charset="0"/>
              </a:rPr>
              <a:t>10</a:t>
            </a:r>
            <a:r>
              <a:rPr lang="zh-CN" altLang="en-US" sz="2400" b="1" dirty="0">
                <a:latin typeface="+mn-ea"/>
                <a:cs typeface="Times New Roman" panose="02020603050405020304" pitchFamily="18" charset="0"/>
              </a:rPr>
              <a:t>位数量</a:t>
            </a:r>
          </a:p>
        </p:txBody>
      </p:sp>
      <p:sp>
        <p:nvSpPr>
          <p:cNvPr id="25" name="矩形 24"/>
          <p:cNvSpPr/>
          <p:nvPr/>
        </p:nvSpPr>
        <p:spPr>
          <a:xfrm>
            <a:off x="873353" y="2492896"/>
            <a:ext cx="9415866" cy="461665"/>
          </a:xfrm>
          <a:prstGeom prst="rect">
            <a:avLst/>
          </a:prstGeom>
          <a:solidFill>
            <a:schemeClr val="accent6">
              <a:lumMod val="75000"/>
            </a:schemeClr>
          </a:solidFill>
        </p:spPr>
        <p:txBody>
          <a:bodyPr wrap="square">
            <a:spAutoFit/>
          </a:bodyPr>
          <a:lstStyle/>
          <a:p>
            <a:r>
              <a:rPr lang="en-US" altLang="zh-CN" sz="2400" b="1" dirty="0" smtClean="0">
                <a:solidFill>
                  <a:schemeClr val="bg1"/>
                </a:solidFill>
                <a:latin typeface="+mn-ea"/>
              </a:rPr>
              <a:t>5.</a:t>
            </a:r>
            <a:r>
              <a:rPr lang="zh-CN" altLang="en-US" sz="2400" b="1" dirty="0" smtClean="0">
                <a:solidFill>
                  <a:schemeClr val="bg1"/>
                </a:solidFill>
                <a:latin typeface="+mn-ea"/>
              </a:rPr>
              <a:t>各项排名居前列者越来越集中并稳定于综合性和工科类大学</a:t>
            </a:r>
          </a:p>
        </p:txBody>
      </p:sp>
    </p:spTree>
    <p:extLst>
      <p:ext uri="{BB962C8B-B14F-4D97-AF65-F5344CB8AC3E}">
        <p14:creationId xmlns:p14="http://schemas.microsoft.com/office/powerpoint/2010/main" val="6992671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72</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9358985" cy="681161"/>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 国际化</a:t>
            </a:r>
            <a:r>
              <a:rPr lang="zh-CN" altLang="en-US" kern="0" dirty="0" smtClean="0">
                <a:solidFill>
                  <a:srgbClr val="FFFFFF"/>
                </a:solidFill>
                <a:latin typeface="微软雅黑" panose="020B0503020204020204" pitchFamily="34" charset="-122"/>
                <a:ea typeface="微软雅黑" panose="020B0503020204020204" pitchFamily="34" charset="-122"/>
              </a:rPr>
              <a:t>短</a:t>
            </a:r>
            <a:r>
              <a:rPr lang="zh-CN" altLang="en-US" kern="0" dirty="0" smtClean="0">
                <a:solidFill>
                  <a:srgbClr val="FFFFFF"/>
                </a:solidFill>
                <a:latin typeface="微软雅黑" panose="020B0503020204020204" pitchFamily="34" charset="-122"/>
                <a:ea typeface="微软雅黑" panose="020B0503020204020204" pitchFamily="34" charset="-122"/>
              </a:rPr>
              <a:t>板：不能满足国际化人才培养的需要</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8</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72</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72</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endParaRPr lang="en-US" altLang="zh-CN" b="1" dirty="0" smtClean="0">
              <a:solidFill>
                <a:schemeClr val="accent6">
                  <a:lumMod val="75000"/>
                </a:schemeClr>
              </a:solidFill>
              <a:latin typeface="华文楷体" pitchFamily="2" charset="-122"/>
              <a:ea typeface="华文楷体" pitchFamily="2" charset="-122"/>
            </a:endParaRPr>
          </a:p>
          <a:p>
            <a:pPr>
              <a:lnSpc>
                <a:spcPts val="4800"/>
              </a:lnSpc>
              <a:buNone/>
            </a:pPr>
            <a:r>
              <a:rPr lang="en-US" altLang="zh-CN" sz="3600" dirty="0" smtClean="0">
                <a:solidFill>
                  <a:srgbClr val="C00000"/>
                </a:solidFill>
                <a:latin typeface="宋体" panose="02010600030101010101" pitchFamily="2" charset="-122"/>
                <a:ea typeface="宋体" panose="02010600030101010101" pitchFamily="2" charset="-122"/>
              </a:rPr>
              <a:t>●</a:t>
            </a:r>
            <a:r>
              <a:rPr lang="zh-CN" altLang="en-US" sz="3600" dirty="0" smtClean="0">
                <a:latin typeface="宋体" pitchFamily="2" charset="-122"/>
                <a:ea typeface="宋体" pitchFamily="2" charset="-122"/>
              </a:rPr>
              <a:t>来华留学生增长快、规模小，与发达国家差距很大</a:t>
            </a:r>
            <a:endParaRPr lang="en-US" altLang="en-US" sz="3600" dirty="0" smtClean="0">
              <a:latin typeface="宋体" pitchFamily="2" charset="-122"/>
              <a:ea typeface="宋体" pitchFamily="2" charset="-122"/>
              <a:cs typeface="宋体" panose="02010600030101010101" pitchFamily="2" charset="-122"/>
            </a:endParaRPr>
          </a:p>
          <a:p>
            <a:pPr>
              <a:lnSpc>
                <a:spcPts val="4800"/>
              </a:lnSpc>
              <a:buNone/>
            </a:pPr>
            <a:r>
              <a:rPr lang="en-US" altLang="zh-CN" sz="3600" dirty="0" smtClean="0">
                <a:solidFill>
                  <a:srgbClr val="C00000"/>
                </a:solidFill>
                <a:latin typeface="宋体" pitchFamily="2" charset="-122"/>
                <a:ea typeface="宋体" pitchFamily="2" charset="-122"/>
              </a:rPr>
              <a:t>●</a:t>
            </a:r>
            <a:r>
              <a:rPr lang="zh-CN" altLang="en-US" sz="3600" dirty="0" smtClean="0">
                <a:latin typeface="宋体" pitchFamily="2" charset="-122"/>
                <a:ea typeface="宋体" pitchFamily="2" charset="-122"/>
              </a:rPr>
              <a:t>学生出国交流访学比例低，处于精英状态</a:t>
            </a:r>
            <a:endParaRPr lang="en-US" altLang="zh-CN" sz="3600" dirty="0" smtClean="0">
              <a:latin typeface="宋体" pitchFamily="2" charset="-122"/>
              <a:ea typeface="宋体" pitchFamily="2" charset="-122"/>
            </a:endParaRPr>
          </a:p>
          <a:p>
            <a:pPr>
              <a:lnSpc>
                <a:spcPts val="4800"/>
              </a:lnSpc>
              <a:buNone/>
            </a:pPr>
            <a:r>
              <a:rPr lang="en-US" altLang="zh-CN" sz="3600" dirty="0" smtClean="0">
                <a:solidFill>
                  <a:srgbClr val="C00000"/>
                </a:solidFill>
                <a:latin typeface="宋体" pitchFamily="2" charset="-122"/>
                <a:ea typeface="宋体" pitchFamily="2" charset="-122"/>
              </a:rPr>
              <a:t>●</a:t>
            </a:r>
            <a:r>
              <a:rPr lang="zh-CN" altLang="en-US" sz="3600" dirty="0" smtClean="0">
                <a:latin typeface="宋体" pitchFamily="2" charset="-122"/>
                <a:ea typeface="宋体" pitchFamily="2" charset="-122"/>
              </a:rPr>
              <a:t>教师队伍国际化程度低，外籍教师比例非常低</a:t>
            </a:r>
            <a:endParaRPr lang="en-US" altLang="en-US" sz="3600" dirty="0" smtClean="0">
              <a:latin typeface="宋体" pitchFamily="2" charset="-122"/>
              <a:ea typeface="宋体" pitchFamily="2" charset="-122"/>
              <a:cs typeface="宋体" panose="02010600030101010101" pitchFamily="2" charset="-122"/>
            </a:endParaRPr>
          </a:p>
          <a:p>
            <a:pPr>
              <a:lnSpc>
                <a:spcPts val="4800"/>
              </a:lnSpc>
              <a:buNone/>
            </a:pPr>
            <a:r>
              <a:rPr lang="en-US" altLang="zh-CN" sz="3600" dirty="0" smtClean="0">
                <a:solidFill>
                  <a:srgbClr val="C00000"/>
                </a:solidFill>
                <a:latin typeface="宋体" pitchFamily="2" charset="-122"/>
                <a:ea typeface="宋体" pitchFamily="2" charset="-122"/>
              </a:rPr>
              <a:t>●</a:t>
            </a:r>
            <a:r>
              <a:rPr lang="zh-CN" altLang="en-US" sz="3600" dirty="0" smtClean="0">
                <a:latin typeface="宋体" pitchFamily="2" charset="-122"/>
                <a:ea typeface="宋体" pitchFamily="2" charset="-122"/>
              </a:rPr>
              <a:t>全英文授课课程数、全英文专业数很少</a:t>
            </a:r>
            <a:endParaRPr lang="en-US" altLang="en-US" sz="3600" dirty="0" smtClean="0">
              <a:solidFill>
                <a:schemeClr val="bg1"/>
              </a:solidFill>
              <a:latin typeface="宋体" pitchFamily="2" charset="-122"/>
              <a:ea typeface="宋体" pitchFamily="2" charset="-122"/>
              <a:cs typeface="宋体" panose="02010600030101010101" pitchFamily="2" charset="-122"/>
            </a:endParaRPr>
          </a:p>
          <a:p>
            <a:pPr>
              <a:buNone/>
            </a:pPr>
            <a:endParaRPr lang="zh-CN" altLang="en-US" dirty="0"/>
          </a:p>
        </p:txBody>
      </p:sp>
    </p:spTree>
    <p:extLst>
      <p:ext uri="{BB962C8B-B14F-4D97-AF65-F5344CB8AC3E}">
        <p14:creationId xmlns:p14="http://schemas.microsoft.com/office/powerpoint/2010/main" val="30256779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73</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8791605"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国际化短板：不能满足国际化人才培养的需要</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8</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73</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73</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b="1" dirty="0" smtClean="0">
                <a:solidFill>
                  <a:schemeClr val="accent6">
                    <a:lumMod val="75000"/>
                  </a:schemeClr>
                </a:solidFill>
                <a:latin typeface="黑体" panose="02010609060101010101" pitchFamily="49" charset="-122"/>
                <a:ea typeface="黑体" panose="02010609060101010101" pitchFamily="49" charset="-122"/>
              </a:rPr>
              <a:t>短</a:t>
            </a:r>
            <a:r>
              <a:rPr lang="zh-CN" altLang="en-US" b="1" dirty="0">
                <a:solidFill>
                  <a:schemeClr val="accent6">
                    <a:lumMod val="75000"/>
                  </a:schemeClr>
                </a:solidFill>
                <a:latin typeface="黑体" panose="02010609060101010101" pitchFamily="49" charset="-122"/>
                <a:ea typeface="黑体" panose="02010609060101010101" pitchFamily="49" charset="-122"/>
              </a:rPr>
              <a:t>板一</a:t>
            </a:r>
            <a:r>
              <a:rPr lang="zh-CN" altLang="en-US" b="1" dirty="0" smtClean="0">
                <a:solidFill>
                  <a:schemeClr val="accent6">
                    <a:lumMod val="75000"/>
                  </a:schemeClr>
                </a:solidFill>
                <a:latin typeface="黑体" panose="02010609060101010101" pitchFamily="49" charset="-122"/>
                <a:ea typeface="黑体" panose="02010609060101010101" pitchFamily="49" charset="-122"/>
              </a:rPr>
              <a:t>：来华留学生规模小、结构不合理</a:t>
            </a:r>
            <a:endParaRPr lang="en-US" altLang="zh-CN" b="1" dirty="0" smtClean="0">
              <a:solidFill>
                <a:schemeClr val="accent6">
                  <a:lumMod val="75000"/>
                </a:schemeClr>
              </a:solidFill>
              <a:latin typeface="黑体" panose="02010609060101010101" pitchFamily="49" charset="-122"/>
              <a:ea typeface="黑体" panose="02010609060101010101" pitchFamily="49" charset="-122"/>
            </a:endParaRPr>
          </a:p>
          <a:p>
            <a:pPr>
              <a:lnSpc>
                <a:spcPts val="4800"/>
              </a:lnSpc>
              <a:buNone/>
            </a:pPr>
            <a:r>
              <a:rPr lang="zh-CN" altLang="en-US" b="1" dirty="0" smtClean="0">
                <a:solidFill>
                  <a:srgbClr val="C00000"/>
                </a:solidFill>
                <a:latin typeface="华文楷体" pitchFamily="2" charset="-122"/>
                <a:ea typeface="华文楷体" pitchFamily="2" charset="-122"/>
              </a:rPr>
              <a:t>总体</a:t>
            </a:r>
            <a:r>
              <a:rPr lang="zh-CN" altLang="en-US" b="1" dirty="0">
                <a:solidFill>
                  <a:srgbClr val="C00000"/>
                </a:solidFill>
                <a:latin typeface="华文楷体" pitchFamily="2" charset="-122"/>
                <a:ea typeface="华文楷体" pitchFamily="2" charset="-122"/>
              </a:rPr>
              <a:t>： </a:t>
            </a:r>
            <a:r>
              <a:rPr lang="en-US" altLang="zh-CN" b="1" dirty="0">
                <a:solidFill>
                  <a:srgbClr val="002060"/>
                </a:solidFill>
                <a:latin typeface="华文楷体" pitchFamily="2" charset="-122"/>
                <a:ea typeface="华文楷体" pitchFamily="2" charset="-122"/>
              </a:rPr>
              <a:t>2017</a:t>
            </a:r>
            <a:r>
              <a:rPr lang="zh-CN" altLang="en-US" b="1" dirty="0">
                <a:solidFill>
                  <a:srgbClr val="002060"/>
                </a:solidFill>
                <a:latin typeface="华文楷体" pitchFamily="2" charset="-122"/>
                <a:ea typeface="华文楷体" pitchFamily="2" charset="-122"/>
              </a:rPr>
              <a:t>年，</a:t>
            </a:r>
            <a:r>
              <a:rPr lang="en-US" altLang="zh-CN" b="1" dirty="0">
                <a:solidFill>
                  <a:srgbClr val="002060"/>
                </a:solidFill>
                <a:latin typeface="华文楷体" pitchFamily="2" charset="-122"/>
                <a:ea typeface="华文楷体" pitchFamily="2" charset="-122"/>
              </a:rPr>
              <a:t>48.92</a:t>
            </a:r>
            <a:r>
              <a:rPr lang="zh-CN" altLang="en-US" b="1" dirty="0">
                <a:solidFill>
                  <a:srgbClr val="002060"/>
                </a:solidFill>
                <a:latin typeface="华文楷体" pitchFamily="2" charset="-122"/>
                <a:ea typeface="华文楷体" pitchFamily="2" charset="-122"/>
              </a:rPr>
              <a:t>万，</a:t>
            </a:r>
            <a:r>
              <a:rPr lang="en-US" altLang="zh-CN" b="1" dirty="0">
                <a:solidFill>
                  <a:srgbClr val="002060"/>
                </a:solidFill>
                <a:latin typeface="华文楷体" pitchFamily="2" charset="-122"/>
                <a:ea typeface="华文楷体" pitchFamily="2" charset="-122"/>
              </a:rPr>
              <a:t>207</a:t>
            </a:r>
            <a:r>
              <a:rPr lang="zh-CN" altLang="en-US" b="1" dirty="0">
                <a:solidFill>
                  <a:srgbClr val="002060"/>
                </a:solidFill>
                <a:latin typeface="华文楷体" pitchFamily="2" charset="-122"/>
                <a:ea typeface="华文楷体" pitchFamily="2" charset="-122"/>
              </a:rPr>
              <a:t>个国家，</a:t>
            </a:r>
            <a:r>
              <a:rPr lang="en-US" altLang="zh-CN" b="1" dirty="0">
                <a:solidFill>
                  <a:srgbClr val="002060"/>
                </a:solidFill>
                <a:latin typeface="华文楷体" pitchFamily="2" charset="-122"/>
                <a:ea typeface="华文楷体" pitchFamily="2" charset="-122"/>
              </a:rPr>
              <a:t>935</a:t>
            </a:r>
            <a:r>
              <a:rPr lang="zh-CN" altLang="en-US" b="1" dirty="0">
                <a:solidFill>
                  <a:srgbClr val="002060"/>
                </a:solidFill>
                <a:latin typeface="华文楷体" pitchFamily="2" charset="-122"/>
                <a:ea typeface="华文楷体" pitchFamily="2" charset="-122"/>
              </a:rPr>
              <a:t>所</a:t>
            </a:r>
            <a:endParaRPr lang="en-US" altLang="zh-CN" b="1" dirty="0">
              <a:solidFill>
                <a:srgbClr val="002060"/>
              </a:solidFill>
              <a:latin typeface="华文楷体" pitchFamily="2" charset="-122"/>
              <a:ea typeface="华文楷体" pitchFamily="2" charset="-122"/>
            </a:endParaRPr>
          </a:p>
          <a:p>
            <a:pPr marL="0" indent="0">
              <a:buNone/>
            </a:pPr>
            <a:r>
              <a:rPr lang="en-US" altLang="zh-CN" b="1" dirty="0">
                <a:solidFill>
                  <a:srgbClr val="002060"/>
                </a:solidFill>
                <a:latin typeface="华文楷体" pitchFamily="2" charset="-122"/>
                <a:ea typeface="华文楷体" pitchFamily="2" charset="-122"/>
              </a:rPr>
              <a:t>             </a:t>
            </a:r>
            <a:r>
              <a:rPr lang="zh-CN" altLang="en-US" b="1" dirty="0">
                <a:solidFill>
                  <a:srgbClr val="002060"/>
                </a:solidFill>
                <a:latin typeface="华文楷体" pitchFamily="2" charset="-122"/>
                <a:ea typeface="华文楷体" pitchFamily="2" charset="-122"/>
              </a:rPr>
              <a:t>高 校，博士硕士</a:t>
            </a:r>
            <a:r>
              <a:rPr lang="en-US" altLang="zh-CN" b="1" dirty="0">
                <a:solidFill>
                  <a:srgbClr val="002060"/>
                </a:solidFill>
                <a:latin typeface="华文楷体" pitchFamily="2" charset="-122"/>
                <a:ea typeface="华文楷体" pitchFamily="2" charset="-122"/>
              </a:rPr>
              <a:t>7.58</a:t>
            </a:r>
            <a:r>
              <a:rPr lang="zh-CN" altLang="en-US" b="1" dirty="0">
                <a:solidFill>
                  <a:srgbClr val="002060"/>
                </a:solidFill>
                <a:latin typeface="华文楷体" pitchFamily="2" charset="-122"/>
                <a:ea typeface="华文楷体" pitchFamily="2" charset="-122"/>
              </a:rPr>
              <a:t>万人</a:t>
            </a:r>
            <a:r>
              <a:rPr lang="en-US" altLang="zh-CN" b="1" dirty="0">
                <a:solidFill>
                  <a:srgbClr val="002060"/>
                </a:solidFill>
                <a:latin typeface="华文楷体" pitchFamily="2" charset="-122"/>
                <a:ea typeface="华文楷体" pitchFamily="2" charset="-122"/>
              </a:rPr>
              <a:t>     </a:t>
            </a:r>
          </a:p>
          <a:p>
            <a:pPr marL="0" indent="0">
              <a:buNone/>
            </a:pPr>
            <a:r>
              <a:rPr lang="en-US" altLang="zh-CN" b="1" dirty="0">
                <a:solidFill>
                  <a:srgbClr val="002060"/>
                </a:solidFill>
                <a:latin typeface="华文楷体" pitchFamily="2" charset="-122"/>
                <a:ea typeface="华文楷体" pitchFamily="2" charset="-122"/>
              </a:rPr>
              <a:t>                        </a:t>
            </a:r>
            <a:r>
              <a:rPr lang="zh-CN" altLang="en-US" b="1" dirty="0">
                <a:solidFill>
                  <a:srgbClr val="AC0000"/>
                </a:solidFill>
                <a:latin typeface="华文楷体" pitchFamily="2" charset="-122"/>
                <a:ea typeface="华文楷体" pitchFamily="2" charset="-122"/>
              </a:rPr>
              <a:t>连续</a:t>
            </a:r>
            <a:r>
              <a:rPr lang="en-US" altLang="zh-CN" b="1" dirty="0">
                <a:solidFill>
                  <a:srgbClr val="AC0000"/>
                </a:solidFill>
                <a:latin typeface="华文楷体" pitchFamily="2" charset="-122"/>
                <a:ea typeface="华文楷体" pitchFamily="2" charset="-122"/>
              </a:rPr>
              <a:t>2</a:t>
            </a:r>
            <a:r>
              <a:rPr lang="zh-CN" altLang="en-US" b="1" dirty="0">
                <a:solidFill>
                  <a:srgbClr val="AC0000"/>
                </a:solidFill>
                <a:latin typeface="华文楷体" pitchFamily="2" charset="-122"/>
                <a:ea typeface="华文楷体" pitchFamily="2" charset="-122"/>
              </a:rPr>
              <a:t>年</a:t>
            </a:r>
            <a:r>
              <a:rPr lang="en-US" altLang="zh-CN" b="1" dirty="0">
                <a:solidFill>
                  <a:srgbClr val="AC0000"/>
                </a:solidFill>
                <a:latin typeface="华文楷体" pitchFamily="2" charset="-122"/>
                <a:ea typeface="华文楷体" pitchFamily="2" charset="-122"/>
              </a:rPr>
              <a:t>10%</a:t>
            </a:r>
            <a:r>
              <a:rPr lang="zh-CN" altLang="en-US" b="1" dirty="0">
                <a:solidFill>
                  <a:srgbClr val="002060"/>
                </a:solidFill>
                <a:latin typeface="华文楷体" pitchFamily="2" charset="-122"/>
                <a:ea typeface="华文楷体" pitchFamily="2" charset="-122"/>
              </a:rPr>
              <a:t>规模增长</a:t>
            </a:r>
            <a:endParaRPr lang="en-US" altLang="zh-CN" b="1" dirty="0">
              <a:solidFill>
                <a:srgbClr val="002060"/>
              </a:solidFill>
              <a:latin typeface="华文楷体" pitchFamily="2" charset="-122"/>
              <a:ea typeface="华文楷体" pitchFamily="2" charset="-122"/>
            </a:endParaRPr>
          </a:p>
          <a:p>
            <a:pPr marL="0" indent="0">
              <a:buNone/>
            </a:pPr>
            <a:r>
              <a:rPr lang="zh-CN" altLang="en-US" b="1" dirty="0">
                <a:solidFill>
                  <a:srgbClr val="AC0000"/>
                </a:solidFill>
                <a:latin typeface="华文楷体" pitchFamily="2" charset="-122"/>
                <a:ea typeface="华文楷体" pitchFamily="2" charset="-122"/>
              </a:rPr>
              <a:t>生源国前</a:t>
            </a:r>
            <a:r>
              <a:rPr lang="en-US" altLang="zh-CN" b="1" dirty="0">
                <a:solidFill>
                  <a:srgbClr val="AC0000"/>
                </a:solidFill>
                <a:latin typeface="华文楷体" pitchFamily="2" charset="-122"/>
                <a:ea typeface="华文楷体" pitchFamily="2" charset="-122"/>
              </a:rPr>
              <a:t>10</a:t>
            </a:r>
            <a:r>
              <a:rPr lang="zh-CN" altLang="en-US" b="1" dirty="0">
                <a:solidFill>
                  <a:srgbClr val="AC0000"/>
                </a:solidFill>
                <a:latin typeface="华文楷体" pitchFamily="2" charset="-122"/>
                <a:ea typeface="华文楷体" pitchFamily="2" charset="-122"/>
              </a:rPr>
              <a:t>位：</a:t>
            </a:r>
            <a:endParaRPr lang="en-US" altLang="zh-CN" b="1" dirty="0">
              <a:solidFill>
                <a:srgbClr val="AC0000"/>
              </a:solidFill>
              <a:latin typeface="华文楷体" pitchFamily="2" charset="-122"/>
              <a:ea typeface="华文楷体" pitchFamily="2" charset="-122"/>
            </a:endParaRPr>
          </a:p>
          <a:p>
            <a:pPr marL="0" indent="0">
              <a:buNone/>
            </a:pPr>
            <a:r>
              <a:rPr lang="en-US" altLang="zh-CN" sz="2800" b="1" dirty="0">
                <a:solidFill>
                  <a:srgbClr val="AC0000"/>
                </a:solidFill>
                <a:latin typeface="华文楷体" pitchFamily="2" charset="-122"/>
                <a:ea typeface="华文楷体" pitchFamily="2" charset="-122"/>
              </a:rPr>
              <a:t>      </a:t>
            </a:r>
            <a:r>
              <a:rPr lang="zh-CN" altLang="en-US" sz="2800" b="1" dirty="0">
                <a:solidFill>
                  <a:srgbClr val="002060"/>
                </a:solidFill>
                <a:latin typeface="华文楷体" pitchFamily="2" charset="-122"/>
                <a:ea typeface="华文楷体" pitchFamily="2" charset="-122"/>
              </a:rPr>
              <a:t>韩国、泰国、巴基斯坦、美国、印度、 俄罗斯</a:t>
            </a:r>
            <a:endParaRPr lang="en-US" altLang="zh-CN" sz="2800" b="1" dirty="0">
              <a:solidFill>
                <a:srgbClr val="002060"/>
              </a:solidFill>
              <a:latin typeface="华文楷体" pitchFamily="2" charset="-122"/>
              <a:ea typeface="华文楷体" pitchFamily="2" charset="-122"/>
            </a:endParaRPr>
          </a:p>
          <a:p>
            <a:pPr marL="0" indent="0">
              <a:buNone/>
            </a:pPr>
            <a:r>
              <a:rPr lang="en-US" altLang="zh-CN" sz="2800" b="1" dirty="0">
                <a:solidFill>
                  <a:srgbClr val="002060"/>
                </a:solidFill>
                <a:latin typeface="华文楷体" pitchFamily="2" charset="-122"/>
                <a:ea typeface="华文楷体" pitchFamily="2" charset="-122"/>
              </a:rPr>
              <a:t>    </a:t>
            </a:r>
            <a:r>
              <a:rPr lang="zh-CN" altLang="en-US" sz="2800" b="1" dirty="0">
                <a:solidFill>
                  <a:srgbClr val="002060"/>
                </a:solidFill>
                <a:latin typeface="华文楷体" pitchFamily="2" charset="-122"/>
                <a:ea typeface="华文楷体" pitchFamily="2" charset="-122"/>
              </a:rPr>
              <a:t>  日本、印度尼西亚、哈萨克斯坦、老挝</a:t>
            </a:r>
            <a:endParaRPr lang="en-US" altLang="zh-CN" sz="2800" b="1" dirty="0">
              <a:solidFill>
                <a:srgbClr val="002060"/>
              </a:solidFill>
              <a:latin typeface="华文楷体" pitchFamily="2" charset="-122"/>
              <a:ea typeface="华文楷体" pitchFamily="2" charset="-122"/>
            </a:endParaRPr>
          </a:p>
          <a:p>
            <a:pPr marL="0" indent="0">
              <a:buNone/>
            </a:pPr>
            <a:r>
              <a:rPr lang="en-US" altLang="zh-CN" sz="2800" b="1" dirty="0">
                <a:solidFill>
                  <a:srgbClr val="002060"/>
                </a:solidFill>
                <a:latin typeface="华文楷体" pitchFamily="2" charset="-122"/>
                <a:ea typeface="华文楷体" pitchFamily="2" charset="-122"/>
              </a:rPr>
              <a:t>                            </a:t>
            </a:r>
            <a:r>
              <a:rPr lang="zh-CN" altLang="en-US" sz="2800" b="1" dirty="0">
                <a:solidFill>
                  <a:srgbClr val="C00000"/>
                </a:solidFill>
                <a:latin typeface="华文楷体" pitchFamily="2" charset="-122"/>
                <a:ea typeface="华文楷体" pitchFamily="2" charset="-122"/>
              </a:rPr>
              <a:t>亚洲最大留学目的国</a:t>
            </a:r>
            <a:endParaRPr lang="en-US" altLang="zh-CN" sz="2800" b="1" dirty="0">
              <a:solidFill>
                <a:srgbClr val="C00000"/>
              </a:solidFill>
              <a:latin typeface="华文楷体" pitchFamily="2" charset="-122"/>
              <a:ea typeface="华文楷体" pitchFamily="2" charset="-122"/>
            </a:endParaRPr>
          </a:p>
          <a:p>
            <a:pPr marL="0" indent="0">
              <a:buNone/>
            </a:pPr>
            <a:r>
              <a:rPr lang="en-US" altLang="zh-CN" sz="2800" b="1" dirty="0">
                <a:solidFill>
                  <a:srgbClr val="C00000"/>
                </a:solidFill>
                <a:latin typeface="华文楷体" pitchFamily="2" charset="-122"/>
                <a:ea typeface="华文楷体" pitchFamily="2" charset="-122"/>
              </a:rPr>
              <a:t>                          </a:t>
            </a:r>
            <a:r>
              <a:rPr lang="en-US" altLang="zh-CN" sz="2800" b="1" dirty="0">
                <a:solidFill>
                  <a:srgbClr val="156BA4"/>
                </a:solidFill>
                <a:latin typeface="华文楷体" pitchFamily="2" charset="-122"/>
                <a:ea typeface="华文楷体" pitchFamily="2" charset="-122"/>
              </a:rPr>
              <a:t>——</a:t>
            </a:r>
            <a:r>
              <a:rPr lang="zh-CN" altLang="en-US" sz="2800" b="1" dirty="0">
                <a:solidFill>
                  <a:srgbClr val="156BA4"/>
                </a:solidFill>
                <a:latin typeface="华文楷体" pitchFamily="2" charset="-122"/>
                <a:ea typeface="华文楷体" pitchFamily="2" charset="-122"/>
              </a:rPr>
              <a:t>来自微言教育</a:t>
            </a:r>
            <a:r>
              <a:rPr lang="en-US" altLang="zh-CN" sz="2800" b="1" dirty="0">
                <a:solidFill>
                  <a:srgbClr val="156BA4"/>
                </a:solidFill>
                <a:latin typeface="华文楷体" pitchFamily="2" charset="-122"/>
                <a:ea typeface="华文楷体" pitchFamily="2" charset="-122"/>
              </a:rPr>
              <a:t>2018</a:t>
            </a:r>
            <a:r>
              <a:rPr lang="zh-CN" altLang="en-US" sz="2800" b="1" dirty="0">
                <a:solidFill>
                  <a:srgbClr val="156BA4"/>
                </a:solidFill>
                <a:latin typeface="华文楷体" pitchFamily="2" charset="-122"/>
                <a:ea typeface="华文楷体" pitchFamily="2" charset="-122"/>
              </a:rPr>
              <a:t>年</a:t>
            </a:r>
            <a:r>
              <a:rPr lang="en-US" altLang="zh-CN" sz="2800" b="1" dirty="0">
                <a:solidFill>
                  <a:srgbClr val="156BA4"/>
                </a:solidFill>
                <a:latin typeface="华文楷体" pitchFamily="2" charset="-122"/>
                <a:ea typeface="华文楷体" pitchFamily="2" charset="-122"/>
              </a:rPr>
              <a:t>3</a:t>
            </a:r>
            <a:r>
              <a:rPr lang="zh-CN" altLang="en-US" sz="2800" b="1" dirty="0">
                <a:solidFill>
                  <a:srgbClr val="156BA4"/>
                </a:solidFill>
                <a:latin typeface="华文楷体" pitchFamily="2" charset="-122"/>
                <a:ea typeface="华文楷体" pitchFamily="2" charset="-122"/>
              </a:rPr>
              <a:t>月</a:t>
            </a:r>
            <a:r>
              <a:rPr lang="en-US" altLang="zh-CN" sz="2800" b="1" dirty="0">
                <a:solidFill>
                  <a:srgbClr val="156BA4"/>
                </a:solidFill>
                <a:latin typeface="华文楷体" pitchFamily="2" charset="-122"/>
                <a:ea typeface="华文楷体" pitchFamily="2" charset="-122"/>
              </a:rPr>
              <a:t>30</a:t>
            </a:r>
            <a:r>
              <a:rPr lang="zh-CN" altLang="en-US" sz="2800" b="1" dirty="0">
                <a:solidFill>
                  <a:srgbClr val="156BA4"/>
                </a:solidFill>
                <a:latin typeface="华文楷体" pitchFamily="2" charset="-122"/>
                <a:ea typeface="华文楷体" pitchFamily="2" charset="-122"/>
              </a:rPr>
              <a:t>号</a:t>
            </a:r>
            <a:endParaRPr lang="en-US" altLang="zh-CN" sz="2800" b="1" dirty="0">
              <a:solidFill>
                <a:srgbClr val="156BA4"/>
              </a:solidFill>
              <a:latin typeface="华文楷体" pitchFamily="2" charset="-122"/>
              <a:ea typeface="华文楷体" pitchFamily="2" charset="-122"/>
            </a:endParaRPr>
          </a:p>
          <a:p>
            <a:pPr>
              <a:lnSpc>
                <a:spcPts val="4800"/>
              </a:lnSpc>
              <a:buNone/>
            </a:pPr>
            <a:endParaRPr lang="zh-CN" altLang="en-US" dirty="0"/>
          </a:p>
        </p:txBody>
      </p:sp>
    </p:spTree>
    <p:extLst>
      <p:ext uri="{BB962C8B-B14F-4D97-AF65-F5344CB8AC3E}">
        <p14:creationId xmlns:p14="http://schemas.microsoft.com/office/powerpoint/2010/main" val="12205673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74</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8494889"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国际化短板：不能满足国际化人才培养的需要</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8</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74</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74</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b="1" dirty="0" smtClean="0">
                <a:solidFill>
                  <a:schemeClr val="accent6">
                    <a:lumMod val="75000"/>
                  </a:schemeClr>
                </a:solidFill>
                <a:latin typeface="华文楷体" pitchFamily="2" charset="-122"/>
                <a:ea typeface="华文楷体" pitchFamily="2" charset="-122"/>
              </a:rPr>
              <a:t>短</a:t>
            </a:r>
            <a:r>
              <a:rPr lang="zh-CN" altLang="en-US" b="1" dirty="0">
                <a:solidFill>
                  <a:schemeClr val="accent6">
                    <a:lumMod val="75000"/>
                  </a:schemeClr>
                </a:solidFill>
                <a:latin typeface="华文楷体" pitchFamily="2" charset="-122"/>
                <a:ea typeface="华文楷体" pitchFamily="2" charset="-122"/>
              </a:rPr>
              <a:t>板一</a:t>
            </a:r>
            <a:r>
              <a:rPr lang="zh-CN" altLang="en-US" b="1" dirty="0" smtClean="0">
                <a:solidFill>
                  <a:schemeClr val="accent6">
                    <a:lumMod val="75000"/>
                  </a:schemeClr>
                </a:solidFill>
                <a:latin typeface="华文楷体" pitchFamily="2" charset="-122"/>
                <a:ea typeface="华文楷体" pitchFamily="2" charset="-122"/>
              </a:rPr>
              <a:t>：</a:t>
            </a:r>
            <a:r>
              <a:rPr lang="zh-CN" altLang="en-US" b="1" dirty="0">
                <a:solidFill>
                  <a:schemeClr val="accent6">
                    <a:lumMod val="75000"/>
                  </a:schemeClr>
                </a:solidFill>
                <a:latin typeface="黑体" panose="02010609060101010101" pitchFamily="49" charset="-122"/>
                <a:ea typeface="黑体" panose="02010609060101010101" pitchFamily="49" charset="-122"/>
              </a:rPr>
              <a:t>来华留学生规模小、结构不合理</a:t>
            </a:r>
            <a:endParaRPr lang="en-US" altLang="zh-CN" b="1" dirty="0" smtClean="0">
              <a:solidFill>
                <a:schemeClr val="accent6">
                  <a:lumMod val="75000"/>
                </a:schemeClr>
              </a:solidFill>
              <a:latin typeface="华文楷体" pitchFamily="2" charset="-122"/>
              <a:ea typeface="华文楷体" pitchFamily="2" charset="-122"/>
            </a:endParaRPr>
          </a:p>
        </p:txBody>
      </p:sp>
      <p:sp>
        <p:nvSpPr>
          <p:cNvPr id="21" name="内容占位符 2"/>
          <p:cNvSpPr txBox="1">
            <a:spLocks/>
          </p:cNvSpPr>
          <p:nvPr/>
        </p:nvSpPr>
        <p:spPr bwMode="auto">
          <a:xfrm>
            <a:off x="1273183" y="1628775"/>
            <a:ext cx="10367433"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2400" b="1" dirty="0" smtClean="0">
                <a:latin typeface="华文楷体" pitchFamily="2" charset="-122"/>
                <a:ea typeface="华文楷体" pitchFamily="2" charset="-122"/>
              </a:rPr>
              <a:t>                  </a:t>
            </a:r>
            <a:r>
              <a:rPr lang="en-US" altLang="zh-CN" sz="2400" b="1" dirty="0" smtClean="0">
                <a:solidFill>
                  <a:srgbClr val="002060"/>
                </a:solidFill>
                <a:latin typeface="华文楷体" pitchFamily="2" charset="-122"/>
                <a:ea typeface="华文楷体" pitchFamily="2" charset="-122"/>
              </a:rPr>
              <a:t>37</a:t>
            </a:r>
            <a:r>
              <a:rPr lang="zh-CN" altLang="en-US" sz="2400" b="1" dirty="0" smtClean="0">
                <a:solidFill>
                  <a:srgbClr val="002060"/>
                </a:solidFill>
                <a:latin typeface="华文楷体" pitchFamily="2" charset="-122"/>
                <a:ea typeface="华文楷体" pitchFamily="2" charset="-122"/>
              </a:rPr>
              <a:t>所原</a:t>
            </a:r>
            <a:r>
              <a:rPr lang="en-US" altLang="zh-CN" sz="2400" b="1" dirty="0" smtClean="0">
                <a:solidFill>
                  <a:srgbClr val="002060"/>
                </a:solidFill>
                <a:latin typeface="华文楷体" pitchFamily="2" charset="-122"/>
                <a:ea typeface="华文楷体" pitchFamily="2" charset="-122"/>
              </a:rPr>
              <a:t>985</a:t>
            </a:r>
            <a:r>
              <a:rPr lang="zh-CN" altLang="en-US" sz="2400" b="1" dirty="0" smtClean="0">
                <a:solidFill>
                  <a:srgbClr val="002060"/>
                </a:solidFill>
                <a:latin typeface="华文楷体" pitchFamily="2" charset="-122"/>
                <a:ea typeface="华文楷体" pitchFamily="2" charset="-122"/>
              </a:rPr>
              <a:t>建设大学学历留学生增长情况</a:t>
            </a:r>
            <a:endParaRPr lang="en-US" altLang="zh-CN" sz="24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r>
              <a:rPr lang="en-US" altLang="zh-CN" sz="2400" b="1" dirty="0" smtClean="0">
                <a:solidFill>
                  <a:srgbClr val="002060"/>
                </a:solidFill>
                <a:latin typeface="华文楷体" pitchFamily="2" charset="-122"/>
                <a:ea typeface="华文楷体" pitchFamily="2" charset="-122"/>
              </a:rPr>
              <a:t>                 </a:t>
            </a:r>
            <a:r>
              <a:rPr lang="zh-CN" altLang="en-US" sz="2000" b="1" dirty="0" smtClean="0">
                <a:solidFill>
                  <a:srgbClr val="002060"/>
                </a:solidFill>
                <a:latin typeface="华文楷体" pitchFamily="2" charset="-122"/>
                <a:ea typeface="华文楷体" pitchFamily="2" charset="-122"/>
              </a:rPr>
              <a:t>（</a:t>
            </a:r>
            <a:r>
              <a:rPr lang="en-US" altLang="zh-CN" sz="2000" b="1" dirty="0" smtClean="0">
                <a:solidFill>
                  <a:srgbClr val="002060"/>
                </a:solidFill>
                <a:latin typeface="华文楷体" pitchFamily="2" charset="-122"/>
                <a:ea typeface="华文楷体" pitchFamily="2" charset="-122"/>
              </a:rPr>
              <a:t> </a:t>
            </a:r>
            <a:r>
              <a:rPr lang="zh-CN" altLang="en-US" sz="2000" b="1" dirty="0" smtClean="0">
                <a:solidFill>
                  <a:srgbClr val="002060"/>
                </a:solidFill>
                <a:latin typeface="华文楷体" pitchFamily="2" charset="-122"/>
                <a:ea typeface="华文楷体" pitchFamily="2" charset="-122"/>
              </a:rPr>
              <a:t>数据来自</a:t>
            </a:r>
            <a:r>
              <a:rPr lang="en-US" altLang="zh-CN" sz="2000" b="1" dirty="0" smtClean="0">
                <a:solidFill>
                  <a:srgbClr val="002060"/>
                </a:solidFill>
                <a:latin typeface="华文楷体" pitchFamily="2" charset="-122"/>
                <a:ea typeface="华文楷体" pitchFamily="2" charset="-122"/>
              </a:rPr>
              <a:t>2013-2016</a:t>
            </a:r>
            <a:r>
              <a:rPr lang="zh-CN" altLang="en-US" sz="2000" b="1" dirty="0" smtClean="0">
                <a:solidFill>
                  <a:srgbClr val="002060"/>
                </a:solidFill>
                <a:latin typeface="华文楷体" pitchFamily="2" charset="-122"/>
                <a:ea typeface="华文楷体" pitchFamily="2" charset="-122"/>
              </a:rPr>
              <a:t>大学国际化排名      单位：人</a:t>
            </a:r>
            <a:r>
              <a:rPr lang="zh-CN" altLang="en-US" sz="2400" b="1" dirty="0" smtClean="0">
                <a:solidFill>
                  <a:srgbClr val="002060"/>
                </a:solidFill>
                <a:latin typeface="华文楷体" pitchFamily="2" charset="-122"/>
                <a:ea typeface="华文楷体" pitchFamily="2" charset="-122"/>
              </a:rPr>
              <a:t>）</a:t>
            </a:r>
            <a:endParaRPr lang="en-US" altLang="zh-CN" b="0" dirty="0" smtClean="0"/>
          </a:p>
          <a:p>
            <a:pPr marL="0" indent="0">
              <a:buFont typeface="Arial" panose="020B0604020202020204" pitchFamily="34" charset="0"/>
              <a:buNone/>
            </a:pPr>
            <a:endParaRPr lang="en-US" altLang="zh-CN" b="0" dirty="0" smtClean="0"/>
          </a:p>
          <a:p>
            <a:pPr marL="0" indent="0">
              <a:buFont typeface="Arial" panose="020B0604020202020204" pitchFamily="34" charset="0"/>
              <a:buNone/>
            </a:pPr>
            <a:endParaRPr lang="zh-CN" altLang="en-US" b="0" dirty="0" smtClean="0"/>
          </a:p>
        </p:txBody>
      </p:sp>
      <p:graphicFrame>
        <p:nvGraphicFramePr>
          <p:cNvPr id="22" name="表格 21"/>
          <p:cNvGraphicFramePr>
            <a:graphicFrameLocks noGrp="1"/>
          </p:cNvGraphicFramePr>
          <p:nvPr>
            <p:extLst>
              <p:ext uri="{D42A27DB-BD31-4B8C-83A1-F6EECF244321}">
                <p14:modId xmlns:p14="http://schemas.microsoft.com/office/powerpoint/2010/main" val="3521029340"/>
              </p:ext>
            </p:extLst>
          </p:nvPr>
        </p:nvGraphicFramePr>
        <p:xfrm>
          <a:off x="1367441" y="2636165"/>
          <a:ext cx="8544983" cy="3313115"/>
        </p:xfrm>
        <a:graphic>
          <a:graphicData uri="http://schemas.openxmlformats.org/drawingml/2006/table">
            <a:tbl>
              <a:tblPr>
                <a:tableStyleId>{5C22544A-7EE6-4342-B048-85BDC9FD1C3A}</a:tableStyleId>
              </a:tblPr>
              <a:tblGrid>
                <a:gridCol w="1406027">
                  <a:extLst>
                    <a:ext uri="{9D8B030D-6E8A-4147-A177-3AD203B41FA5}">
                      <a16:colId xmlns="" xmlns:a16="http://schemas.microsoft.com/office/drawing/2014/main" val="20000"/>
                    </a:ext>
                  </a:extLst>
                </a:gridCol>
                <a:gridCol w="1444545">
                  <a:extLst>
                    <a:ext uri="{9D8B030D-6E8A-4147-A177-3AD203B41FA5}">
                      <a16:colId xmlns="" xmlns:a16="http://schemas.microsoft.com/office/drawing/2014/main" val="20001"/>
                    </a:ext>
                  </a:extLst>
                </a:gridCol>
                <a:gridCol w="1898137">
                  <a:extLst>
                    <a:ext uri="{9D8B030D-6E8A-4147-A177-3AD203B41FA5}">
                      <a16:colId xmlns="" xmlns:a16="http://schemas.microsoft.com/office/drawing/2014/main" val="20002"/>
                    </a:ext>
                  </a:extLst>
                </a:gridCol>
                <a:gridCol w="1898137">
                  <a:extLst>
                    <a:ext uri="{9D8B030D-6E8A-4147-A177-3AD203B41FA5}">
                      <a16:colId xmlns="" xmlns:a16="http://schemas.microsoft.com/office/drawing/2014/main" val="20003"/>
                    </a:ext>
                  </a:extLst>
                </a:gridCol>
                <a:gridCol w="1898137">
                  <a:extLst>
                    <a:ext uri="{9D8B030D-6E8A-4147-A177-3AD203B41FA5}">
                      <a16:colId xmlns="" xmlns:a16="http://schemas.microsoft.com/office/drawing/2014/main" val="20004"/>
                    </a:ext>
                  </a:extLst>
                </a:gridCol>
              </a:tblGrid>
              <a:tr h="662623">
                <a:tc>
                  <a:txBody>
                    <a:bodyPr/>
                    <a:lstStyle/>
                    <a:p>
                      <a:pPr algn="l" fontAlgn="ctr"/>
                      <a:r>
                        <a:rPr lang="zh-CN" altLang="en-US" sz="2000" b="1" i="0" u="none" strike="noStrike" baseline="0" dirty="0" smtClean="0">
                          <a:solidFill>
                            <a:srgbClr val="166AA5"/>
                          </a:solidFill>
                          <a:effectLst/>
                          <a:latin typeface="宋体"/>
                        </a:rPr>
                        <a:t> 年 份</a:t>
                      </a:r>
                      <a:endParaRPr lang="zh-CN" altLang="en-US" sz="2000" b="1" i="0" u="none" strike="noStrike" baseline="0" dirty="0">
                        <a:solidFill>
                          <a:srgbClr val="166AA5"/>
                        </a:solidFill>
                        <a:effectLst/>
                        <a:latin typeface="宋体"/>
                      </a:endParaRPr>
                    </a:p>
                  </a:txBody>
                  <a:tcPr marL="0" marR="0" marT="0" marB="0" anchor="ctr"/>
                </a:tc>
                <a:tc>
                  <a:txBody>
                    <a:bodyPr/>
                    <a:lstStyle/>
                    <a:p>
                      <a:pPr algn="l" fontAlgn="ctr"/>
                      <a:r>
                        <a:rPr lang="zh-CN" altLang="en-US" sz="2000" b="1" u="none" strike="noStrike" baseline="0" dirty="0" smtClean="0">
                          <a:solidFill>
                            <a:srgbClr val="166AA5"/>
                          </a:solidFill>
                          <a:effectLst/>
                        </a:rPr>
                        <a:t>     本 科</a:t>
                      </a:r>
                      <a:endParaRPr lang="zh-CN" altLang="en-US" sz="2000" b="1" i="0" u="none" strike="noStrike" baseline="0" dirty="0">
                        <a:solidFill>
                          <a:srgbClr val="166AA5"/>
                        </a:solidFill>
                        <a:effectLst/>
                        <a:latin typeface="宋体"/>
                      </a:endParaRPr>
                    </a:p>
                  </a:txBody>
                  <a:tcPr marL="0" marR="0" marT="0" marB="0" anchor="ctr"/>
                </a:tc>
                <a:tc>
                  <a:txBody>
                    <a:bodyPr/>
                    <a:lstStyle/>
                    <a:p>
                      <a:pPr algn="l" fontAlgn="ctr"/>
                      <a:r>
                        <a:rPr lang="zh-CN" altLang="en-US" sz="2000" b="1" u="none" strike="noStrike" baseline="0" dirty="0" smtClean="0">
                          <a:solidFill>
                            <a:srgbClr val="166AA5"/>
                          </a:solidFill>
                          <a:effectLst/>
                        </a:rPr>
                        <a:t>     硕 士</a:t>
                      </a:r>
                      <a:endParaRPr lang="zh-CN" altLang="en-US" sz="2000" b="1" i="0" u="none" strike="noStrike" baseline="0" dirty="0">
                        <a:solidFill>
                          <a:srgbClr val="166AA5"/>
                        </a:solidFill>
                        <a:effectLst/>
                        <a:latin typeface="宋体"/>
                      </a:endParaRPr>
                    </a:p>
                  </a:txBody>
                  <a:tcPr marL="0" marR="0" marT="0" marB="0" anchor="ctr"/>
                </a:tc>
                <a:tc>
                  <a:txBody>
                    <a:bodyPr/>
                    <a:lstStyle/>
                    <a:p>
                      <a:pPr algn="l" fontAlgn="ctr"/>
                      <a:r>
                        <a:rPr lang="zh-CN" altLang="en-US" sz="2000" b="1" u="none" strike="noStrike" baseline="0" dirty="0" smtClean="0">
                          <a:solidFill>
                            <a:srgbClr val="166AA5"/>
                          </a:solidFill>
                          <a:effectLst/>
                        </a:rPr>
                        <a:t>    博  士</a:t>
                      </a:r>
                      <a:endParaRPr lang="zh-CN" altLang="en-US" sz="2000" b="1" i="0" u="none" strike="noStrike" baseline="0" dirty="0">
                        <a:solidFill>
                          <a:srgbClr val="166AA5"/>
                        </a:solidFill>
                        <a:effectLst/>
                        <a:latin typeface="宋体"/>
                      </a:endParaRPr>
                    </a:p>
                  </a:txBody>
                  <a:tcPr marL="0" marR="0" marT="0" marB="0" anchor="ctr"/>
                </a:tc>
                <a:tc>
                  <a:txBody>
                    <a:bodyPr/>
                    <a:lstStyle/>
                    <a:p>
                      <a:pPr algn="l" fontAlgn="ctr"/>
                      <a:r>
                        <a:rPr lang="zh-CN" altLang="en-US" sz="2000" b="1" u="none" strike="noStrike" baseline="0" dirty="0" smtClean="0">
                          <a:solidFill>
                            <a:srgbClr val="166AA5"/>
                          </a:solidFill>
                          <a:effectLst/>
                        </a:rPr>
                        <a:t>     总 计</a:t>
                      </a:r>
                      <a:endParaRPr lang="zh-CN" altLang="en-US" sz="2000" b="1" i="0" u="none" strike="noStrike" baseline="0" dirty="0">
                        <a:solidFill>
                          <a:srgbClr val="166AA5"/>
                        </a:solidFill>
                        <a:effectLst/>
                        <a:latin typeface="宋体"/>
                      </a:endParaRPr>
                    </a:p>
                  </a:txBody>
                  <a:tcPr marL="0" marR="0" marT="0" marB="0" anchor="ctr"/>
                </a:tc>
                <a:extLst>
                  <a:ext uri="{0D108BD9-81ED-4DB2-BD59-A6C34878D82A}">
                    <a16:rowId xmlns="" xmlns:a16="http://schemas.microsoft.com/office/drawing/2014/main" val="10000"/>
                  </a:ext>
                </a:extLst>
              </a:tr>
              <a:tr h="662623">
                <a:tc>
                  <a:txBody>
                    <a:bodyPr/>
                    <a:lstStyle/>
                    <a:p>
                      <a:pPr algn="r" fontAlgn="ctr"/>
                      <a:r>
                        <a:rPr lang="en-US" altLang="zh-CN" sz="2000" b="1" u="none" strike="noStrike" baseline="0" dirty="0" smtClean="0">
                          <a:solidFill>
                            <a:srgbClr val="166AA5"/>
                          </a:solidFill>
                          <a:effectLst/>
                        </a:rPr>
                        <a:t>2013</a:t>
                      </a:r>
                      <a:endParaRPr lang="en-US" altLang="zh-CN" sz="2000" b="1" i="0" u="none" strike="noStrike" baseline="0" dirty="0">
                        <a:solidFill>
                          <a:srgbClr val="166AA5"/>
                        </a:solidFill>
                        <a:effectLst/>
                        <a:latin typeface="宋体"/>
                      </a:endParaRPr>
                    </a:p>
                  </a:txBody>
                  <a:tcPr marL="0" marR="0" marT="0" marB="0" anchor="ctr"/>
                </a:tc>
                <a:tc>
                  <a:txBody>
                    <a:bodyPr/>
                    <a:lstStyle/>
                    <a:p>
                      <a:pPr algn="r" fontAlgn="ctr"/>
                      <a:r>
                        <a:rPr lang="en-US" altLang="zh-CN" sz="2000" b="1" u="none" strike="noStrike" baseline="0" dirty="0">
                          <a:solidFill>
                            <a:srgbClr val="166AA5"/>
                          </a:solidFill>
                          <a:effectLst/>
                        </a:rPr>
                        <a:t>20877</a:t>
                      </a:r>
                      <a:endParaRPr lang="en-US" altLang="zh-CN" sz="2000" b="1" i="0" u="none" strike="noStrike" baseline="0" dirty="0">
                        <a:solidFill>
                          <a:srgbClr val="166AA5"/>
                        </a:solidFill>
                        <a:effectLst/>
                        <a:latin typeface="宋体"/>
                      </a:endParaRPr>
                    </a:p>
                  </a:txBody>
                  <a:tcPr marL="0" marR="0" marT="0" marB="0" anchor="ctr"/>
                </a:tc>
                <a:tc>
                  <a:txBody>
                    <a:bodyPr/>
                    <a:lstStyle/>
                    <a:p>
                      <a:pPr algn="r" fontAlgn="ctr"/>
                      <a:r>
                        <a:rPr lang="en-US" altLang="zh-CN" sz="2000" b="1" u="none" strike="noStrike" baseline="0" dirty="0">
                          <a:solidFill>
                            <a:srgbClr val="166AA5"/>
                          </a:solidFill>
                          <a:effectLst/>
                        </a:rPr>
                        <a:t>8444</a:t>
                      </a:r>
                      <a:endParaRPr lang="en-US" altLang="zh-CN" sz="2000" b="1" i="0" u="none" strike="noStrike" baseline="0" dirty="0">
                        <a:solidFill>
                          <a:srgbClr val="166AA5"/>
                        </a:solidFill>
                        <a:effectLst/>
                        <a:latin typeface="宋体"/>
                      </a:endParaRPr>
                    </a:p>
                  </a:txBody>
                  <a:tcPr marL="0" marR="0" marT="0" marB="0" anchor="ctr"/>
                </a:tc>
                <a:tc>
                  <a:txBody>
                    <a:bodyPr/>
                    <a:lstStyle/>
                    <a:p>
                      <a:pPr algn="r" fontAlgn="ctr"/>
                      <a:r>
                        <a:rPr lang="en-US" altLang="zh-CN" sz="2000" b="1" u="none" strike="noStrike" baseline="0" dirty="0">
                          <a:solidFill>
                            <a:srgbClr val="C00000"/>
                          </a:solidFill>
                          <a:effectLst/>
                        </a:rPr>
                        <a:t>3324</a:t>
                      </a:r>
                      <a:endParaRPr lang="en-US" altLang="zh-CN" sz="2000" b="1" i="0" u="none" strike="noStrike" baseline="0" dirty="0">
                        <a:solidFill>
                          <a:srgbClr val="C00000"/>
                        </a:solidFill>
                        <a:effectLst/>
                        <a:latin typeface="宋体"/>
                      </a:endParaRPr>
                    </a:p>
                  </a:txBody>
                  <a:tcPr marL="0" marR="0" marT="0" marB="0" anchor="ctr"/>
                </a:tc>
                <a:tc>
                  <a:txBody>
                    <a:bodyPr/>
                    <a:lstStyle/>
                    <a:p>
                      <a:pPr algn="r" fontAlgn="ctr"/>
                      <a:r>
                        <a:rPr lang="en-US" altLang="zh-CN" sz="2000" b="1" u="none" strike="noStrike" baseline="0" dirty="0">
                          <a:solidFill>
                            <a:srgbClr val="166AA5"/>
                          </a:solidFill>
                          <a:effectLst/>
                        </a:rPr>
                        <a:t>32655</a:t>
                      </a:r>
                      <a:endParaRPr lang="en-US" altLang="zh-CN" sz="2000" b="1" i="0" u="none" strike="noStrike" baseline="0" dirty="0">
                        <a:solidFill>
                          <a:srgbClr val="166AA5"/>
                        </a:solidFill>
                        <a:effectLst/>
                        <a:latin typeface="宋体"/>
                      </a:endParaRPr>
                    </a:p>
                  </a:txBody>
                  <a:tcPr marL="0" marR="0" marT="0" marB="0" anchor="ctr"/>
                </a:tc>
                <a:extLst>
                  <a:ext uri="{0D108BD9-81ED-4DB2-BD59-A6C34878D82A}">
                    <a16:rowId xmlns="" xmlns:a16="http://schemas.microsoft.com/office/drawing/2014/main" val="10001"/>
                  </a:ext>
                </a:extLst>
              </a:tr>
              <a:tr h="662623">
                <a:tc>
                  <a:txBody>
                    <a:bodyPr/>
                    <a:lstStyle/>
                    <a:p>
                      <a:pPr algn="r" fontAlgn="ctr"/>
                      <a:r>
                        <a:rPr lang="en-US" altLang="zh-CN" sz="2000" b="1" u="none" strike="noStrike" baseline="0">
                          <a:solidFill>
                            <a:srgbClr val="166AA5"/>
                          </a:solidFill>
                          <a:effectLst/>
                        </a:rPr>
                        <a:t>2014</a:t>
                      </a:r>
                      <a:endParaRPr lang="en-US" altLang="zh-CN" sz="2000" b="1" i="0" u="none" strike="noStrike" baseline="0">
                        <a:solidFill>
                          <a:srgbClr val="166AA5"/>
                        </a:solidFill>
                        <a:effectLst/>
                        <a:latin typeface="宋体"/>
                      </a:endParaRPr>
                    </a:p>
                  </a:txBody>
                  <a:tcPr marL="0" marR="0" marT="0" marB="0" anchor="ctr"/>
                </a:tc>
                <a:tc>
                  <a:txBody>
                    <a:bodyPr/>
                    <a:lstStyle/>
                    <a:p>
                      <a:pPr algn="r" fontAlgn="ctr"/>
                      <a:r>
                        <a:rPr lang="en-US" altLang="zh-CN" sz="2000" b="1" u="none" strike="noStrike" baseline="0" dirty="0">
                          <a:solidFill>
                            <a:srgbClr val="166AA5"/>
                          </a:solidFill>
                          <a:effectLst/>
                        </a:rPr>
                        <a:t>25752</a:t>
                      </a:r>
                      <a:endParaRPr lang="en-US" altLang="zh-CN" sz="2000" b="1" i="0" u="none" strike="noStrike" baseline="0" dirty="0">
                        <a:solidFill>
                          <a:srgbClr val="166AA5"/>
                        </a:solidFill>
                        <a:effectLst/>
                        <a:latin typeface="宋体"/>
                      </a:endParaRPr>
                    </a:p>
                  </a:txBody>
                  <a:tcPr marL="0" marR="0" marT="0" marB="0" anchor="ctr"/>
                </a:tc>
                <a:tc>
                  <a:txBody>
                    <a:bodyPr/>
                    <a:lstStyle/>
                    <a:p>
                      <a:pPr algn="r" fontAlgn="ctr"/>
                      <a:r>
                        <a:rPr lang="en-US" altLang="zh-CN" sz="2000" b="1" u="none" strike="noStrike" baseline="0" dirty="0">
                          <a:solidFill>
                            <a:srgbClr val="166AA5"/>
                          </a:solidFill>
                          <a:effectLst/>
                        </a:rPr>
                        <a:t>12227</a:t>
                      </a:r>
                      <a:endParaRPr lang="en-US" altLang="zh-CN" sz="2000" b="1" i="0" u="none" strike="noStrike" baseline="0" dirty="0">
                        <a:solidFill>
                          <a:srgbClr val="166AA5"/>
                        </a:solidFill>
                        <a:effectLst/>
                        <a:latin typeface="宋体"/>
                      </a:endParaRPr>
                    </a:p>
                  </a:txBody>
                  <a:tcPr marL="0" marR="0" marT="0" marB="0" anchor="ctr"/>
                </a:tc>
                <a:tc>
                  <a:txBody>
                    <a:bodyPr/>
                    <a:lstStyle/>
                    <a:p>
                      <a:pPr algn="r" fontAlgn="ctr"/>
                      <a:r>
                        <a:rPr lang="en-US" altLang="zh-CN" sz="2000" b="1" u="none" strike="noStrike" baseline="0" dirty="0">
                          <a:solidFill>
                            <a:srgbClr val="C00000"/>
                          </a:solidFill>
                          <a:effectLst/>
                        </a:rPr>
                        <a:t>4754</a:t>
                      </a:r>
                      <a:endParaRPr lang="en-US" altLang="zh-CN" sz="2000" b="1" i="0" u="none" strike="noStrike" baseline="0" dirty="0">
                        <a:solidFill>
                          <a:srgbClr val="C00000"/>
                        </a:solidFill>
                        <a:effectLst/>
                        <a:latin typeface="宋体"/>
                      </a:endParaRPr>
                    </a:p>
                  </a:txBody>
                  <a:tcPr marL="0" marR="0" marT="0" marB="0" anchor="ctr"/>
                </a:tc>
                <a:tc>
                  <a:txBody>
                    <a:bodyPr/>
                    <a:lstStyle/>
                    <a:p>
                      <a:pPr algn="r" fontAlgn="ctr"/>
                      <a:r>
                        <a:rPr lang="en-US" altLang="zh-CN" sz="2000" b="1" u="none" strike="noStrike" baseline="0" dirty="0">
                          <a:solidFill>
                            <a:srgbClr val="166AA5"/>
                          </a:solidFill>
                          <a:effectLst/>
                        </a:rPr>
                        <a:t>42733</a:t>
                      </a:r>
                      <a:endParaRPr lang="en-US" altLang="zh-CN" sz="2000" b="1" i="0" u="none" strike="noStrike" baseline="0" dirty="0">
                        <a:solidFill>
                          <a:srgbClr val="166AA5"/>
                        </a:solidFill>
                        <a:effectLst/>
                        <a:latin typeface="宋体"/>
                      </a:endParaRPr>
                    </a:p>
                  </a:txBody>
                  <a:tcPr marL="0" marR="0" marT="0" marB="0" anchor="ctr"/>
                </a:tc>
                <a:extLst>
                  <a:ext uri="{0D108BD9-81ED-4DB2-BD59-A6C34878D82A}">
                    <a16:rowId xmlns="" xmlns:a16="http://schemas.microsoft.com/office/drawing/2014/main" val="10002"/>
                  </a:ext>
                </a:extLst>
              </a:tr>
              <a:tr h="662623">
                <a:tc>
                  <a:txBody>
                    <a:bodyPr/>
                    <a:lstStyle/>
                    <a:p>
                      <a:pPr algn="r" fontAlgn="ctr"/>
                      <a:r>
                        <a:rPr lang="en-US" altLang="zh-CN" sz="2000" b="1" u="none" strike="noStrike" baseline="0">
                          <a:solidFill>
                            <a:srgbClr val="166AA5"/>
                          </a:solidFill>
                          <a:effectLst/>
                        </a:rPr>
                        <a:t>2015</a:t>
                      </a:r>
                      <a:endParaRPr lang="en-US" altLang="zh-CN" sz="2000" b="1" i="0" u="none" strike="noStrike" baseline="0">
                        <a:solidFill>
                          <a:srgbClr val="166AA5"/>
                        </a:solidFill>
                        <a:effectLst/>
                        <a:latin typeface="宋体"/>
                      </a:endParaRPr>
                    </a:p>
                  </a:txBody>
                  <a:tcPr marL="0" marR="0" marT="0" marB="0" anchor="ctr"/>
                </a:tc>
                <a:tc>
                  <a:txBody>
                    <a:bodyPr/>
                    <a:lstStyle/>
                    <a:p>
                      <a:pPr algn="r" fontAlgn="ctr"/>
                      <a:r>
                        <a:rPr lang="en-US" altLang="zh-CN" sz="2000" b="1" u="none" strike="noStrike" baseline="0" dirty="0">
                          <a:solidFill>
                            <a:srgbClr val="00B050"/>
                          </a:solidFill>
                          <a:effectLst/>
                          <a:latin typeface="黑体" panose="02010609060101010101" pitchFamily="49" charset="-122"/>
                          <a:ea typeface="黑体" panose="02010609060101010101" pitchFamily="49" charset="-122"/>
                        </a:rPr>
                        <a:t>22793</a:t>
                      </a:r>
                      <a:endParaRPr lang="en-US" altLang="zh-CN" sz="2000" b="1" i="0" u="none" strike="noStrike" baseline="0" dirty="0">
                        <a:solidFill>
                          <a:srgbClr val="00B050"/>
                        </a:solidFill>
                        <a:effectLst/>
                        <a:latin typeface="黑体" panose="02010609060101010101" pitchFamily="49" charset="-122"/>
                        <a:ea typeface="黑体" panose="02010609060101010101" pitchFamily="49" charset="-122"/>
                      </a:endParaRPr>
                    </a:p>
                  </a:txBody>
                  <a:tcPr marL="0" marR="0" marT="0" marB="0" anchor="ctr"/>
                </a:tc>
                <a:tc>
                  <a:txBody>
                    <a:bodyPr/>
                    <a:lstStyle/>
                    <a:p>
                      <a:pPr algn="r" fontAlgn="ctr"/>
                      <a:r>
                        <a:rPr lang="en-US" altLang="zh-CN" sz="2000" b="1" u="none" strike="noStrike" baseline="0" dirty="0">
                          <a:solidFill>
                            <a:srgbClr val="00B050"/>
                          </a:solidFill>
                          <a:effectLst/>
                          <a:latin typeface="黑体" panose="02010609060101010101" pitchFamily="49" charset="-122"/>
                          <a:ea typeface="黑体" panose="02010609060101010101" pitchFamily="49" charset="-122"/>
                        </a:rPr>
                        <a:t>11007</a:t>
                      </a:r>
                      <a:endParaRPr lang="en-US" altLang="zh-CN" sz="2000" b="1" i="0" u="none" strike="noStrike" baseline="0" dirty="0">
                        <a:solidFill>
                          <a:srgbClr val="00B050"/>
                        </a:solidFill>
                        <a:effectLst/>
                        <a:latin typeface="黑体" panose="02010609060101010101" pitchFamily="49" charset="-122"/>
                        <a:ea typeface="黑体" panose="02010609060101010101" pitchFamily="49" charset="-122"/>
                      </a:endParaRPr>
                    </a:p>
                  </a:txBody>
                  <a:tcPr marL="0" marR="0" marT="0" marB="0" anchor="ctr"/>
                </a:tc>
                <a:tc>
                  <a:txBody>
                    <a:bodyPr/>
                    <a:lstStyle/>
                    <a:p>
                      <a:pPr algn="r" fontAlgn="ctr"/>
                      <a:r>
                        <a:rPr lang="en-US" altLang="zh-CN" sz="2000" b="1" u="none" strike="noStrike" baseline="0" dirty="0">
                          <a:solidFill>
                            <a:srgbClr val="C00000"/>
                          </a:solidFill>
                          <a:effectLst/>
                        </a:rPr>
                        <a:t>4876</a:t>
                      </a:r>
                      <a:endParaRPr lang="en-US" altLang="zh-CN" sz="2000" b="1" i="0" u="none" strike="noStrike" baseline="0" dirty="0">
                        <a:solidFill>
                          <a:srgbClr val="C00000"/>
                        </a:solidFill>
                        <a:effectLst/>
                        <a:latin typeface="宋体"/>
                      </a:endParaRPr>
                    </a:p>
                  </a:txBody>
                  <a:tcPr marL="0" marR="0" marT="0" marB="0" anchor="ctr"/>
                </a:tc>
                <a:tc>
                  <a:txBody>
                    <a:bodyPr/>
                    <a:lstStyle/>
                    <a:p>
                      <a:pPr algn="r" fontAlgn="ctr"/>
                      <a:r>
                        <a:rPr lang="en-US" altLang="zh-CN" sz="2000" b="1" u="none" strike="noStrike" baseline="0" dirty="0">
                          <a:solidFill>
                            <a:srgbClr val="166AA5"/>
                          </a:solidFill>
                          <a:effectLst/>
                        </a:rPr>
                        <a:t>38676</a:t>
                      </a:r>
                      <a:endParaRPr lang="en-US" altLang="zh-CN" sz="2000" b="1" i="0" u="none" strike="noStrike" baseline="0" dirty="0">
                        <a:solidFill>
                          <a:srgbClr val="166AA5"/>
                        </a:solidFill>
                        <a:effectLst/>
                        <a:latin typeface="宋体"/>
                      </a:endParaRPr>
                    </a:p>
                  </a:txBody>
                  <a:tcPr marL="0" marR="0" marT="0" marB="0" anchor="ctr"/>
                </a:tc>
                <a:extLst>
                  <a:ext uri="{0D108BD9-81ED-4DB2-BD59-A6C34878D82A}">
                    <a16:rowId xmlns="" xmlns:a16="http://schemas.microsoft.com/office/drawing/2014/main" val="10003"/>
                  </a:ext>
                </a:extLst>
              </a:tr>
              <a:tr h="662623">
                <a:tc>
                  <a:txBody>
                    <a:bodyPr/>
                    <a:lstStyle/>
                    <a:p>
                      <a:pPr algn="r" fontAlgn="ctr"/>
                      <a:r>
                        <a:rPr lang="en-US" altLang="zh-CN" sz="2000" b="1" u="none" strike="noStrike" baseline="0">
                          <a:solidFill>
                            <a:srgbClr val="166AA5"/>
                          </a:solidFill>
                          <a:effectLst/>
                        </a:rPr>
                        <a:t>2016</a:t>
                      </a:r>
                      <a:endParaRPr lang="en-US" altLang="zh-CN" sz="2000" b="1" i="0" u="none" strike="noStrike" baseline="0">
                        <a:solidFill>
                          <a:srgbClr val="166AA5"/>
                        </a:solidFill>
                        <a:effectLst/>
                        <a:latin typeface="宋体"/>
                      </a:endParaRPr>
                    </a:p>
                  </a:txBody>
                  <a:tcPr marL="0" marR="0" marT="0" marB="0" anchor="ctr"/>
                </a:tc>
                <a:tc>
                  <a:txBody>
                    <a:bodyPr/>
                    <a:lstStyle/>
                    <a:p>
                      <a:pPr algn="r" fontAlgn="ctr"/>
                      <a:r>
                        <a:rPr lang="en-US" altLang="zh-CN" sz="2000" b="1" u="none" strike="noStrike" baseline="0">
                          <a:solidFill>
                            <a:srgbClr val="166AA5"/>
                          </a:solidFill>
                          <a:effectLst/>
                        </a:rPr>
                        <a:t>28193</a:t>
                      </a:r>
                      <a:endParaRPr lang="en-US" altLang="zh-CN" sz="2000" b="1" i="0" u="none" strike="noStrike" baseline="0">
                        <a:solidFill>
                          <a:srgbClr val="166AA5"/>
                        </a:solidFill>
                        <a:effectLst/>
                        <a:latin typeface="宋体"/>
                      </a:endParaRPr>
                    </a:p>
                  </a:txBody>
                  <a:tcPr marL="0" marR="0" marT="0" marB="0" anchor="ctr"/>
                </a:tc>
                <a:tc>
                  <a:txBody>
                    <a:bodyPr/>
                    <a:lstStyle/>
                    <a:p>
                      <a:pPr algn="r" fontAlgn="ctr"/>
                      <a:r>
                        <a:rPr lang="en-US" altLang="zh-CN" sz="2000" b="1" u="none" strike="noStrike" baseline="0" dirty="0">
                          <a:solidFill>
                            <a:srgbClr val="166AA5"/>
                          </a:solidFill>
                          <a:effectLst/>
                        </a:rPr>
                        <a:t>15526</a:t>
                      </a:r>
                      <a:endParaRPr lang="en-US" altLang="zh-CN" sz="2000" b="1" i="0" u="none" strike="noStrike" baseline="0" dirty="0">
                        <a:solidFill>
                          <a:srgbClr val="166AA5"/>
                        </a:solidFill>
                        <a:effectLst/>
                        <a:latin typeface="宋体"/>
                      </a:endParaRPr>
                    </a:p>
                  </a:txBody>
                  <a:tcPr marL="0" marR="0" marT="0" marB="0" anchor="ctr"/>
                </a:tc>
                <a:tc>
                  <a:txBody>
                    <a:bodyPr/>
                    <a:lstStyle/>
                    <a:p>
                      <a:pPr algn="r" fontAlgn="ctr"/>
                      <a:r>
                        <a:rPr lang="en-US" altLang="zh-CN" sz="2000" b="1" u="none" strike="noStrike" baseline="0" dirty="0">
                          <a:solidFill>
                            <a:srgbClr val="C00000"/>
                          </a:solidFill>
                          <a:effectLst/>
                        </a:rPr>
                        <a:t>6795</a:t>
                      </a:r>
                      <a:endParaRPr lang="en-US" altLang="zh-CN" sz="2000" b="1" i="0" u="none" strike="noStrike" baseline="0" dirty="0">
                        <a:solidFill>
                          <a:srgbClr val="C00000"/>
                        </a:solidFill>
                        <a:effectLst/>
                        <a:latin typeface="宋体"/>
                      </a:endParaRPr>
                    </a:p>
                  </a:txBody>
                  <a:tcPr marL="0" marR="0" marT="0" marB="0" anchor="ctr"/>
                </a:tc>
                <a:tc>
                  <a:txBody>
                    <a:bodyPr/>
                    <a:lstStyle/>
                    <a:p>
                      <a:pPr algn="r" fontAlgn="ctr"/>
                      <a:r>
                        <a:rPr lang="en-US" altLang="zh-CN" sz="2000" b="1" u="none" strike="noStrike" baseline="0" dirty="0">
                          <a:solidFill>
                            <a:srgbClr val="AC0000"/>
                          </a:solidFill>
                          <a:effectLst/>
                        </a:rPr>
                        <a:t>50514</a:t>
                      </a:r>
                      <a:endParaRPr lang="en-US" altLang="zh-CN" sz="2000" b="1" i="0" u="none" strike="noStrike" baseline="0" dirty="0">
                        <a:solidFill>
                          <a:srgbClr val="AC0000"/>
                        </a:solidFill>
                        <a:effectLst/>
                        <a:latin typeface="宋体"/>
                      </a:endParaRPr>
                    </a:p>
                  </a:txBody>
                  <a:tcPr marL="0" marR="0" marT="0" marB="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238581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75</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9102505"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国际化短板：不能满足国际化人才培养的需要</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8</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75</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75</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b="1" dirty="0" smtClean="0">
                <a:solidFill>
                  <a:schemeClr val="accent6">
                    <a:lumMod val="75000"/>
                  </a:schemeClr>
                </a:solidFill>
                <a:latin typeface="华文楷体" pitchFamily="2" charset="-122"/>
                <a:ea typeface="华文楷体" pitchFamily="2" charset="-122"/>
              </a:rPr>
              <a:t>短</a:t>
            </a:r>
            <a:r>
              <a:rPr lang="zh-CN" altLang="en-US" b="1" dirty="0">
                <a:solidFill>
                  <a:schemeClr val="accent6">
                    <a:lumMod val="75000"/>
                  </a:schemeClr>
                </a:solidFill>
                <a:latin typeface="华文楷体" pitchFamily="2" charset="-122"/>
                <a:ea typeface="华文楷体" pitchFamily="2" charset="-122"/>
              </a:rPr>
              <a:t>板一</a:t>
            </a:r>
            <a:r>
              <a:rPr lang="zh-CN" altLang="en-US" b="1" dirty="0" smtClean="0">
                <a:solidFill>
                  <a:schemeClr val="accent6">
                    <a:lumMod val="75000"/>
                  </a:schemeClr>
                </a:solidFill>
                <a:latin typeface="华文楷体" pitchFamily="2" charset="-122"/>
                <a:ea typeface="华文楷体" pitchFamily="2" charset="-122"/>
              </a:rPr>
              <a:t>：来华留学生规模小、结构不合理</a:t>
            </a:r>
            <a:endParaRPr lang="en-US" altLang="zh-CN" b="1" dirty="0" smtClean="0">
              <a:solidFill>
                <a:schemeClr val="accent6">
                  <a:lumMod val="75000"/>
                </a:schemeClr>
              </a:solidFill>
              <a:latin typeface="华文楷体" pitchFamily="2" charset="-122"/>
              <a:ea typeface="华文楷体" pitchFamily="2" charset="-122"/>
            </a:endParaRPr>
          </a:p>
        </p:txBody>
      </p:sp>
      <p:sp>
        <p:nvSpPr>
          <p:cNvPr id="21" name="内容占位符 2"/>
          <p:cNvSpPr txBox="1">
            <a:spLocks/>
          </p:cNvSpPr>
          <p:nvPr/>
        </p:nvSpPr>
        <p:spPr bwMode="auto">
          <a:xfrm>
            <a:off x="1273183" y="1628775"/>
            <a:ext cx="10367433"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800" dirty="0" smtClean="0">
                <a:solidFill>
                  <a:srgbClr val="002060"/>
                </a:solidFill>
                <a:latin typeface="华文楷体" pitchFamily="2" charset="-122"/>
                <a:ea typeface="华文楷体" pitchFamily="2" charset="-122"/>
              </a:rPr>
              <a:t>               原</a:t>
            </a:r>
            <a:r>
              <a:rPr lang="en-US" altLang="zh-CN" sz="2800" dirty="0">
                <a:solidFill>
                  <a:srgbClr val="002060"/>
                </a:solidFill>
                <a:latin typeface="华文楷体" pitchFamily="2" charset="-122"/>
                <a:ea typeface="华文楷体" pitchFamily="2" charset="-122"/>
              </a:rPr>
              <a:t>211</a:t>
            </a:r>
            <a:r>
              <a:rPr lang="zh-CN" altLang="en-US" sz="2800" dirty="0">
                <a:solidFill>
                  <a:srgbClr val="002060"/>
                </a:solidFill>
                <a:latin typeface="华文楷体" pitchFamily="2" charset="-122"/>
                <a:ea typeface="华文楷体" pitchFamily="2" charset="-122"/>
              </a:rPr>
              <a:t>建设大学学历留学生增长情况</a:t>
            </a:r>
            <a:endParaRPr lang="en-US" altLang="zh-CN" sz="2800" dirty="0">
              <a:solidFill>
                <a:srgbClr val="002060"/>
              </a:solidFill>
              <a:latin typeface="华文楷体" pitchFamily="2" charset="-122"/>
              <a:ea typeface="华文楷体" pitchFamily="2" charset="-122"/>
            </a:endParaRPr>
          </a:p>
          <a:p>
            <a:pPr marL="0" indent="0">
              <a:buNone/>
            </a:pPr>
            <a:r>
              <a:rPr lang="en-US" altLang="zh-CN" dirty="0">
                <a:solidFill>
                  <a:srgbClr val="002060"/>
                </a:solidFill>
                <a:latin typeface="华文楷体" pitchFamily="2" charset="-122"/>
                <a:ea typeface="华文楷体" pitchFamily="2" charset="-122"/>
              </a:rPr>
              <a:t>               </a:t>
            </a:r>
            <a:r>
              <a:rPr lang="zh-CN" altLang="en-US" sz="2400" dirty="0" smtClean="0">
                <a:solidFill>
                  <a:srgbClr val="002060"/>
                </a:solidFill>
                <a:latin typeface="华文楷体" pitchFamily="2" charset="-122"/>
                <a:ea typeface="华文楷体" pitchFamily="2" charset="-122"/>
              </a:rPr>
              <a:t>（数据</a:t>
            </a:r>
            <a:r>
              <a:rPr lang="zh-CN" altLang="en-US" sz="2400" dirty="0">
                <a:solidFill>
                  <a:srgbClr val="002060"/>
                </a:solidFill>
                <a:latin typeface="华文楷体" pitchFamily="2" charset="-122"/>
                <a:ea typeface="华文楷体" pitchFamily="2" charset="-122"/>
              </a:rPr>
              <a:t>来自</a:t>
            </a:r>
            <a:r>
              <a:rPr lang="en-US" altLang="zh-CN" sz="2400" dirty="0">
                <a:solidFill>
                  <a:srgbClr val="002060"/>
                </a:solidFill>
                <a:latin typeface="华文楷体" pitchFamily="2" charset="-122"/>
                <a:ea typeface="华文楷体" pitchFamily="2" charset="-122"/>
              </a:rPr>
              <a:t>2013-2016</a:t>
            </a:r>
            <a:r>
              <a:rPr lang="zh-CN" altLang="en-US" sz="2400" dirty="0">
                <a:solidFill>
                  <a:srgbClr val="002060"/>
                </a:solidFill>
                <a:latin typeface="华文楷体" pitchFamily="2" charset="-122"/>
                <a:ea typeface="华文楷体" pitchFamily="2" charset="-122"/>
              </a:rPr>
              <a:t>大学国际化</a:t>
            </a:r>
            <a:r>
              <a:rPr lang="zh-CN" altLang="en-US" sz="2400" dirty="0" smtClean="0">
                <a:solidFill>
                  <a:srgbClr val="002060"/>
                </a:solidFill>
                <a:latin typeface="华文楷体" pitchFamily="2" charset="-122"/>
                <a:ea typeface="华文楷体" pitchFamily="2" charset="-122"/>
              </a:rPr>
              <a:t>排名）</a:t>
            </a:r>
            <a:endParaRPr lang="en-US" altLang="zh-CN" b="0" dirty="0" smtClean="0"/>
          </a:p>
          <a:p>
            <a:pPr marL="0" indent="0">
              <a:buFont typeface="Arial" panose="020B0604020202020204" pitchFamily="34" charset="0"/>
              <a:buNone/>
            </a:pPr>
            <a:endParaRPr lang="zh-CN" altLang="en-US" b="0" dirty="0" smtClean="0"/>
          </a:p>
        </p:txBody>
      </p:sp>
      <p:graphicFrame>
        <p:nvGraphicFramePr>
          <p:cNvPr id="24" name="表格 23"/>
          <p:cNvGraphicFramePr>
            <a:graphicFrameLocks noGrp="1"/>
          </p:cNvGraphicFramePr>
          <p:nvPr>
            <p:extLst>
              <p:ext uri="{D42A27DB-BD31-4B8C-83A1-F6EECF244321}">
                <p14:modId xmlns:p14="http://schemas.microsoft.com/office/powerpoint/2010/main" val="1436487639"/>
              </p:ext>
            </p:extLst>
          </p:nvPr>
        </p:nvGraphicFramePr>
        <p:xfrm>
          <a:off x="1439084" y="2862707"/>
          <a:ext cx="8689364" cy="3014565"/>
        </p:xfrm>
        <a:graphic>
          <a:graphicData uri="http://schemas.openxmlformats.org/drawingml/2006/table">
            <a:tbl>
              <a:tblPr>
                <a:tableStyleId>{5C22544A-7EE6-4342-B048-85BDC9FD1C3A}</a:tableStyleId>
              </a:tblPr>
              <a:tblGrid>
                <a:gridCol w="1942328">
                  <a:extLst>
                    <a:ext uri="{9D8B030D-6E8A-4147-A177-3AD203B41FA5}">
                      <a16:colId xmlns="" xmlns:a16="http://schemas.microsoft.com/office/drawing/2014/main" val="20000"/>
                    </a:ext>
                  </a:extLst>
                </a:gridCol>
                <a:gridCol w="1635646">
                  <a:extLst>
                    <a:ext uri="{9D8B030D-6E8A-4147-A177-3AD203B41FA5}">
                      <a16:colId xmlns="" xmlns:a16="http://schemas.microsoft.com/office/drawing/2014/main" val="20001"/>
                    </a:ext>
                  </a:extLst>
                </a:gridCol>
                <a:gridCol w="1635646">
                  <a:extLst>
                    <a:ext uri="{9D8B030D-6E8A-4147-A177-3AD203B41FA5}">
                      <a16:colId xmlns="" xmlns:a16="http://schemas.microsoft.com/office/drawing/2014/main" val="20002"/>
                    </a:ext>
                  </a:extLst>
                </a:gridCol>
                <a:gridCol w="1737872">
                  <a:extLst>
                    <a:ext uri="{9D8B030D-6E8A-4147-A177-3AD203B41FA5}">
                      <a16:colId xmlns="" xmlns:a16="http://schemas.microsoft.com/office/drawing/2014/main" val="20003"/>
                    </a:ext>
                  </a:extLst>
                </a:gridCol>
                <a:gridCol w="1737872">
                  <a:extLst>
                    <a:ext uri="{9D8B030D-6E8A-4147-A177-3AD203B41FA5}">
                      <a16:colId xmlns="" xmlns:a16="http://schemas.microsoft.com/office/drawing/2014/main" val="20004"/>
                    </a:ext>
                  </a:extLst>
                </a:gridCol>
              </a:tblGrid>
              <a:tr h="602913">
                <a:tc>
                  <a:txBody>
                    <a:bodyPr/>
                    <a:lstStyle/>
                    <a:p>
                      <a:pPr algn="l" fontAlgn="ctr"/>
                      <a:r>
                        <a:rPr lang="zh-CN" altLang="en-US" sz="2000" b="1" u="none" strike="noStrike" dirty="0">
                          <a:solidFill>
                            <a:srgbClr val="0070C0"/>
                          </a:solidFill>
                          <a:effectLst/>
                        </a:rPr>
                        <a:t>   </a:t>
                      </a:r>
                      <a:r>
                        <a:rPr lang="zh-CN" altLang="en-US" sz="2000" b="1" u="none" strike="noStrike" dirty="0" smtClean="0">
                          <a:solidFill>
                            <a:srgbClr val="0070C0"/>
                          </a:solidFill>
                          <a:effectLst/>
                        </a:rPr>
                        <a:t>         年  份</a:t>
                      </a:r>
                      <a:endParaRPr lang="zh-CN" altLang="en-US" sz="2000" b="1" i="0" u="none" strike="noStrike" dirty="0">
                        <a:solidFill>
                          <a:srgbClr val="0070C0"/>
                        </a:solidFill>
                        <a:effectLst/>
                        <a:latin typeface="宋体"/>
                      </a:endParaRPr>
                    </a:p>
                  </a:txBody>
                  <a:tcPr marL="0" marR="0" marT="0" marB="0" anchor="ctr"/>
                </a:tc>
                <a:tc>
                  <a:txBody>
                    <a:bodyPr/>
                    <a:lstStyle/>
                    <a:p>
                      <a:pPr algn="l" fontAlgn="ctr"/>
                      <a:r>
                        <a:rPr lang="zh-CN" altLang="en-US" sz="2000" b="1" u="none" strike="noStrike" dirty="0" smtClean="0">
                          <a:solidFill>
                            <a:srgbClr val="0070C0"/>
                          </a:solidFill>
                          <a:effectLst/>
                        </a:rPr>
                        <a:t>         本  科</a:t>
                      </a:r>
                      <a:endParaRPr lang="zh-CN" altLang="en-US" sz="2000" b="1" i="0" u="none" strike="noStrike" dirty="0">
                        <a:solidFill>
                          <a:srgbClr val="0070C0"/>
                        </a:solidFill>
                        <a:effectLst/>
                        <a:latin typeface="宋体"/>
                      </a:endParaRPr>
                    </a:p>
                  </a:txBody>
                  <a:tcPr marL="0" marR="0" marT="0" marB="0" anchor="ctr"/>
                </a:tc>
                <a:tc>
                  <a:txBody>
                    <a:bodyPr/>
                    <a:lstStyle/>
                    <a:p>
                      <a:pPr algn="l" fontAlgn="ctr"/>
                      <a:r>
                        <a:rPr lang="zh-CN" altLang="en-US" sz="2000" b="1" u="none" strike="noStrike" dirty="0" smtClean="0">
                          <a:solidFill>
                            <a:srgbClr val="0070C0"/>
                          </a:solidFill>
                          <a:effectLst/>
                        </a:rPr>
                        <a:t>      硕     士</a:t>
                      </a:r>
                      <a:endParaRPr lang="zh-CN" altLang="en-US" sz="2000" b="1" i="0" u="none" strike="noStrike" dirty="0">
                        <a:solidFill>
                          <a:srgbClr val="0070C0"/>
                        </a:solidFill>
                        <a:effectLst/>
                        <a:latin typeface="宋体"/>
                      </a:endParaRPr>
                    </a:p>
                  </a:txBody>
                  <a:tcPr marL="0" marR="0" marT="0" marB="0" anchor="ctr"/>
                </a:tc>
                <a:tc>
                  <a:txBody>
                    <a:bodyPr/>
                    <a:lstStyle/>
                    <a:p>
                      <a:pPr algn="l" fontAlgn="ctr"/>
                      <a:r>
                        <a:rPr lang="zh-CN" altLang="en-US" sz="2000" b="1" u="none" strike="noStrike" dirty="0" smtClean="0">
                          <a:solidFill>
                            <a:srgbClr val="0070C0"/>
                          </a:solidFill>
                          <a:effectLst/>
                        </a:rPr>
                        <a:t>     博     士</a:t>
                      </a:r>
                      <a:endParaRPr lang="zh-CN" altLang="en-US" sz="2000" b="1" i="0" u="none" strike="noStrike" dirty="0">
                        <a:solidFill>
                          <a:srgbClr val="0070C0"/>
                        </a:solidFill>
                        <a:effectLst/>
                        <a:latin typeface="宋体"/>
                      </a:endParaRPr>
                    </a:p>
                  </a:txBody>
                  <a:tcPr marL="0" marR="0" marT="0" marB="0" anchor="ctr"/>
                </a:tc>
                <a:tc>
                  <a:txBody>
                    <a:bodyPr/>
                    <a:lstStyle/>
                    <a:p>
                      <a:pPr algn="l" fontAlgn="ctr"/>
                      <a:r>
                        <a:rPr lang="zh-CN" altLang="en-US" sz="2000" b="1" u="none" strike="noStrike" dirty="0" smtClean="0">
                          <a:solidFill>
                            <a:srgbClr val="0070C0"/>
                          </a:solidFill>
                          <a:effectLst/>
                        </a:rPr>
                        <a:t>        总  计</a:t>
                      </a:r>
                      <a:endParaRPr lang="zh-CN" altLang="en-US" sz="2000" b="1" i="0" u="none" strike="noStrike" dirty="0">
                        <a:solidFill>
                          <a:srgbClr val="0070C0"/>
                        </a:solidFill>
                        <a:effectLst/>
                        <a:latin typeface="宋体"/>
                      </a:endParaRPr>
                    </a:p>
                  </a:txBody>
                  <a:tcPr marL="0" marR="0" marT="0" marB="0" anchor="ctr"/>
                </a:tc>
                <a:extLst>
                  <a:ext uri="{0D108BD9-81ED-4DB2-BD59-A6C34878D82A}">
                    <a16:rowId xmlns="" xmlns:a16="http://schemas.microsoft.com/office/drawing/2014/main" val="10000"/>
                  </a:ext>
                </a:extLst>
              </a:tr>
              <a:tr h="602913">
                <a:tc>
                  <a:txBody>
                    <a:bodyPr/>
                    <a:lstStyle/>
                    <a:p>
                      <a:pPr algn="r" fontAlgn="ctr"/>
                      <a:r>
                        <a:rPr lang="en-US" altLang="zh-CN" sz="2000" b="1" u="none" strike="noStrike" dirty="0">
                          <a:solidFill>
                            <a:srgbClr val="0070C0"/>
                          </a:solidFill>
                          <a:effectLst/>
                        </a:rPr>
                        <a:t>2013</a:t>
                      </a:r>
                      <a:endParaRPr lang="en-US" altLang="zh-CN" sz="2000" b="1" i="0" u="none" strike="noStrike" dirty="0">
                        <a:solidFill>
                          <a:srgbClr val="0070C0"/>
                        </a:solidFill>
                        <a:effectLst/>
                        <a:latin typeface="宋体"/>
                      </a:endParaRPr>
                    </a:p>
                  </a:txBody>
                  <a:tcPr marL="0" marR="0" marT="0" marB="0" anchor="ctr"/>
                </a:tc>
                <a:tc>
                  <a:txBody>
                    <a:bodyPr/>
                    <a:lstStyle/>
                    <a:p>
                      <a:pPr algn="r" fontAlgn="ctr"/>
                      <a:r>
                        <a:rPr lang="en-US" altLang="zh-CN" sz="2000" b="1" u="none" strike="noStrike" dirty="0">
                          <a:solidFill>
                            <a:srgbClr val="0070C0"/>
                          </a:solidFill>
                          <a:effectLst/>
                        </a:rPr>
                        <a:t>9417</a:t>
                      </a:r>
                      <a:endParaRPr lang="en-US" altLang="zh-CN" sz="2000" b="1" i="0" u="none" strike="noStrike" dirty="0">
                        <a:solidFill>
                          <a:srgbClr val="0070C0"/>
                        </a:solidFill>
                        <a:effectLst/>
                        <a:latin typeface="宋体"/>
                      </a:endParaRPr>
                    </a:p>
                  </a:txBody>
                  <a:tcPr marL="0" marR="0" marT="0" marB="0" anchor="ctr"/>
                </a:tc>
                <a:tc>
                  <a:txBody>
                    <a:bodyPr/>
                    <a:lstStyle/>
                    <a:p>
                      <a:pPr algn="r" fontAlgn="ctr"/>
                      <a:r>
                        <a:rPr lang="en-US" altLang="zh-CN" sz="2000" b="1" u="none" strike="noStrike" dirty="0">
                          <a:solidFill>
                            <a:srgbClr val="0070C0"/>
                          </a:solidFill>
                          <a:effectLst/>
                        </a:rPr>
                        <a:t>3326</a:t>
                      </a:r>
                      <a:endParaRPr lang="en-US" altLang="zh-CN" sz="2000" b="1" i="0" u="none" strike="noStrike" dirty="0">
                        <a:solidFill>
                          <a:srgbClr val="0070C0"/>
                        </a:solidFill>
                        <a:effectLst/>
                        <a:latin typeface="宋体"/>
                      </a:endParaRPr>
                    </a:p>
                  </a:txBody>
                  <a:tcPr marL="0" marR="0" marT="0" marB="0" anchor="ctr"/>
                </a:tc>
                <a:tc>
                  <a:txBody>
                    <a:bodyPr/>
                    <a:lstStyle/>
                    <a:p>
                      <a:pPr algn="r" fontAlgn="ctr"/>
                      <a:r>
                        <a:rPr lang="en-US" altLang="zh-CN" sz="2000" b="1" u="none" strike="noStrike" dirty="0">
                          <a:solidFill>
                            <a:srgbClr val="C00000"/>
                          </a:solidFill>
                          <a:effectLst/>
                        </a:rPr>
                        <a:t>1355</a:t>
                      </a:r>
                      <a:endParaRPr lang="en-US" altLang="zh-CN" sz="2000" b="1" i="0" u="none" strike="noStrike" dirty="0">
                        <a:solidFill>
                          <a:srgbClr val="C00000"/>
                        </a:solidFill>
                        <a:effectLst/>
                        <a:latin typeface="宋体"/>
                      </a:endParaRPr>
                    </a:p>
                  </a:txBody>
                  <a:tcPr marL="0" marR="0" marT="0" marB="0" anchor="ctr"/>
                </a:tc>
                <a:tc>
                  <a:txBody>
                    <a:bodyPr/>
                    <a:lstStyle/>
                    <a:p>
                      <a:pPr algn="r" fontAlgn="ctr"/>
                      <a:r>
                        <a:rPr lang="en-US" altLang="zh-CN" sz="2000" b="1" u="none" strike="noStrike" dirty="0">
                          <a:solidFill>
                            <a:srgbClr val="0070C0"/>
                          </a:solidFill>
                          <a:effectLst/>
                        </a:rPr>
                        <a:t>14098</a:t>
                      </a:r>
                      <a:endParaRPr lang="en-US" altLang="zh-CN" sz="2000" b="1" i="0" u="none" strike="noStrike" dirty="0">
                        <a:solidFill>
                          <a:srgbClr val="0070C0"/>
                        </a:solidFill>
                        <a:effectLst/>
                        <a:latin typeface="宋体"/>
                      </a:endParaRPr>
                    </a:p>
                  </a:txBody>
                  <a:tcPr marL="0" marR="0" marT="0" marB="0" anchor="ctr"/>
                </a:tc>
                <a:extLst>
                  <a:ext uri="{0D108BD9-81ED-4DB2-BD59-A6C34878D82A}">
                    <a16:rowId xmlns="" xmlns:a16="http://schemas.microsoft.com/office/drawing/2014/main" val="10001"/>
                  </a:ext>
                </a:extLst>
              </a:tr>
              <a:tr h="602913">
                <a:tc>
                  <a:txBody>
                    <a:bodyPr/>
                    <a:lstStyle/>
                    <a:p>
                      <a:pPr algn="r" fontAlgn="ctr"/>
                      <a:r>
                        <a:rPr lang="en-US" altLang="zh-CN" sz="2000" b="1" u="none" strike="noStrike">
                          <a:solidFill>
                            <a:srgbClr val="0070C0"/>
                          </a:solidFill>
                          <a:effectLst/>
                        </a:rPr>
                        <a:t>2014</a:t>
                      </a:r>
                      <a:endParaRPr lang="en-US" altLang="zh-CN" sz="2000" b="1" i="0" u="none" strike="noStrike">
                        <a:solidFill>
                          <a:srgbClr val="0070C0"/>
                        </a:solidFill>
                        <a:effectLst/>
                        <a:latin typeface="宋体"/>
                      </a:endParaRPr>
                    </a:p>
                  </a:txBody>
                  <a:tcPr marL="0" marR="0" marT="0" marB="0" anchor="ctr"/>
                </a:tc>
                <a:tc>
                  <a:txBody>
                    <a:bodyPr/>
                    <a:lstStyle/>
                    <a:p>
                      <a:pPr algn="r" fontAlgn="ctr"/>
                      <a:r>
                        <a:rPr lang="en-US" altLang="zh-CN" sz="2000" b="1" u="none" strike="noStrike">
                          <a:solidFill>
                            <a:srgbClr val="0070C0"/>
                          </a:solidFill>
                          <a:effectLst/>
                        </a:rPr>
                        <a:t>24710</a:t>
                      </a:r>
                      <a:endParaRPr lang="en-US" altLang="zh-CN" sz="2000" b="1" i="0" u="none" strike="noStrike">
                        <a:solidFill>
                          <a:srgbClr val="0070C0"/>
                        </a:solidFill>
                        <a:effectLst/>
                        <a:latin typeface="宋体"/>
                      </a:endParaRPr>
                    </a:p>
                  </a:txBody>
                  <a:tcPr marL="0" marR="0" marT="0" marB="0" anchor="ctr"/>
                </a:tc>
                <a:tc>
                  <a:txBody>
                    <a:bodyPr/>
                    <a:lstStyle/>
                    <a:p>
                      <a:pPr algn="r" fontAlgn="ctr"/>
                      <a:r>
                        <a:rPr lang="en-US" altLang="zh-CN" sz="2000" b="1" u="none" strike="noStrike">
                          <a:solidFill>
                            <a:srgbClr val="0070C0"/>
                          </a:solidFill>
                          <a:effectLst/>
                        </a:rPr>
                        <a:t>8024</a:t>
                      </a:r>
                      <a:endParaRPr lang="en-US" altLang="zh-CN" sz="2000" b="1" i="0" u="none" strike="noStrike">
                        <a:solidFill>
                          <a:srgbClr val="0070C0"/>
                        </a:solidFill>
                        <a:effectLst/>
                        <a:latin typeface="宋体"/>
                      </a:endParaRPr>
                    </a:p>
                  </a:txBody>
                  <a:tcPr marL="0" marR="0" marT="0" marB="0" anchor="ctr"/>
                </a:tc>
                <a:tc>
                  <a:txBody>
                    <a:bodyPr/>
                    <a:lstStyle/>
                    <a:p>
                      <a:pPr algn="r" fontAlgn="ctr"/>
                      <a:r>
                        <a:rPr lang="en-US" altLang="zh-CN" sz="2000" b="1" u="none" strike="noStrike" dirty="0">
                          <a:solidFill>
                            <a:srgbClr val="C00000"/>
                          </a:solidFill>
                          <a:effectLst/>
                        </a:rPr>
                        <a:t>2733</a:t>
                      </a:r>
                      <a:endParaRPr lang="en-US" altLang="zh-CN" sz="2000" b="1" i="0" u="none" strike="noStrike" dirty="0">
                        <a:solidFill>
                          <a:srgbClr val="C00000"/>
                        </a:solidFill>
                        <a:effectLst/>
                        <a:latin typeface="宋体"/>
                      </a:endParaRPr>
                    </a:p>
                  </a:txBody>
                  <a:tcPr marL="0" marR="0" marT="0" marB="0" anchor="ctr"/>
                </a:tc>
                <a:tc>
                  <a:txBody>
                    <a:bodyPr/>
                    <a:lstStyle/>
                    <a:p>
                      <a:pPr algn="r" fontAlgn="ctr"/>
                      <a:r>
                        <a:rPr lang="en-US" altLang="zh-CN" sz="2000" b="1" u="none" strike="noStrike" dirty="0">
                          <a:solidFill>
                            <a:srgbClr val="0070C0"/>
                          </a:solidFill>
                          <a:effectLst/>
                        </a:rPr>
                        <a:t>35467</a:t>
                      </a:r>
                      <a:endParaRPr lang="en-US" altLang="zh-CN" sz="2000" b="1" i="0" u="none" strike="noStrike" dirty="0">
                        <a:solidFill>
                          <a:srgbClr val="0070C0"/>
                        </a:solidFill>
                        <a:effectLst/>
                        <a:latin typeface="宋体"/>
                      </a:endParaRPr>
                    </a:p>
                  </a:txBody>
                  <a:tcPr marL="0" marR="0" marT="0" marB="0" anchor="ctr"/>
                </a:tc>
                <a:extLst>
                  <a:ext uri="{0D108BD9-81ED-4DB2-BD59-A6C34878D82A}">
                    <a16:rowId xmlns="" xmlns:a16="http://schemas.microsoft.com/office/drawing/2014/main" val="10002"/>
                  </a:ext>
                </a:extLst>
              </a:tr>
              <a:tr h="602913">
                <a:tc>
                  <a:txBody>
                    <a:bodyPr/>
                    <a:lstStyle/>
                    <a:p>
                      <a:pPr algn="r" fontAlgn="ctr"/>
                      <a:r>
                        <a:rPr lang="en-US" altLang="zh-CN" sz="2000" b="1" u="none" strike="noStrike">
                          <a:solidFill>
                            <a:srgbClr val="0070C0"/>
                          </a:solidFill>
                          <a:effectLst/>
                        </a:rPr>
                        <a:t>2015</a:t>
                      </a:r>
                      <a:endParaRPr lang="en-US" altLang="zh-CN" sz="2000" b="1" i="0" u="none" strike="noStrike">
                        <a:solidFill>
                          <a:srgbClr val="0070C0"/>
                        </a:solidFill>
                        <a:effectLst/>
                        <a:latin typeface="宋体"/>
                      </a:endParaRPr>
                    </a:p>
                  </a:txBody>
                  <a:tcPr marL="0" marR="0" marT="0" marB="0" anchor="ctr"/>
                </a:tc>
                <a:tc>
                  <a:txBody>
                    <a:bodyPr/>
                    <a:lstStyle/>
                    <a:p>
                      <a:pPr algn="r" fontAlgn="ctr"/>
                      <a:r>
                        <a:rPr lang="en-US" altLang="zh-CN" sz="2000" b="1" u="none" strike="noStrike">
                          <a:solidFill>
                            <a:srgbClr val="0070C0"/>
                          </a:solidFill>
                          <a:effectLst/>
                        </a:rPr>
                        <a:t>35324</a:t>
                      </a:r>
                      <a:endParaRPr lang="en-US" altLang="zh-CN" sz="2000" b="1" i="0" u="none" strike="noStrike">
                        <a:solidFill>
                          <a:srgbClr val="0070C0"/>
                        </a:solidFill>
                        <a:effectLst/>
                        <a:latin typeface="宋体"/>
                      </a:endParaRPr>
                    </a:p>
                  </a:txBody>
                  <a:tcPr marL="0" marR="0" marT="0" marB="0" anchor="ctr"/>
                </a:tc>
                <a:tc>
                  <a:txBody>
                    <a:bodyPr/>
                    <a:lstStyle/>
                    <a:p>
                      <a:pPr algn="r" fontAlgn="ctr"/>
                      <a:r>
                        <a:rPr lang="en-US" altLang="zh-CN" sz="2000" b="1" u="none" strike="noStrike">
                          <a:solidFill>
                            <a:srgbClr val="0070C0"/>
                          </a:solidFill>
                          <a:effectLst/>
                        </a:rPr>
                        <a:t>13168</a:t>
                      </a:r>
                      <a:endParaRPr lang="en-US" altLang="zh-CN" sz="2000" b="1" i="0" u="none" strike="noStrike">
                        <a:solidFill>
                          <a:srgbClr val="0070C0"/>
                        </a:solidFill>
                        <a:effectLst/>
                        <a:latin typeface="宋体"/>
                      </a:endParaRPr>
                    </a:p>
                  </a:txBody>
                  <a:tcPr marL="0" marR="0" marT="0" marB="0" anchor="ctr"/>
                </a:tc>
                <a:tc>
                  <a:txBody>
                    <a:bodyPr/>
                    <a:lstStyle/>
                    <a:p>
                      <a:pPr algn="r" fontAlgn="ctr"/>
                      <a:r>
                        <a:rPr lang="en-US" altLang="zh-CN" sz="2000" b="1" u="none" strike="noStrike" dirty="0">
                          <a:solidFill>
                            <a:srgbClr val="C00000"/>
                          </a:solidFill>
                          <a:effectLst/>
                        </a:rPr>
                        <a:t>3593</a:t>
                      </a:r>
                      <a:endParaRPr lang="en-US" altLang="zh-CN" sz="2000" b="1" i="0" u="none" strike="noStrike" dirty="0">
                        <a:solidFill>
                          <a:srgbClr val="C00000"/>
                        </a:solidFill>
                        <a:effectLst/>
                        <a:latin typeface="宋体"/>
                      </a:endParaRPr>
                    </a:p>
                  </a:txBody>
                  <a:tcPr marL="0" marR="0" marT="0" marB="0" anchor="ctr"/>
                </a:tc>
                <a:tc>
                  <a:txBody>
                    <a:bodyPr/>
                    <a:lstStyle/>
                    <a:p>
                      <a:pPr algn="r" fontAlgn="ctr"/>
                      <a:r>
                        <a:rPr lang="en-US" altLang="zh-CN" sz="2000" b="1" u="none" strike="noStrike" dirty="0">
                          <a:solidFill>
                            <a:srgbClr val="0070C0"/>
                          </a:solidFill>
                          <a:effectLst/>
                        </a:rPr>
                        <a:t>52085</a:t>
                      </a:r>
                      <a:endParaRPr lang="en-US" altLang="zh-CN" sz="2000" b="1" i="0" u="none" strike="noStrike" dirty="0">
                        <a:solidFill>
                          <a:srgbClr val="0070C0"/>
                        </a:solidFill>
                        <a:effectLst/>
                        <a:latin typeface="宋体"/>
                      </a:endParaRPr>
                    </a:p>
                  </a:txBody>
                  <a:tcPr marL="0" marR="0" marT="0" marB="0" anchor="ctr"/>
                </a:tc>
                <a:extLst>
                  <a:ext uri="{0D108BD9-81ED-4DB2-BD59-A6C34878D82A}">
                    <a16:rowId xmlns="" xmlns:a16="http://schemas.microsoft.com/office/drawing/2014/main" val="10003"/>
                  </a:ext>
                </a:extLst>
              </a:tr>
              <a:tr h="602913">
                <a:tc>
                  <a:txBody>
                    <a:bodyPr/>
                    <a:lstStyle/>
                    <a:p>
                      <a:pPr algn="r" fontAlgn="ctr"/>
                      <a:r>
                        <a:rPr lang="en-US" altLang="zh-CN" sz="2000" b="1" u="none" strike="noStrike" dirty="0">
                          <a:solidFill>
                            <a:srgbClr val="0070C0"/>
                          </a:solidFill>
                          <a:effectLst/>
                        </a:rPr>
                        <a:t>2016</a:t>
                      </a:r>
                      <a:endParaRPr lang="en-US" altLang="zh-CN" sz="2000" b="1" i="0" u="none" strike="noStrike" dirty="0">
                        <a:solidFill>
                          <a:srgbClr val="0070C0"/>
                        </a:solidFill>
                        <a:effectLst/>
                        <a:latin typeface="宋体"/>
                      </a:endParaRPr>
                    </a:p>
                  </a:txBody>
                  <a:tcPr marL="0" marR="0" marT="0" marB="0" anchor="ctr"/>
                </a:tc>
                <a:tc>
                  <a:txBody>
                    <a:bodyPr/>
                    <a:lstStyle/>
                    <a:p>
                      <a:pPr algn="r" fontAlgn="ctr"/>
                      <a:r>
                        <a:rPr lang="en-US" altLang="zh-CN" sz="2000" b="1" u="none" strike="noStrike" dirty="0">
                          <a:solidFill>
                            <a:srgbClr val="0070C0"/>
                          </a:solidFill>
                          <a:effectLst/>
                        </a:rPr>
                        <a:t>27727</a:t>
                      </a:r>
                      <a:endParaRPr lang="en-US" altLang="zh-CN" sz="2000" b="1" i="0" u="none" strike="noStrike" dirty="0">
                        <a:solidFill>
                          <a:srgbClr val="0070C0"/>
                        </a:solidFill>
                        <a:effectLst/>
                        <a:latin typeface="宋体"/>
                      </a:endParaRPr>
                    </a:p>
                  </a:txBody>
                  <a:tcPr marL="0" marR="0" marT="0" marB="0" anchor="ctr"/>
                </a:tc>
                <a:tc>
                  <a:txBody>
                    <a:bodyPr/>
                    <a:lstStyle/>
                    <a:p>
                      <a:pPr algn="r" fontAlgn="ctr"/>
                      <a:r>
                        <a:rPr lang="en-US" altLang="zh-CN" sz="2000" b="1" u="none" strike="noStrike" dirty="0">
                          <a:solidFill>
                            <a:srgbClr val="0070C0"/>
                          </a:solidFill>
                          <a:effectLst/>
                        </a:rPr>
                        <a:t>10337</a:t>
                      </a:r>
                      <a:endParaRPr lang="en-US" altLang="zh-CN" sz="2000" b="1" i="0" u="none" strike="noStrike" dirty="0">
                        <a:solidFill>
                          <a:srgbClr val="0070C0"/>
                        </a:solidFill>
                        <a:effectLst/>
                        <a:latin typeface="宋体"/>
                      </a:endParaRPr>
                    </a:p>
                  </a:txBody>
                  <a:tcPr marL="0" marR="0" marT="0" marB="0" anchor="ctr"/>
                </a:tc>
                <a:tc>
                  <a:txBody>
                    <a:bodyPr/>
                    <a:lstStyle/>
                    <a:p>
                      <a:pPr algn="r" fontAlgn="ctr"/>
                      <a:r>
                        <a:rPr lang="en-US" altLang="zh-CN" sz="2000" b="1" u="none" strike="noStrike" dirty="0">
                          <a:solidFill>
                            <a:srgbClr val="C00000"/>
                          </a:solidFill>
                          <a:effectLst/>
                        </a:rPr>
                        <a:t>4245</a:t>
                      </a:r>
                      <a:endParaRPr lang="en-US" altLang="zh-CN" sz="2000" b="1" i="0" u="none" strike="noStrike" dirty="0">
                        <a:solidFill>
                          <a:srgbClr val="C00000"/>
                        </a:solidFill>
                        <a:effectLst/>
                        <a:latin typeface="宋体"/>
                      </a:endParaRPr>
                    </a:p>
                  </a:txBody>
                  <a:tcPr marL="0" marR="0" marT="0" marB="0" anchor="ctr"/>
                </a:tc>
                <a:tc>
                  <a:txBody>
                    <a:bodyPr/>
                    <a:lstStyle/>
                    <a:p>
                      <a:pPr algn="r" fontAlgn="ctr"/>
                      <a:r>
                        <a:rPr lang="en-US" altLang="zh-CN" sz="2000" b="1" u="none" strike="noStrike" dirty="0">
                          <a:solidFill>
                            <a:srgbClr val="0070C0"/>
                          </a:solidFill>
                          <a:effectLst/>
                        </a:rPr>
                        <a:t>42309</a:t>
                      </a:r>
                      <a:endParaRPr lang="en-US" altLang="zh-CN" sz="2000" b="1" i="0" u="none" strike="noStrike" dirty="0">
                        <a:solidFill>
                          <a:srgbClr val="0070C0"/>
                        </a:solidFill>
                        <a:effectLst/>
                        <a:latin typeface="宋体"/>
                      </a:endParaRPr>
                    </a:p>
                  </a:txBody>
                  <a:tcPr marL="0" marR="0" marT="0" marB="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4156528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76</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9170169"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国际化短板：不能满足国际化人才培养的需要</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8</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76</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76</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b="1" dirty="0" smtClean="0">
                <a:solidFill>
                  <a:schemeClr val="accent6">
                    <a:lumMod val="75000"/>
                  </a:schemeClr>
                </a:solidFill>
                <a:latin typeface="华文楷体" pitchFamily="2" charset="-122"/>
                <a:ea typeface="华文楷体" pitchFamily="2" charset="-122"/>
              </a:rPr>
              <a:t>短</a:t>
            </a:r>
            <a:r>
              <a:rPr lang="zh-CN" altLang="en-US" b="1" dirty="0">
                <a:solidFill>
                  <a:schemeClr val="accent6">
                    <a:lumMod val="75000"/>
                  </a:schemeClr>
                </a:solidFill>
                <a:latin typeface="华文楷体" pitchFamily="2" charset="-122"/>
                <a:ea typeface="华文楷体" pitchFamily="2" charset="-122"/>
              </a:rPr>
              <a:t>板一</a:t>
            </a:r>
            <a:r>
              <a:rPr lang="zh-CN" altLang="en-US" b="1" dirty="0">
                <a:solidFill>
                  <a:schemeClr val="accent6">
                    <a:lumMod val="75000"/>
                  </a:schemeClr>
                </a:solidFill>
                <a:latin typeface="华文楷体" pitchFamily="2" charset="-122"/>
                <a:ea typeface="华文楷体" pitchFamily="2" charset="-122"/>
              </a:rPr>
              <a:t>：来华留学生规模小、结构不合理</a:t>
            </a:r>
            <a:endParaRPr lang="en-US" altLang="zh-CN" sz="3600" b="1" dirty="0">
              <a:solidFill>
                <a:schemeClr val="accent6">
                  <a:lumMod val="75000"/>
                </a:schemeClr>
              </a:solidFill>
              <a:latin typeface="华文楷体" pitchFamily="2" charset="-122"/>
              <a:ea typeface="华文楷体" pitchFamily="2" charset="-122"/>
            </a:endParaRPr>
          </a:p>
          <a:p>
            <a:pPr marL="0" indent="0">
              <a:lnSpc>
                <a:spcPct val="150000"/>
              </a:lnSpc>
              <a:buNone/>
            </a:pPr>
            <a:r>
              <a:rPr lang="en-US" altLang="zh-CN" sz="3600" b="1" dirty="0">
                <a:solidFill>
                  <a:srgbClr val="002060"/>
                </a:solidFill>
                <a:latin typeface="华文楷体" pitchFamily="2" charset="-122"/>
                <a:ea typeface="华文楷体" pitchFamily="2" charset="-122"/>
              </a:rPr>
              <a:t> </a:t>
            </a:r>
            <a:r>
              <a:rPr lang="en-US" altLang="zh-CN" sz="3600" b="1" dirty="0">
                <a:solidFill>
                  <a:srgbClr val="C00000"/>
                </a:solidFill>
                <a:latin typeface="华文楷体" pitchFamily="2" charset="-122"/>
                <a:ea typeface="华文楷体" pitchFamily="2" charset="-122"/>
              </a:rPr>
              <a:t>●</a:t>
            </a:r>
            <a:r>
              <a:rPr lang="zh-CN" altLang="en-US" sz="3600" b="1" dirty="0">
                <a:solidFill>
                  <a:srgbClr val="002060"/>
                </a:solidFill>
                <a:latin typeface="华文楷体" pitchFamily="2" charset="-122"/>
                <a:ea typeface="华文楷体" pitchFamily="2" charset="-122"/>
              </a:rPr>
              <a:t>来华留学学历生（特别博士）增长迅速</a:t>
            </a:r>
            <a:endParaRPr lang="en-US" altLang="zh-CN" sz="3600" b="1" dirty="0">
              <a:solidFill>
                <a:srgbClr val="002060"/>
              </a:solidFill>
              <a:latin typeface="华文楷体" pitchFamily="2" charset="-122"/>
              <a:ea typeface="华文楷体" pitchFamily="2" charset="-122"/>
            </a:endParaRPr>
          </a:p>
          <a:p>
            <a:pPr marL="0" indent="0">
              <a:lnSpc>
                <a:spcPct val="150000"/>
              </a:lnSpc>
              <a:buNone/>
            </a:pPr>
            <a:r>
              <a:rPr lang="en-US" altLang="zh-CN" sz="3600" b="1" dirty="0">
                <a:solidFill>
                  <a:srgbClr val="002060"/>
                </a:solidFill>
                <a:latin typeface="华文楷体" pitchFamily="2" charset="-122"/>
                <a:ea typeface="华文楷体" pitchFamily="2" charset="-122"/>
              </a:rPr>
              <a:t> </a:t>
            </a:r>
            <a:r>
              <a:rPr lang="en-US" altLang="zh-CN" sz="3600" b="1" dirty="0">
                <a:solidFill>
                  <a:srgbClr val="C00000"/>
                </a:solidFill>
                <a:latin typeface="华文楷体" pitchFamily="2" charset="-122"/>
                <a:ea typeface="华文楷体" pitchFamily="2" charset="-122"/>
              </a:rPr>
              <a:t>●</a:t>
            </a:r>
            <a:r>
              <a:rPr lang="zh-CN" altLang="en-US" sz="3600" b="1" dirty="0">
                <a:solidFill>
                  <a:srgbClr val="002060"/>
                </a:solidFill>
                <a:latin typeface="华文楷体" pitchFamily="2" charset="-122"/>
                <a:ea typeface="华文楷体" pitchFamily="2" charset="-122"/>
              </a:rPr>
              <a:t>来华留学学历生规模偏小</a:t>
            </a:r>
            <a:endParaRPr lang="en-US" altLang="zh-CN" sz="3600" b="1" dirty="0">
              <a:solidFill>
                <a:srgbClr val="002060"/>
              </a:solidFill>
              <a:latin typeface="华文楷体" pitchFamily="2" charset="-122"/>
              <a:ea typeface="华文楷体" pitchFamily="2" charset="-122"/>
            </a:endParaRPr>
          </a:p>
          <a:p>
            <a:pPr marL="0" indent="0">
              <a:lnSpc>
                <a:spcPct val="150000"/>
              </a:lnSpc>
              <a:buNone/>
            </a:pPr>
            <a:r>
              <a:rPr lang="en-US" altLang="zh-CN" sz="3600" b="1" dirty="0">
                <a:solidFill>
                  <a:srgbClr val="002060"/>
                </a:solidFill>
                <a:latin typeface="华文楷体" pitchFamily="2" charset="-122"/>
                <a:ea typeface="华文楷体" pitchFamily="2" charset="-122"/>
              </a:rPr>
              <a:t> </a:t>
            </a:r>
            <a:r>
              <a:rPr lang="en-US" altLang="zh-CN" sz="3600" b="1" dirty="0">
                <a:solidFill>
                  <a:srgbClr val="C00000"/>
                </a:solidFill>
                <a:latin typeface="华文楷体" pitchFamily="2" charset="-122"/>
                <a:ea typeface="华文楷体" pitchFamily="2" charset="-122"/>
              </a:rPr>
              <a:t>●</a:t>
            </a:r>
            <a:r>
              <a:rPr lang="zh-CN" altLang="en-US" sz="3600" b="1" dirty="0">
                <a:solidFill>
                  <a:srgbClr val="C00000"/>
                </a:solidFill>
                <a:latin typeface="华文楷体" pitchFamily="2" charset="-122"/>
                <a:ea typeface="华文楷体" pitchFamily="2" charset="-122"/>
              </a:rPr>
              <a:t>“双一流”</a:t>
            </a:r>
            <a:r>
              <a:rPr lang="zh-CN" altLang="en-US" sz="3600" b="1" dirty="0">
                <a:solidFill>
                  <a:srgbClr val="002060"/>
                </a:solidFill>
                <a:latin typeface="华文楷体" pitchFamily="2" charset="-122"/>
                <a:ea typeface="华文楷体" pitchFamily="2" charset="-122"/>
              </a:rPr>
              <a:t>建设大学是来华学历留学生培养  主力</a:t>
            </a:r>
            <a:endParaRPr lang="en-US" altLang="zh-CN" sz="3600" b="1" dirty="0">
              <a:solidFill>
                <a:srgbClr val="002060"/>
              </a:solidFill>
              <a:latin typeface="华文楷体" pitchFamily="2" charset="-122"/>
              <a:ea typeface="华文楷体" pitchFamily="2" charset="-122"/>
            </a:endParaRPr>
          </a:p>
          <a:p>
            <a:pPr marL="0" indent="0">
              <a:lnSpc>
                <a:spcPct val="150000"/>
              </a:lnSpc>
              <a:buNone/>
            </a:pPr>
            <a:r>
              <a:rPr lang="en-US" altLang="zh-CN" sz="3600" b="1" dirty="0">
                <a:solidFill>
                  <a:srgbClr val="002060"/>
                </a:solidFill>
                <a:latin typeface="华文楷体" pitchFamily="2" charset="-122"/>
                <a:ea typeface="华文楷体" pitchFamily="2" charset="-122"/>
              </a:rPr>
              <a:t> </a:t>
            </a:r>
            <a:r>
              <a:rPr lang="en-US" altLang="zh-CN" sz="3600" b="1" dirty="0">
                <a:solidFill>
                  <a:srgbClr val="C00000"/>
                </a:solidFill>
                <a:latin typeface="华文楷体" pitchFamily="2" charset="-122"/>
                <a:ea typeface="华文楷体" pitchFamily="2" charset="-122"/>
              </a:rPr>
              <a:t>●</a:t>
            </a:r>
            <a:r>
              <a:rPr lang="zh-CN" altLang="en-US" sz="3600" b="1" dirty="0">
                <a:solidFill>
                  <a:srgbClr val="002060"/>
                </a:solidFill>
                <a:latin typeface="华文楷体" pitchFamily="2" charset="-122"/>
                <a:ea typeface="华文楷体" pitchFamily="2" charset="-122"/>
              </a:rPr>
              <a:t>发展不平衡</a:t>
            </a:r>
            <a:endParaRPr lang="en-US" altLang="zh-CN" sz="3600" b="1" dirty="0">
              <a:solidFill>
                <a:srgbClr val="002060"/>
              </a:solidFill>
              <a:latin typeface="华文楷体" pitchFamily="2" charset="-122"/>
              <a:ea typeface="华文楷体" pitchFamily="2" charset="-122"/>
            </a:endParaRPr>
          </a:p>
          <a:p>
            <a:pPr>
              <a:buNone/>
            </a:pPr>
            <a:endParaRPr lang="zh-CN" altLang="en-US" dirty="0"/>
          </a:p>
        </p:txBody>
      </p:sp>
    </p:spTree>
    <p:extLst>
      <p:ext uri="{BB962C8B-B14F-4D97-AF65-F5344CB8AC3E}">
        <p14:creationId xmlns:p14="http://schemas.microsoft.com/office/powerpoint/2010/main" val="29442351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77</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9286977"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国际化短板：不能满足国际化人才培养的需要</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8</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77</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77</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b="1" dirty="0" smtClean="0">
                <a:solidFill>
                  <a:schemeClr val="accent6">
                    <a:lumMod val="75000"/>
                  </a:schemeClr>
                </a:solidFill>
                <a:latin typeface="华文楷体" pitchFamily="2" charset="-122"/>
                <a:ea typeface="华文楷体" pitchFamily="2" charset="-122"/>
              </a:rPr>
              <a:t>短板二：学生交流访学比例低，处于精英状态</a:t>
            </a:r>
            <a:endParaRPr lang="en-US" altLang="zh-CN" b="1" dirty="0" smtClean="0">
              <a:solidFill>
                <a:schemeClr val="accent6">
                  <a:lumMod val="75000"/>
                </a:schemeClr>
              </a:solidFill>
              <a:latin typeface="华文楷体" pitchFamily="2" charset="-122"/>
              <a:ea typeface="华文楷体" pitchFamily="2" charset="-122"/>
            </a:endParaRPr>
          </a:p>
        </p:txBody>
      </p:sp>
      <p:sp>
        <p:nvSpPr>
          <p:cNvPr id="22" name="内容占位符 2"/>
          <p:cNvSpPr txBox="1">
            <a:spLocks/>
          </p:cNvSpPr>
          <p:nvPr/>
        </p:nvSpPr>
        <p:spPr bwMode="auto">
          <a:xfrm>
            <a:off x="839416" y="1484784"/>
            <a:ext cx="10565184" cy="452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2400" b="1" dirty="0" smtClean="0">
                <a:solidFill>
                  <a:schemeClr val="bg1"/>
                </a:solidFill>
                <a:latin typeface="楷体" pitchFamily="49" charset="-122"/>
                <a:ea typeface="楷体" pitchFamily="49" charset="-122"/>
              </a:rPr>
              <a:t>学生国学生学生国际交流处于精英状态际交流处于精英状态</a:t>
            </a:r>
            <a:endParaRPr lang="en-US" altLang="zh-CN" sz="2400" b="1" dirty="0" smtClean="0">
              <a:solidFill>
                <a:srgbClr val="002060"/>
              </a:solidFill>
            </a:endParaRPr>
          </a:p>
          <a:p>
            <a:pPr marL="0" indent="0">
              <a:buFont typeface="Arial" panose="020B0604020202020204" pitchFamily="34" charset="0"/>
              <a:buNone/>
            </a:pPr>
            <a:r>
              <a:rPr lang="en-US" altLang="zh-CN" sz="2400" b="1" dirty="0" smtClean="0">
                <a:solidFill>
                  <a:srgbClr val="002060"/>
                </a:solidFill>
              </a:rPr>
              <a:t>                               2017</a:t>
            </a:r>
            <a:r>
              <a:rPr lang="zh-CN" altLang="en-US" sz="2400" b="1" dirty="0" smtClean="0">
                <a:solidFill>
                  <a:srgbClr val="002060"/>
                </a:solidFill>
              </a:rPr>
              <a:t>年样本大学留基委公派学生情况</a:t>
            </a:r>
            <a:endParaRPr lang="en-US" altLang="zh-CN" sz="2400" b="1" dirty="0" smtClean="0">
              <a:solidFill>
                <a:srgbClr val="002060"/>
              </a:solidFill>
            </a:endParaRPr>
          </a:p>
          <a:p>
            <a:pPr marL="0" indent="0">
              <a:buFont typeface="Arial" panose="020B0604020202020204" pitchFamily="34" charset="0"/>
              <a:buNone/>
            </a:pPr>
            <a:r>
              <a:rPr lang="en-US" altLang="zh-CN" sz="2400" b="1" dirty="0" smtClean="0">
                <a:solidFill>
                  <a:srgbClr val="002060"/>
                </a:solidFill>
              </a:rPr>
              <a:t>                                           </a:t>
            </a:r>
            <a:r>
              <a:rPr lang="zh-CN" altLang="en-US" sz="2400" b="1" dirty="0" smtClean="0">
                <a:solidFill>
                  <a:srgbClr val="002060"/>
                </a:solidFill>
              </a:rPr>
              <a:t>（</a:t>
            </a:r>
            <a:r>
              <a:rPr lang="zh-CN" altLang="en-US" sz="2000" b="1" dirty="0" smtClean="0">
                <a:solidFill>
                  <a:srgbClr val="002060"/>
                </a:solidFill>
              </a:rPr>
              <a:t>其中：</a:t>
            </a:r>
            <a:r>
              <a:rPr lang="en-US" altLang="zh-CN" sz="2000" b="1" dirty="0" smtClean="0">
                <a:solidFill>
                  <a:srgbClr val="002060"/>
                </a:solidFill>
              </a:rPr>
              <a:t>7</a:t>
            </a:r>
            <a:r>
              <a:rPr lang="zh-CN" altLang="en-US" sz="2000" b="1" dirty="0" smtClean="0">
                <a:solidFill>
                  <a:srgbClr val="002060"/>
                </a:solidFill>
              </a:rPr>
              <a:t>所学校为</a:t>
            </a:r>
            <a:r>
              <a:rPr lang="en-US" altLang="zh-CN" sz="2000" b="1" dirty="0" smtClean="0">
                <a:solidFill>
                  <a:srgbClr val="002060"/>
                </a:solidFill>
              </a:rPr>
              <a:t>0</a:t>
            </a:r>
            <a:r>
              <a:rPr lang="zh-CN" altLang="en-US" sz="2000" b="1" dirty="0" smtClean="0">
                <a:solidFill>
                  <a:srgbClr val="002060"/>
                </a:solidFill>
              </a:rPr>
              <a:t>）</a:t>
            </a:r>
            <a:endParaRPr lang="en-US" altLang="zh-CN" sz="2000" b="1" dirty="0" smtClean="0">
              <a:solidFill>
                <a:srgbClr val="002060"/>
              </a:solidFill>
            </a:endParaRPr>
          </a:p>
        </p:txBody>
      </p:sp>
      <p:graphicFrame>
        <p:nvGraphicFramePr>
          <p:cNvPr id="25" name="表格 24"/>
          <p:cNvGraphicFramePr>
            <a:graphicFrameLocks noGrp="1"/>
          </p:cNvGraphicFramePr>
          <p:nvPr>
            <p:extLst>
              <p:ext uri="{D42A27DB-BD31-4B8C-83A1-F6EECF244321}">
                <p14:modId xmlns:p14="http://schemas.microsoft.com/office/powerpoint/2010/main" val="1181891511"/>
              </p:ext>
            </p:extLst>
          </p:nvPr>
        </p:nvGraphicFramePr>
        <p:xfrm>
          <a:off x="1390651" y="3429000"/>
          <a:ext cx="9218087" cy="1666875"/>
        </p:xfrm>
        <a:graphic>
          <a:graphicData uri="http://schemas.openxmlformats.org/drawingml/2006/table">
            <a:tbl>
              <a:tblPr>
                <a:tableStyleId>{5C22544A-7EE6-4342-B048-85BDC9FD1C3A}</a:tableStyleId>
              </a:tblPr>
              <a:tblGrid>
                <a:gridCol w="1552187">
                  <a:extLst>
                    <a:ext uri="{9D8B030D-6E8A-4147-A177-3AD203B41FA5}">
                      <a16:colId xmlns="" xmlns:a16="http://schemas.microsoft.com/office/drawing/2014/main" val="20000"/>
                    </a:ext>
                  </a:extLst>
                </a:gridCol>
                <a:gridCol w="1552187">
                  <a:extLst>
                    <a:ext uri="{9D8B030D-6E8A-4147-A177-3AD203B41FA5}">
                      <a16:colId xmlns="" xmlns:a16="http://schemas.microsoft.com/office/drawing/2014/main" val="20001"/>
                    </a:ext>
                  </a:extLst>
                </a:gridCol>
                <a:gridCol w="1552187">
                  <a:extLst>
                    <a:ext uri="{9D8B030D-6E8A-4147-A177-3AD203B41FA5}">
                      <a16:colId xmlns="" xmlns:a16="http://schemas.microsoft.com/office/drawing/2014/main" val="20002"/>
                    </a:ext>
                  </a:extLst>
                </a:gridCol>
                <a:gridCol w="1552187">
                  <a:extLst>
                    <a:ext uri="{9D8B030D-6E8A-4147-A177-3AD203B41FA5}">
                      <a16:colId xmlns="" xmlns:a16="http://schemas.microsoft.com/office/drawing/2014/main" val="20003"/>
                    </a:ext>
                  </a:extLst>
                </a:gridCol>
                <a:gridCol w="1552187">
                  <a:extLst>
                    <a:ext uri="{9D8B030D-6E8A-4147-A177-3AD203B41FA5}">
                      <a16:colId xmlns="" xmlns:a16="http://schemas.microsoft.com/office/drawing/2014/main" val="20004"/>
                    </a:ext>
                  </a:extLst>
                </a:gridCol>
                <a:gridCol w="1457152">
                  <a:extLst>
                    <a:ext uri="{9D8B030D-6E8A-4147-A177-3AD203B41FA5}">
                      <a16:colId xmlns="" xmlns:a16="http://schemas.microsoft.com/office/drawing/2014/main" val="20005"/>
                    </a:ext>
                  </a:extLst>
                </a:gridCol>
              </a:tblGrid>
              <a:tr h="748635">
                <a:tc>
                  <a:txBody>
                    <a:bodyPr/>
                    <a:lstStyle/>
                    <a:p>
                      <a:pPr algn="ctr" fontAlgn="ctr"/>
                      <a:r>
                        <a:rPr lang="zh-CN" altLang="en-US" sz="2000" b="1" u="none" strike="noStrike" dirty="0">
                          <a:solidFill>
                            <a:srgbClr val="0070C0"/>
                          </a:solidFill>
                          <a:effectLst/>
                        </a:rPr>
                        <a:t>本科</a:t>
                      </a:r>
                      <a:endParaRPr lang="zh-CN" altLang="en-US" sz="2000" b="1" i="0" u="none" strike="noStrike" dirty="0">
                        <a:solidFill>
                          <a:srgbClr val="0070C0"/>
                        </a:solidFill>
                        <a:effectLst/>
                        <a:latin typeface="宋体"/>
                      </a:endParaRPr>
                    </a:p>
                  </a:txBody>
                  <a:tcPr marL="12701" marR="12701" marT="9527" marB="0" anchor="ctr"/>
                </a:tc>
                <a:tc>
                  <a:txBody>
                    <a:bodyPr/>
                    <a:lstStyle/>
                    <a:p>
                      <a:pPr algn="ctr" fontAlgn="ctr"/>
                      <a:r>
                        <a:rPr lang="zh-CN" altLang="en-US" sz="2000" b="1" u="none" strike="noStrike" dirty="0">
                          <a:solidFill>
                            <a:srgbClr val="0070C0"/>
                          </a:solidFill>
                          <a:effectLst/>
                        </a:rPr>
                        <a:t>平均</a:t>
                      </a:r>
                      <a:endParaRPr lang="zh-CN" altLang="en-US" sz="2000" b="1" i="0" u="none" strike="noStrike" dirty="0">
                        <a:solidFill>
                          <a:srgbClr val="0070C0"/>
                        </a:solidFill>
                        <a:effectLst/>
                        <a:latin typeface="宋体"/>
                      </a:endParaRPr>
                    </a:p>
                  </a:txBody>
                  <a:tcPr marL="12701" marR="12701" marT="9527" marB="0" anchor="ctr"/>
                </a:tc>
                <a:tc>
                  <a:txBody>
                    <a:bodyPr/>
                    <a:lstStyle/>
                    <a:p>
                      <a:pPr algn="ctr" fontAlgn="ctr"/>
                      <a:r>
                        <a:rPr lang="zh-CN" altLang="en-US" sz="2000" b="1" u="none" strike="noStrike" dirty="0">
                          <a:solidFill>
                            <a:srgbClr val="0070C0"/>
                          </a:solidFill>
                          <a:effectLst/>
                        </a:rPr>
                        <a:t>硕士</a:t>
                      </a:r>
                      <a:endParaRPr lang="zh-CN" altLang="en-US" sz="2000" b="1" i="0" u="none" strike="noStrike" dirty="0">
                        <a:solidFill>
                          <a:srgbClr val="0070C0"/>
                        </a:solidFill>
                        <a:effectLst/>
                        <a:latin typeface="宋体"/>
                      </a:endParaRPr>
                    </a:p>
                  </a:txBody>
                  <a:tcPr marL="12701" marR="12701" marT="9527" marB="0" anchor="ctr"/>
                </a:tc>
                <a:tc>
                  <a:txBody>
                    <a:bodyPr/>
                    <a:lstStyle/>
                    <a:p>
                      <a:pPr algn="ctr" fontAlgn="ctr"/>
                      <a:r>
                        <a:rPr lang="zh-CN" altLang="en-US" sz="2000" b="1" u="none" strike="noStrike" dirty="0">
                          <a:solidFill>
                            <a:srgbClr val="0070C0"/>
                          </a:solidFill>
                          <a:effectLst/>
                        </a:rPr>
                        <a:t>平均</a:t>
                      </a:r>
                      <a:endParaRPr lang="zh-CN" altLang="en-US" sz="2000" b="1" i="0" u="none" strike="noStrike" dirty="0">
                        <a:solidFill>
                          <a:srgbClr val="0070C0"/>
                        </a:solidFill>
                        <a:effectLst/>
                        <a:latin typeface="宋体"/>
                      </a:endParaRPr>
                    </a:p>
                  </a:txBody>
                  <a:tcPr marL="12701" marR="12701" marT="9527" marB="0" anchor="ctr"/>
                </a:tc>
                <a:tc>
                  <a:txBody>
                    <a:bodyPr/>
                    <a:lstStyle/>
                    <a:p>
                      <a:pPr algn="ctr" fontAlgn="ctr"/>
                      <a:r>
                        <a:rPr lang="zh-CN" altLang="en-US" sz="2000" b="1" u="none" strike="noStrike" dirty="0">
                          <a:solidFill>
                            <a:srgbClr val="0070C0"/>
                          </a:solidFill>
                          <a:effectLst/>
                        </a:rPr>
                        <a:t>博士以及</a:t>
                      </a:r>
                      <a:r>
                        <a:rPr lang="zh-CN" altLang="en-US" sz="2000" b="1" u="none" strike="noStrike" dirty="0" smtClean="0">
                          <a:solidFill>
                            <a:srgbClr val="0070C0"/>
                          </a:solidFill>
                          <a:effectLst/>
                        </a:rPr>
                        <a:t>高访</a:t>
                      </a:r>
                      <a:endParaRPr lang="zh-CN" altLang="en-US" sz="2000" b="1" i="0" u="none" strike="noStrike" dirty="0">
                        <a:solidFill>
                          <a:srgbClr val="0070C0"/>
                        </a:solidFill>
                        <a:effectLst/>
                        <a:latin typeface="宋体"/>
                      </a:endParaRPr>
                    </a:p>
                  </a:txBody>
                  <a:tcPr marL="12701" marR="12701" marT="9527" marB="0" anchor="ctr"/>
                </a:tc>
                <a:tc>
                  <a:txBody>
                    <a:bodyPr/>
                    <a:lstStyle/>
                    <a:p>
                      <a:pPr algn="ctr" fontAlgn="ctr"/>
                      <a:r>
                        <a:rPr lang="zh-CN" altLang="en-US" sz="2000" b="1" u="none" strike="noStrike" dirty="0">
                          <a:solidFill>
                            <a:srgbClr val="0070C0"/>
                          </a:solidFill>
                          <a:effectLst/>
                        </a:rPr>
                        <a:t>平均</a:t>
                      </a:r>
                      <a:endParaRPr lang="zh-CN" altLang="en-US" sz="2000" b="1" i="0" u="none" strike="noStrike" dirty="0">
                        <a:solidFill>
                          <a:srgbClr val="0070C0"/>
                        </a:solidFill>
                        <a:effectLst/>
                        <a:latin typeface="宋体"/>
                      </a:endParaRPr>
                    </a:p>
                  </a:txBody>
                  <a:tcPr marL="12701" marR="12701" marT="9527" marB="0" anchor="ctr"/>
                </a:tc>
                <a:extLst>
                  <a:ext uri="{0D108BD9-81ED-4DB2-BD59-A6C34878D82A}">
                    <a16:rowId xmlns="" xmlns:a16="http://schemas.microsoft.com/office/drawing/2014/main" val="10000"/>
                  </a:ext>
                </a:extLst>
              </a:tr>
              <a:tr h="918240">
                <a:tc>
                  <a:txBody>
                    <a:bodyPr/>
                    <a:lstStyle/>
                    <a:p>
                      <a:pPr algn="ctr" fontAlgn="ctr"/>
                      <a:r>
                        <a:rPr lang="en-US" altLang="zh-CN" sz="2000" b="1" u="none" strike="noStrike" dirty="0">
                          <a:solidFill>
                            <a:srgbClr val="0070C0"/>
                          </a:solidFill>
                          <a:effectLst/>
                        </a:rPr>
                        <a:t>4772</a:t>
                      </a:r>
                      <a:endParaRPr lang="en-US" altLang="zh-CN" sz="2000" b="1" i="0" u="none" strike="noStrike" dirty="0">
                        <a:solidFill>
                          <a:srgbClr val="0070C0"/>
                        </a:solidFill>
                        <a:effectLst/>
                        <a:latin typeface="黑体"/>
                      </a:endParaRPr>
                    </a:p>
                  </a:txBody>
                  <a:tcPr marL="12701" marR="12701" marT="9527" marB="0" anchor="ctr"/>
                </a:tc>
                <a:tc>
                  <a:txBody>
                    <a:bodyPr/>
                    <a:lstStyle/>
                    <a:p>
                      <a:pPr algn="ctr" fontAlgn="ctr"/>
                      <a:r>
                        <a:rPr lang="en-US" altLang="zh-CN" sz="2000" b="1" u="none" strike="noStrike">
                          <a:solidFill>
                            <a:srgbClr val="0070C0"/>
                          </a:solidFill>
                          <a:effectLst/>
                        </a:rPr>
                        <a:t>41</a:t>
                      </a:r>
                      <a:endParaRPr lang="en-US" altLang="zh-CN" sz="2000" b="1" i="0" u="none" strike="noStrike">
                        <a:solidFill>
                          <a:srgbClr val="0070C0"/>
                        </a:solidFill>
                        <a:effectLst/>
                        <a:latin typeface="宋体"/>
                      </a:endParaRPr>
                    </a:p>
                  </a:txBody>
                  <a:tcPr marL="12701" marR="12701" marT="9527" marB="0" anchor="ctr"/>
                </a:tc>
                <a:tc>
                  <a:txBody>
                    <a:bodyPr/>
                    <a:lstStyle/>
                    <a:p>
                      <a:pPr algn="ctr" fontAlgn="ctr"/>
                      <a:r>
                        <a:rPr lang="en-US" altLang="zh-CN" sz="2000" b="1" u="none" strike="noStrike">
                          <a:solidFill>
                            <a:srgbClr val="0070C0"/>
                          </a:solidFill>
                          <a:effectLst/>
                        </a:rPr>
                        <a:t>712</a:t>
                      </a:r>
                      <a:endParaRPr lang="en-US" altLang="zh-CN" sz="2000" b="1" i="0" u="none" strike="noStrike">
                        <a:solidFill>
                          <a:srgbClr val="0070C0"/>
                        </a:solidFill>
                        <a:effectLst/>
                        <a:latin typeface="宋体"/>
                      </a:endParaRPr>
                    </a:p>
                  </a:txBody>
                  <a:tcPr marL="12701" marR="12701" marT="9527" marB="0" anchor="ctr"/>
                </a:tc>
                <a:tc>
                  <a:txBody>
                    <a:bodyPr/>
                    <a:lstStyle/>
                    <a:p>
                      <a:pPr algn="ctr" fontAlgn="ctr"/>
                      <a:r>
                        <a:rPr lang="en-US" altLang="zh-CN" sz="2000" b="1" u="none" strike="noStrike">
                          <a:solidFill>
                            <a:srgbClr val="0070C0"/>
                          </a:solidFill>
                          <a:effectLst/>
                        </a:rPr>
                        <a:t>6</a:t>
                      </a:r>
                      <a:endParaRPr lang="en-US" altLang="zh-CN" sz="2000" b="1" i="0" u="none" strike="noStrike">
                        <a:solidFill>
                          <a:srgbClr val="0070C0"/>
                        </a:solidFill>
                        <a:effectLst/>
                        <a:latin typeface="宋体"/>
                      </a:endParaRPr>
                    </a:p>
                  </a:txBody>
                  <a:tcPr marL="12701" marR="12701" marT="9527" marB="0" anchor="ctr"/>
                </a:tc>
                <a:tc>
                  <a:txBody>
                    <a:bodyPr/>
                    <a:lstStyle/>
                    <a:p>
                      <a:pPr algn="ctr" fontAlgn="ctr"/>
                      <a:r>
                        <a:rPr lang="en-US" altLang="zh-CN" sz="2000" b="1" u="none" strike="noStrike">
                          <a:solidFill>
                            <a:srgbClr val="0070C0"/>
                          </a:solidFill>
                          <a:effectLst/>
                        </a:rPr>
                        <a:t>2028</a:t>
                      </a:r>
                      <a:endParaRPr lang="en-US" altLang="zh-CN" sz="2000" b="1" i="0" u="none" strike="noStrike">
                        <a:solidFill>
                          <a:srgbClr val="0070C0"/>
                        </a:solidFill>
                        <a:effectLst/>
                        <a:latin typeface="宋体"/>
                      </a:endParaRPr>
                    </a:p>
                  </a:txBody>
                  <a:tcPr marL="12701" marR="12701" marT="9527" marB="0" anchor="ctr"/>
                </a:tc>
                <a:tc>
                  <a:txBody>
                    <a:bodyPr/>
                    <a:lstStyle/>
                    <a:p>
                      <a:pPr algn="ctr" fontAlgn="ctr"/>
                      <a:r>
                        <a:rPr lang="en-US" altLang="zh-CN" sz="2000" b="1" u="none" strike="noStrike" dirty="0">
                          <a:solidFill>
                            <a:srgbClr val="0070C0"/>
                          </a:solidFill>
                          <a:effectLst/>
                        </a:rPr>
                        <a:t>17.5</a:t>
                      </a:r>
                      <a:endParaRPr lang="en-US" altLang="zh-CN" sz="2000" b="1" i="0" u="none" strike="noStrike" dirty="0">
                        <a:solidFill>
                          <a:srgbClr val="0070C0"/>
                        </a:solidFill>
                        <a:effectLst/>
                        <a:latin typeface="宋体"/>
                      </a:endParaRPr>
                    </a:p>
                  </a:txBody>
                  <a:tcPr marL="12701" marR="12701" marT="9527" marB="0"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5679208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78</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9170169"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国际化短板：不能满足国际化人才培养的需要</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b="0" kern="0" dirty="0">
                <a:solidFill>
                  <a:srgbClr val="FFFFFF"/>
                </a:solidFill>
                <a:latin typeface="微软雅黑" panose="020B0503020204020204" pitchFamily="34" charset="-122"/>
                <a:ea typeface="微软雅黑" panose="020B0503020204020204" pitchFamily="34" charset="-122"/>
              </a:rPr>
              <a:t>8</a:t>
            </a:r>
            <a:endParaRPr lang="zh-CN" altLang="en-US" b="0"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78</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78</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b="1" dirty="0">
                <a:solidFill>
                  <a:schemeClr val="accent6">
                    <a:lumMod val="75000"/>
                  </a:schemeClr>
                </a:solidFill>
                <a:latin typeface="华文楷体" pitchFamily="2" charset="-122"/>
                <a:ea typeface="华文楷体" pitchFamily="2" charset="-122"/>
              </a:rPr>
              <a:t>短板二：学生交流访学比例低，处于精英状态</a:t>
            </a:r>
            <a:endParaRPr lang="en-US" altLang="zh-CN" b="1" dirty="0">
              <a:solidFill>
                <a:schemeClr val="accent6">
                  <a:lumMod val="75000"/>
                </a:schemeClr>
              </a:solidFill>
              <a:latin typeface="华文楷体" pitchFamily="2" charset="-122"/>
              <a:ea typeface="华文楷体" pitchFamily="2" charset="-122"/>
            </a:endParaRPr>
          </a:p>
        </p:txBody>
      </p:sp>
      <p:sp>
        <p:nvSpPr>
          <p:cNvPr id="21" name="内容占位符 2"/>
          <p:cNvSpPr txBox="1">
            <a:spLocks/>
          </p:cNvSpPr>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zh-CN" b="0" smtClean="0"/>
              <a:t>  </a:t>
            </a:r>
          </a:p>
          <a:p>
            <a:pPr marL="0" indent="0">
              <a:buFont typeface="Arial" panose="020B0604020202020204" pitchFamily="34" charset="0"/>
              <a:buNone/>
            </a:pPr>
            <a:r>
              <a:rPr lang="zh-CN" altLang="en-US" sz="2400" b="1" smtClean="0">
                <a:solidFill>
                  <a:srgbClr val="002060"/>
                </a:solidFill>
                <a:latin typeface="华文楷体" pitchFamily="2" charset="-122"/>
                <a:ea typeface="华文楷体" pitchFamily="2" charset="-122"/>
              </a:rPr>
              <a:t>                           </a:t>
            </a:r>
            <a:r>
              <a:rPr lang="en-US" altLang="zh-CN" sz="2800" b="1" smtClean="0">
                <a:solidFill>
                  <a:srgbClr val="002060"/>
                </a:solidFill>
                <a:latin typeface="华文楷体" pitchFamily="2" charset="-122"/>
                <a:ea typeface="华文楷体" pitchFamily="2" charset="-122"/>
              </a:rPr>
              <a:t>77</a:t>
            </a:r>
            <a:r>
              <a:rPr lang="zh-CN" altLang="en-US" sz="2800" b="1" smtClean="0">
                <a:solidFill>
                  <a:srgbClr val="002060"/>
                </a:solidFill>
                <a:latin typeface="华文楷体" pitchFamily="2" charset="-122"/>
                <a:ea typeface="华文楷体" pitchFamily="2" charset="-122"/>
              </a:rPr>
              <a:t>所样本大学</a:t>
            </a:r>
            <a:r>
              <a:rPr lang="en-US" altLang="zh-CN" sz="2800" b="1" smtClean="0">
                <a:solidFill>
                  <a:srgbClr val="002060"/>
                </a:solidFill>
                <a:latin typeface="华文楷体" pitchFamily="2" charset="-122"/>
                <a:ea typeface="华文楷体" pitchFamily="2" charset="-122"/>
              </a:rPr>
              <a:t>2017</a:t>
            </a:r>
            <a:r>
              <a:rPr lang="zh-CN" altLang="en-US" sz="2800" b="1" smtClean="0">
                <a:solidFill>
                  <a:srgbClr val="002060"/>
                </a:solidFill>
                <a:latin typeface="华文楷体" pitchFamily="2" charset="-122"/>
                <a:ea typeface="华文楷体" pitchFamily="2" charset="-122"/>
              </a:rPr>
              <a:t>年学生出国交流情况</a:t>
            </a:r>
            <a:endParaRPr lang="en-US" altLang="zh-CN" sz="2800" b="1" smtClean="0">
              <a:solidFill>
                <a:srgbClr val="002060"/>
              </a:solidFill>
              <a:latin typeface="华文楷体" pitchFamily="2" charset="-122"/>
              <a:ea typeface="华文楷体" pitchFamily="2" charset="-122"/>
            </a:endParaRPr>
          </a:p>
          <a:p>
            <a:pPr marL="0" indent="0">
              <a:buFont typeface="Arial" panose="020B0604020202020204" pitchFamily="34" charset="0"/>
              <a:buNone/>
            </a:pPr>
            <a:r>
              <a:rPr lang="en-US" altLang="zh-CN" sz="2800" b="1" smtClean="0">
                <a:solidFill>
                  <a:srgbClr val="002060"/>
                </a:solidFill>
                <a:latin typeface="华文楷体" pitchFamily="2" charset="-122"/>
                <a:ea typeface="华文楷体" pitchFamily="2" charset="-122"/>
              </a:rPr>
              <a:t>                         </a:t>
            </a:r>
            <a:r>
              <a:rPr lang="zh-CN" altLang="en-US" sz="2800" b="1" smtClean="0">
                <a:solidFill>
                  <a:srgbClr val="002060"/>
                </a:solidFill>
                <a:latin typeface="华文楷体" pitchFamily="2" charset="-122"/>
                <a:ea typeface="华文楷体" pitchFamily="2" charset="-122"/>
              </a:rPr>
              <a:t>                </a:t>
            </a:r>
            <a:r>
              <a:rPr lang="zh-CN" altLang="en-US" sz="2000" b="1" smtClean="0">
                <a:solidFill>
                  <a:srgbClr val="002060"/>
                </a:solidFill>
                <a:latin typeface="华文楷体" pitchFamily="2" charset="-122"/>
                <a:ea typeface="华文楷体" pitchFamily="2" charset="-122"/>
              </a:rPr>
              <a:t>（注：一学期及以上）</a:t>
            </a:r>
            <a:endParaRPr lang="en-US" altLang="zh-CN" sz="2000" b="1" smtClean="0">
              <a:solidFill>
                <a:srgbClr val="002060"/>
              </a:solidFill>
              <a:latin typeface="华文楷体" pitchFamily="2" charset="-122"/>
              <a:ea typeface="华文楷体" pitchFamily="2" charset="-122"/>
            </a:endParaRPr>
          </a:p>
          <a:p>
            <a:pPr marL="0" indent="0">
              <a:buFont typeface="Arial" panose="020B0604020202020204" pitchFamily="34" charset="0"/>
              <a:buNone/>
            </a:pPr>
            <a:endParaRPr lang="en-US" altLang="zh-CN" sz="2000" b="1" smtClean="0">
              <a:solidFill>
                <a:srgbClr val="002060"/>
              </a:solidFill>
              <a:latin typeface="华文楷体" pitchFamily="2" charset="-122"/>
              <a:ea typeface="华文楷体" pitchFamily="2" charset="-122"/>
            </a:endParaRPr>
          </a:p>
          <a:p>
            <a:pPr marL="0" indent="0">
              <a:buFont typeface="Arial" panose="020B0604020202020204" pitchFamily="34" charset="0"/>
              <a:buNone/>
            </a:pPr>
            <a:endParaRPr lang="zh-CN" altLang="en-US" sz="2800" b="1" dirty="0" smtClean="0">
              <a:solidFill>
                <a:srgbClr val="002060"/>
              </a:solidFill>
              <a:latin typeface="华文楷体" pitchFamily="2" charset="-122"/>
              <a:ea typeface="华文楷体" pitchFamily="2" charset="-122"/>
            </a:endParaRPr>
          </a:p>
        </p:txBody>
      </p:sp>
      <p:graphicFrame>
        <p:nvGraphicFramePr>
          <p:cNvPr id="24" name="表格 23"/>
          <p:cNvGraphicFramePr>
            <a:graphicFrameLocks noGrp="1"/>
          </p:cNvGraphicFramePr>
          <p:nvPr/>
        </p:nvGraphicFramePr>
        <p:xfrm>
          <a:off x="1488018" y="3429000"/>
          <a:ext cx="9215966" cy="2232026"/>
        </p:xfrm>
        <a:graphic>
          <a:graphicData uri="http://schemas.openxmlformats.org/drawingml/2006/table">
            <a:tbl>
              <a:tblPr>
                <a:tableStyleId>{5C22544A-7EE6-4342-B048-85BDC9FD1C3A}</a:tableStyleId>
              </a:tblPr>
              <a:tblGrid>
                <a:gridCol w="1675460">
                  <a:extLst>
                    <a:ext uri="{9D8B030D-6E8A-4147-A177-3AD203B41FA5}">
                      <a16:colId xmlns="" xmlns:a16="http://schemas.microsoft.com/office/drawing/2014/main" val="20000"/>
                    </a:ext>
                  </a:extLst>
                </a:gridCol>
                <a:gridCol w="1766704">
                  <a:extLst>
                    <a:ext uri="{9D8B030D-6E8A-4147-A177-3AD203B41FA5}">
                      <a16:colId xmlns="" xmlns:a16="http://schemas.microsoft.com/office/drawing/2014/main" val="20001"/>
                    </a:ext>
                  </a:extLst>
                </a:gridCol>
                <a:gridCol w="1254613">
                  <a:extLst>
                    <a:ext uri="{9D8B030D-6E8A-4147-A177-3AD203B41FA5}">
                      <a16:colId xmlns="" xmlns:a16="http://schemas.microsoft.com/office/drawing/2014/main" val="20002"/>
                    </a:ext>
                  </a:extLst>
                </a:gridCol>
                <a:gridCol w="1254613">
                  <a:extLst>
                    <a:ext uri="{9D8B030D-6E8A-4147-A177-3AD203B41FA5}">
                      <a16:colId xmlns="" xmlns:a16="http://schemas.microsoft.com/office/drawing/2014/main" val="20003"/>
                    </a:ext>
                  </a:extLst>
                </a:gridCol>
                <a:gridCol w="1517059">
                  <a:extLst>
                    <a:ext uri="{9D8B030D-6E8A-4147-A177-3AD203B41FA5}">
                      <a16:colId xmlns="" xmlns:a16="http://schemas.microsoft.com/office/drawing/2014/main" val="20004"/>
                    </a:ext>
                  </a:extLst>
                </a:gridCol>
                <a:gridCol w="1747517">
                  <a:extLst>
                    <a:ext uri="{9D8B030D-6E8A-4147-A177-3AD203B41FA5}">
                      <a16:colId xmlns="" xmlns:a16="http://schemas.microsoft.com/office/drawing/2014/main" val="20005"/>
                    </a:ext>
                  </a:extLst>
                </a:gridCol>
              </a:tblGrid>
              <a:tr h="1116013">
                <a:tc>
                  <a:txBody>
                    <a:bodyPr/>
                    <a:lstStyle/>
                    <a:p>
                      <a:pPr algn="l" fontAlgn="ctr"/>
                      <a:r>
                        <a:rPr lang="zh-CN" altLang="en-US" sz="2000" b="1" u="none" strike="noStrike" dirty="0" smtClean="0">
                          <a:solidFill>
                            <a:srgbClr val="0070C0"/>
                          </a:solidFill>
                          <a:effectLst/>
                        </a:rPr>
                        <a:t>      总 数</a:t>
                      </a:r>
                      <a:endParaRPr lang="zh-CN" altLang="en-US" sz="2000" b="1" i="0" u="none" strike="noStrike" dirty="0">
                        <a:solidFill>
                          <a:srgbClr val="0070C0"/>
                        </a:solidFill>
                        <a:effectLst/>
                        <a:latin typeface="宋体"/>
                      </a:endParaRPr>
                    </a:p>
                  </a:txBody>
                  <a:tcPr marL="12699" marR="12699" marT="9524" marB="0" anchor="ctr"/>
                </a:tc>
                <a:tc>
                  <a:txBody>
                    <a:bodyPr/>
                    <a:lstStyle/>
                    <a:p>
                      <a:pPr algn="l" fontAlgn="ctr"/>
                      <a:r>
                        <a:rPr lang="zh-CN" altLang="en-US" sz="2000" b="1" u="none" strike="noStrike" dirty="0" smtClean="0">
                          <a:solidFill>
                            <a:srgbClr val="0070C0"/>
                          </a:solidFill>
                          <a:effectLst/>
                        </a:rPr>
                        <a:t>      平 均</a:t>
                      </a:r>
                      <a:endParaRPr lang="zh-CN" altLang="en-US" sz="2000" b="1" i="0" u="none" strike="noStrike" dirty="0">
                        <a:solidFill>
                          <a:srgbClr val="0070C0"/>
                        </a:solidFill>
                        <a:effectLst/>
                        <a:latin typeface="宋体"/>
                      </a:endParaRPr>
                    </a:p>
                  </a:txBody>
                  <a:tcPr marL="12699" marR="12699" marT="9524" marB="0" anchor="ctr"/>
                </a:tc>
                <a:tc>
                  <a:txBody>
                    <a:bodyPr/>
                    <a:lstStyle/>
                    <a:p>
                      <a:pPr algn="l" fontAlgn="ctr"/>
                      <a:r>
                        <a:rPr lang="zh-CN" altLang="en-US" sz="2000" b="1" u="none" strike="noStrike" dirty="0">
                          <a:solidFill>
                            <a:srgbClr val="0070C0"/>
                          </a:solidFill>
                          <a:effectLst/>
                        </a:rPr>
                        <a:t>研究生</a:t>
                      </a:r>
                      <a:endParaRPr lang="zh-CN" altLang="en-US" sz="2000" b="1" i="0" u="none" strike="noStrike" dirty="0">
                        <a:solidFill>
                          <a:srgbClr val="0070C0"/>
                        </a:solidFill>
                        <a:effectLst/>
                        <a:latin typeface="宋体"/>
                      </a:endParaRPr>
                    </a:p>
                  </a:txBody>
                  <a:tcPr marL="12699" marR="12699" marT="9524" marB="0" anchor="ctr"/>
                </a:tc>
                <a:tc>
                  <a:txBody>
                    <a:bodyPr/>
                    <a:lstStyle/>
                    <a:p>
                      <a:pPr algn="l" fontAlgn="ctr"/>
                      <a:r>
                        <a:rPr lang="zh-CN" altLang="en-US" sz="2000" b="1" u="none" strike="noStrike" dirty="0" smtClean="0">
                          <a:solidFill>
                            <a:srgbClr val="0070C0"/>
                          </a:solidFill>
                          <a:effectLst/>
                        </a:rPr>
                        <a:t>   平 均</a:t>
                      </a:r>
                      <a:endParaRPr lang="zh-CN" altLang="en-US" sz="2000" b="1" i="0" u="none" strike="noStrike" dirty="0">
                        <a:solidFill>
                          <a:srgbClr val="0070C0"/>
                        </a:solidFill>
                        <a:effectLst/>
                        <a:latin typeface="宋体"/>
                      </a:endParaRPr>
                    </a:p>
                  </a:txBody>
                  <a:tcPr marL="12699" marR="12699" marT="9524" marB="0" anchor="ctr"/>
                </a:tc>
                <a:tc>
                  <a:txBody>
                    <a:bodyPr/>
                    <a:lstStyle/>
                    <a:p>
                      <a:pPr algn="l" fontAlgn="ctr"/>
                      <a:r>
                        <a:rPr lang="zh-CN" altLang="en-US" sz="2000" b="1" u="none" strike="noStrike" dirty="0" smtClean="0">
                          <a:solidFill>
                            <a:srgbClr val="0070C0"/>
                          </a:solidFill>
                          <a:effectLst/>
                        </a:rPr>
                        <a:t>  本科生</a:t>
                      </a:r>
                      <a:endParaRPr lang="zh-CN" altLang="en-US" sz="2000" b="1" i="0" u="none" strike="noStrike" dirty="0">
                        <a:solidFill>
                          <a:srgbClr val="0070C0"/>
                        </a:solidFill>
                        <a:effectLst/>
                        <a:latin typeface="宋体"/>
                      </a:endParaRPr>
                    </a:p>
                  </a:txBody>
                  <a:tcPr marL="12699" marR="12699" marT="9524" marB="0" anchor="ctr"/>
                </a:tc>
                <a:tc>
                  <a:txBody>
                    <a:bodyPr/>
                    <a:lstStyle/>
                    <a:p>
                      <a:pPr algn="l" fontAlgn="ctr"/>
                      <a:r>
                        <a:rPr lang="zh-CN" altLang="en-US" sz="2000" b="1" u="none" strike="noStrike" dirty="0" smtClean="0">
                          <a:solidFill>
                            <a:srgbClr val="0070C0"/>
                          </a:solidFill>
                          <a:effectLst/>
                        </a:rPr>
                        <a:t>      平 均</a:t>
                      </a:r>
                      <a:endParaRPr lang="zh-CN" altLang="en-US" sz="2000" b="1" i="0" u="none" strike="noStrike" dirty="0">
                        <a:solidFill>
                          <a:srgbClr val="0070C0"/>
                        </a:solidFill>
                        <a:effectLst/>
                        <a:latin typeface="宋体"/>
                      </a:endParaRPr>
                    </a:p>
                  </a:txBody>
                  <a:tcPr marL="12699" marR="12699" marT="9524" marB="0" anchor="ctr"/>
                </a:tc>
                <a:extLst>
                  <a:ext uri="{0D108BD9-81ED-4DB2-BD59-A6C34878D82A}">
                    <a16:rowId xmlns="" xmlns:a16="http://schemas.microsoft.com/office/drawing/2014/main" val="10000"/>
                  </a:ext>
                </a:extLst>
              </a:tr>
              <a:tr h="1116013">
                <a:tc>
                  <a:txBody>
                    <a:bodyPr/>
                    <a:lstStyle/>
                    <a:p>
                      <a:pPr algn="r" fontAlgn="ctr"/>
                      <a:r>
                        <a:rPr lang="en-US" altLang="zh-CN" sz="2000" b="1" i="0" u="none" strike="noStrike" dirty="0" smtClean="0">
                          <a:solidFill>
                            <a:srgbClr val="0070C0"/>
                          </a:solidFill>
                          <a:effectLst/>
                          <a:latin typeface="宋体"/>
                        </a:rPr>
                        <a:t>48027</a:t>
                      </a:r>
                      <a:endParaRPr lang="en-US" altLang="zh-CN" sz="2000" b="1" i="0" u="none" strike="noStrike" dirty="0">
                        <a:solidFill>
                          <a:srgbClr val="0070C0"/>
                        </a:solidFill>
                        <a:effectLst/>
                        <a:latin typeface="宋体"/>
                      </a:endParaRPr>
                    </a:p>
                  </a:txBody>
                  <a:tcPr marL="12699" marR="12699" marT="9524" marB="0" anchor="ctr"/>
                </a:tc>
                <a:tc>
                  <a:txBody>
                    <a:bodyPr/>
                    <a:lstStyle/>
                    <a:p>
                      <a:pPr algn="r" fontAlgn="ctr"/>
                      <a:r>
                        <a:rPr lang="en-US" altLang="zh-CN" sz="2000" b="1" i="0" u="none" strike="noStrike" dirty="0" smtClean="0">
                          <a:solidFill>
                            <a:srgbClr val="0070C0"/>
                          </a:solidFill>
                          <a:effectLst/>
                          <a:latin typeface="宋体"/>
                        </a:rPr>
                        <a:t>624</a:t>
                      </a:r>
                      <a:endParaRPr lang="en-US" altLang="zh-CN" sz="2000" b="1" i="0" u="none" strike="noStrike" dirty="0">
                        <a:solidFill>
                          <a:srgbClr val="0070C0"/>
                        </a:solidFill>
                        <a:effectLst/>
                        <a:latin typeface="宋体"/>
                      </a:endParaRPr>
                    </a:p>
                  </a:txBody>
                  <a:tcPr marL="12699" marR="12699" marT="9524" marB="0" anchor="ctr"/>
                </a:tc>
                <a:tc>
                  <a:txBody>
                    <a:bodyPr/>
                    <a:lstStyle/>
                    <a:p>
                      <a:pPr algn="r" fontAlgn="ctr"/>
                      <a:r>
                        <a:rPr lang="en-US" altLang="zh-CN" sz="2000" b="1" u="none" strike="noStrike">
                          <a:solidFill>
                            <a:srgbClr val="0070C0"/>
                          </a:solidFill>
                          <a:effectLst/>
                        </a:rPr>
                        <a:t>18671</a:t>
                      </a:r>
                      <a:endParaRPr lang="en-US" altLang="zh-CN" sz="2000" b="1" i="0" u="none" strike="noStrike">
                        <a:solidFill>
                          <a:srgbClr val="0070C0"/>
                        </a:solidFill>
                        <a:effectLst/>
                        <a:latin typeface="宋体"/>
                      </a:endParaRPr>
                    </a:p>
                  </a:txBody>
                  <a:tcPr marL="12699" marR="12699" marT="9524" marB="0" anchor="ctr"/>
                </a:tc>
                <a:tc>
                  <a:txBody>
                    <a:bodyPr/>
                    <a:lstStyle/>
                    <a:p>
                      <a:pPr algn="r" fontAlgn="ctr"/>
                      <a:r>
                        <a:rPr lang="en-US" altLang="zh-CN" sz="2000" b="1" u="none" strike="noStrike" dirty="0">
                          <a:solidFill>
                            <a:srgbClr val="0070C0"/>
                          </a:solidFill>
                          <a:effectLst/>
                        </a:rPr>
                        <a:t>242</a:t>
                      </a:r>
                      <a:endParaRPr lang="en-US" altLang="zh-CN" sz="2000" b="1" i="0" u="none" strike="noStrike" dirty="0">
                        <a:solidFill>
                          <a:srgbClr val="0070C0"/>
                        </a:solidFill>
                        <a:effectLst/>
                        <a:latin typeface="宋体"/>
                      </a:endParaRPr>
                    </a:p>
                  </a:txBody>
                  <a:tcPr marL="12699" marR="12699" marT="9524" marB="0" anchor="ctr"/>
                </a:tc>
                <a:tc>
                  <a:txBody>
                    <a:bodyPr/>
                    <a:lstStyle/>
                    <a:p>
                      <a:pPr algn="r" fontAlgn="ctr"/>
                      <a:r>
                        <a:rPr lang="en-US" altLang="zh-CN" sz="2000" b="1" u="none" strike="noStrike">
                          <a:solidFill>
                            <a:srgbClr val="0070C0"/>
                          </a:solidFill>
                          <a:effectLst/>
                        </a:rPr>
                        <a:t>29356</a:t>
                      </a:r>
                      <a:endParaRPr lang="en-US" altLang="zh-CN" sz="2000" b="1" i="0" u="none" strike="noStrike">
                        <a:solidFill>
                          <a:srgbClr val="0070C0"/>
                        </a:solidFill>
                        <a:effectLst/>
                        <a:latin typeface="宋体"/>
                      </a:endParaRPr>
                    </a:p>
                  </a:txBody>
                  <a:tcPr marL="12699" marR="12699" marT="9524" marB="0" anchor="ctr"/>
                </a:tc>
                <a:tc>
                  <a:txBody>
                    <a:bodyPr/>
                    <a:lstStyle/>
                    <a:p>
                      <a:pPr algn="r" fontAlgn="ctr"/>
                      <a:r>
                        <a:rPr lang="en-US" altLang="zh-CN" sz="2000" b="1" u="none" strike="noStrike" dirty="0">
                          <a:solidFill>
                            <a:srgbClr val="0070C0"/>
                          </a:solidFill>
                          <a:effectLst/>
                        </a:rPr>
                        <a:t>381</a:t>
                      </a:r>
                      <a:endParaRPr lang="en-US" altLang="zh-CN" sz="2000" b="1" i="0" u="none" strike="noStrike" dirty="0">
                        <a:solidFill>
                          <a:srgbClr val="0070C0"/>
                        </a:solidFill>
                        <a:effectLst/>
                        <a:latin typeface="宋体"/>
                      </a:endParaRPr>
                    </a:p>
                  </a:txBody>
                  <a:tcPr marL="12699" marR="12699" marT="9524" marB="0"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3760489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79</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8745886"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国际化短板：不能满足国际化人才培养的需要</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8</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79</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79</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b="1" dirty="0" smtClean="0">
                <a:solidFill>
                  <a:schemeClr val="accent6">
                    <a:lumMod val="75000"/>
                  </a:schemeClr>
                </a:solidFill>
                <a:latin typeface="华文楷体" pitchFamily="2" charset="-122"/>
                <a:ea typeface="华文楷体" pitchFamily="2" charset="-122"/>
              </a:rPr>
              <a:t>短板三：教师队伍国际化程度低</a:t>
            </a:r>
            <a:endParaRPr lang="en-US" altLang="zh-CN" b="1" dirty="0" smtClean="0">
              <a:solidFill>
                <a:schemeClr val="accent6">
                  <a:lumMod val="75000"/>
                </a:schemeClr>
              </a:solidFill>
              <a:latin typeface="华文楷体" pitchFamily="2" charset="-122"/>
              <a:ea typeface="华文楷体" pitchFamily="2" charset="-122"/>
            </a:endParaRPr>
          </a:p>
        </p:txBody>
      </p:sp>
      <p:sp>
        <p:nvSpPr>
          <p:cNvPr id="22" name="矩形 21"/>
          <p:cNvSpPr/>
          <p:nvPr/>
        </p:nvSpPr>
        <p:spPr>
          <a:xfrm>
            <a:off x="983432" y="1628800"/>
            <a:ext cx="9577064" cy="4616648"/>
          </a:xfrm>
          <a:prstGeom prst="rect">
            <a:avLst/>
          </a:prstGeom>
        </p:spPr>
        <p:txBody>
          <a:bodyPr wrap="square">
            <a:spAutoFit/>
          </a:bodyPr>
          <a:lstStyle/>
          <a:p>
            <a:pPr marL="0" indent="0">
              <a:lnSpc>
                <a:spcPct val="150000"/>
              </a:lnSpc>
              <a:buFont typeface="Arial" pitchFamily="34" charset="0"/>
              <a:buNone/>
            </a:pPr>
            <a:r>
              <a:rPr lang="en-US" altLang="zh-CN" dirty="0" smtClean="0">
                <a:solidFill>
                  <a:srgbClr val="C00000"/>
                </a:solidFill>
                <a:latin typeface="华文楷体" pitchFamily="2" charset="-122"/>
                <a:ea typeface="华文楷体" pitchFamily="2" charset="-122"/>
              </a:rPr>
              <a:t>●</a:t>
            </a:r>
            <a:r>
              <a:rPr lang="zh-CN" altLang="en-US" dirty="0" smtClean="0">
                <a:solidFill>
                  <a:srgbClr val="002060"/>
                </a:solidFill>
                <a:latin typeface="华文楷体" pitchFamily="2" charset="-122"/>
                <a:ea typeface="华文楷体" pitchFamily="2" charset="-122"/>
              </a:rPr>
              <a:t>能够胜任国际化人才培养的国际化教师队伍</a:t>
            </a:r>
            <a:endParaRPr lang="en-US" altLang="zh-CN" dirty="0" smtClean="0">
              <a:solidFill>
                <a:srgbClr val="002060"/>
              </a:solidFill>
              <a:latin typeface="华文楷体" pitchFamily="2" charset="-122"/>
              <a:ea typeface="华文楷体" pitchFamily="2" charset="-122"/>
            </a:endParaRPr>
          </a:p>
          <a:p>
            <a:pPr marL="0" indent="0">
              <a:lnSpc>
                <a:spcPct val="150000"/>
              </a:lnSpc>
              <a:buFont typeface="Arial" pitchFamily="34" charset="0"/>
              <a:buNone/>
            </a:pPr>
            <a:r>
              <a:rPr lang="en-US" altLang="zh-CN" dirty="0" smtClean="0">
                <a:solidFill>
                  <a:srgbClr val="002060"/>
                </a:solidFill>
                <a:latin typeface="华文楷体" pitchFamily="2" charset="-122"/>
                <a:ea typeface="华文楷体" pitchFamily="2" charset="-122"/>
              </a:rPr>
              <a:t>   ◆</a:t>
            </a:r>
            <a:r>
              <a:rPr lang="zh-CN" altLang="en-US" dirty="0" smtClean="0">
                <a:solidFill>
                  <a:srgbClr val="002060"/>
                </a:solidFill>
                <a:latin typeface="华文楷体" pitchFamily="2" charset="-122"/>
                <a:ea typeface="华文楷体" pitchFamily="2" charset="-122"/>
              </a:rPr>
              <a:t>具有国际教育和研究经历</a:t>
            </a:r>
            <a:endParaRPr lang="en-US" altLang="zh-CN" dirty="0" smtClean="0">
              <a:solidFill>
                <a:srgbClr val="002060"/>
              </a:solidFill>
              <a:latin typeface="华文楷体" pitchFamily="2" charset="-122"/>
              <a:ea typeface="华文楷体" pitchFamily="2" charset="-122"/>
            </a:endParaRPr>
          </a:p>
          <a:p>
            <a:pPr marL="0" indent="0">
              <a:lnSpc>
                <a:spcPct val="150000"/>
              </a:lnSpc>
              <a:buFont typeface="Arial" pitchFamily="34" charset="0"/>
              <a:buNone/>
            </a:pPr>
            <a:r>
              <a:rPr lang="en-US" altLang="zh-CN" dirty="0" smtClean="0">
                <a:solidFill>
                  <a:srgbClr val="002060"/>
                </a:solidFill>
                <a:latin typeface="华文楷体" pitchFamily="2" charset="-122"/>
                <a:ea typeface="华文楷体" pitchFamily="2" charset="-122"/>
              </a:rPr>
              <a:t>   </a:t>
            </a:r>
            <a:r>
              <a:rPr lang="en-US" altLang="zh-CN" dirty="0" smtClean="0">
                <a:solidFill>
                  <a:srgbClr val="002060"/>
                </a:solidFill>
                <a:latin typeface="华文楷体" pitchFamily="2" charset="-122"/>
                <a:ea typeface="华文楷体" pitchFamily="2" charset="-122"/>
              </a:rPr>
              <a:t>◆</a:t>
            </a:r>
            <a:r>
              <a:rPr lang="zh-CN" altLang="en-US" dirty="0" smtClean="0">
                <a:solidFill>
                  <a:srgbClr val="002060"/>
                </a:solidFill>
                <a:latin typeface="华文楷体" pitchFamily="2" charset="-122"/>
                <a:ea typeface="华文楷体" pitchFamily="2" charset="-122"/>
              </a:rPr>
              <a:t>经常参加本学科国际会议</a:t>
            </a:r>
            <a:endParaRPr lang="en-US" altLang="zh-CN" dirty="0" smtClean="0">
              <a:solidFill>
                <a:srgbClr val="002060"/>
              </a:solidFill>
              <a:latin typeface="华文楷体" pitchFamily="2" charset="-122"/>
              <a:ea typeface="华文楷体" pitchFamily="2" charset="-122"/>
            </a:endParaRPr>
          </a:p>
          <a:p>
            <a:pPr marL="0" indent="0">
              <a:lnSpc>
                <a:spcPct val="150000"/>
              </a:lnSpc>
              <a:buFont typeface="Arial" pitchFamily="34" charset="0"/>
              <a:buNone/>
            </a:pPr>
            <a:r>
              <a:rPr lang="en-US" altLang="zh-CN" dirty="0" smtClean="0">
                <a:solidFill>
                  <a:srgbClr val="002060"/>
                </a:solidFill>
                <a:latin typeface="华文楷体" pitchFamily="2" charset="-122"/>
                <a:ea typeface="华文楷体" pitchFamily="2" charset="-122"/>
              </a:rPr>
              <a:t>   </a:t>
            </a:r>
            <a:r>
              <a:rPr lang="en-US" altLang="zh-CN" dirty="0" smtClean="0">
                <a:solidFill>
                  <a:srgbClr val="002060"/>
                </a:solidFill>
                <a:latin typeface="华文楷体" pitchFamily="2" charset="-122"/>
                <a:ea typeface="华文楷体" pitchFamily="2" charset="-122"/>
              </a:rPr>
              <a:t>◆</a:t>
            </a:r>
            <a:r>
              <a:rPr lang="zh-CN" altLang="en-US" dirty="0" smtClean="0">
                <a:solidFill>
                  <a:srgbClr val="002060"/>
                </a:solidFill>
                <a:latin typeface="华文楷体" pitchFamily="2" charset="-122"/>
                <a:ea typeface="华文楷体" pitchFamily="2" charset="-122"/>
              </a:rPr>
              <a:t>在高水平国际学术期刊发表论文</a:t>
            </a:r>
            <a:endParaRPr lang="en-US" altLang="zh-CN" dirty="0" smtClean="0">
              <a:solidFill>
                <a:srgbClr val="002060"/>
              </a:solidFill>
              <a:latin typeface="华文楷体" pitchFamily="2" charset="-122"/>
              <a:ea typeface="华文楷体" pitchFamily="2" charset="-122"/>
            </a:endParaRPr>
          </a:p>
          <a:p>
            <a:pPr marL="0" indent="0">
              <a:lnSpc>
                <a:spcPct val="150000"/>
              </a:lnSpc>
              <a:buFont typeface="Arial" pitchFamily="34" charset="0"/>
              <a:buNone/>
            </a:pPr>
            <a:r>
              <a:rPr lang="en-US" altLang="zh-CN" dirty="0" smtClean="0">
                <a:solidFill>
                  <a:srgbClr val="002060"/>
                </a:solidFill>
                <a:latin typeface="华文楷体" pitchFamily="2" charset="-122"/>
                <a:ea typeface="华文楷体" pitchFamily="2" charset="-122"/>
              </a:rPr>
              <a:t>   </a:t>
            </a:r>
            <a:r>
              <a:rPr lang="en-US" altLang="zh-CN" dirty="0" smtClean="0">
                <a:solidFill>
                  <a:srgbClr val="002060"/>
                </a:solidFill>
                <a:latin typeface="华文楷体" pitchFamily="2" charset="-122"/>
                <a:ea typeface="华文楷体" pitchFamily="2" charset="-122"/>
              </a:rPr>
              <a:t>◆ </a:t>
            </a:r>
            <a:r>
              <a:rPr lang="zh-CN" altLang="en-US" dirty="0" smtClean="0">
                <a:solidFill>
                  <a:srgbClr val="002060"/>
                </a:solidFill>
                <a:latin typeface="华文楷体" pitchFamily="2" charset="-122"/>
                <a:ea typeface="华文楷体" pitchFamily="2" charset="-122"/>
              </a:rPr>
              <a:t>参加本学科国际学术组织</a:t>
            </a:r>
            <a:endParaRPr lang="en-US" altLang="zh-CN" dirty="0" smtClean="0">
              <a:solidFill>
                <a:srgbClr val="002060"/>
              </a:solidFill>
              <a:latin typeface="华文楷体" pitchFamily="2" charset="-122"/>
              <a:ea typeface="华文楷体" pitchFamily="2" charset="-122"/>
            </a:endParaRPr>
          </a:p>
          <a:p>
            <a:pPr marL="0" indent="0">
              <a:lnSpc>
                <a:spcPct val="150000"/>
              </a:lnSpc>
              <a:buFont typeface="Arial" pitchFamily="34" charset="0"/>
              <a:buNone/>
            </a:pPr>
            <a:r>
              <a:rPr lang="en-US" altLang="zh-CN" dirty="0" smtClean="0">
                <a:solidFill>
                  <a:srgbClr val="002060"/>
                </a:solidFill>
                <a:latin typeface="华文楷体" pitchFamily="2" charset="-122"/>
                <a:ea typeface="华文楷体" pitchFamily="2" charset="-122"/>
              </a:rPr>
              <a:t>   </a:t>
            </a:r>
            <a:r>
              <a:rPr lang="en-US" altLang="zh-CN" dirty="0" smtClean="0">
                <a:solidFill>
                  <a:srgbClr val="002060"/>
                </a:solidFill>
                <a:latin typeface="华文楷体" pitchFamily="2" charset="-122"/>
                <a:ea typeface="华文楷体" pitchFamily="2" charset="-122"/>
              </a:rPr>
              <a:t>◆</a:t>
            </a:r>
            <a:r>
              <a:rPr lang="zh-CN" altLang="en-US" dirty="0" smtClean="0">
                <a:solidFill>
                  <a:srgbClr val="002060"/>
                </a:solidFill>
                <a:latin typeface="华文楷体" pitchFamily="2" charset="-122"/>
                <a:ea typeface="华文楷体" pitchFamily="2" charset="-122"/>
              </a:rPr>
              <a:t> </a:t>
            </a:r>
            <a:r>
              <a:rPr lang="zh-CN" altLang="en-US" dirty="0" smtClean="0">
                <a:solidFill>
                  <a:srgbClr val="002060"/>
                </a:solidFill>
                <a:latin typeface="华文楷体" pitchFamily="2" charset="-122"/>
                <a:ea typeface="华文楷体" pitchFamily="2" charset="-122"/>
              </a:rPr>
              <a:t>具有能力并参与国际合作研究</a:t>
            </a:r>
            <a:endParaRPr lang="en-US" altLang="zh-CN" dirty="0" smtClean="0">
              <a:solidFill>
                <a:srgbClr val="002060"/>
              </a:solidFill>
              <a:latin typeface="华文楷体" pitchFamily="2" charset="-122"/>
              <a:ea typeface="华文楷体" pitchFamily="2" charset="-122"/>
            </a:endParaRPr>
          </a:p>
          <a:p>
            <a:pPr marL="0" indent="0">
              <a:lnSpc>
                <a:spcPct val="150000"/>
              </a:lnSpc>
              <a:buFont typeface="Arial" pitchFamily="34" charset="0"/>
              <a:buNone/>
            </a:pPr>
            <a:r>
              <a:rPr lang="en-US" altLang="zh-CN" dirty="0" smtClean="0">
                <a:solidFill>
                  <a:srgbClr val="002060"/>
                </a:solidFill>
                <a:latin typeface="华文楷体" pitchFamily="2" charset="-122"/>
                <a:ea typeface="华文楷体" pitchFamily="2" charset="-122"/>
              </a:rPr>
              <a:t>   </a:t>
            </a:r>
            <a:r>
              <a:rPr lang="en-US" altLang="zh-CN" dirty="0" smtClean="0">
                <a:solidFill>
                  <a:srgbClr val="002060"/>
                </a:solidFill>
                <a:latin typeface="华文楷体" pitchFamily="2" charset="-122"/>
                <a:ea typeface="华文楷体" pitchFamily="2" charset="-122"/>
              </a:rPr>
              <a:t>◆ </a:t>
            </a:r>
            <a:r>
              <a:rPr lang="zh-CN" altLang="en-US" dirty="0" smtClean="0">
                <a:solidFill>
                  <a:srgbClr val="002060"/>
                </a:solidFill>
                <a:latin typeface="华文楷体" pitchFamily="2" charset="-122"/>
                <a:ea typeface="华文楷体" pitchFamily="2" charset="-122"/>
              </a:rPr>
              <a:t>教师队伍构成国际化</a:t>
            </a:r>
            <a:endParaRPr lang="en-US" altLang="zh-CN" dirty="0" smtClean="0">
              <a:solidFill>
                <a:srgbClr val="002060"/>
              </a:solidFill>
              <a:latin typeface="华文楷体" pitchFamily="2" charset="-122"/>
              <a:ea typeface="华文楷体" pitchFamily="2" charset="-122"/>
            </a:endParaRPr>
          </a:p>
        </p:txBody>
      </p:sp>
    </p:spTree>
    <p:extLst>
      <p:ext uri="{BB962C8B-B14F-4D97-AF65-F5344CB8AC3E}">
        <p14:creationId xmlns:p14="http://schemas.microsoft.com/office/powerpoint/2010/main" val="330756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0"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1" name="MH_Entry_2">
            <a:hlinkClick r:id="rId11"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大学国际化评价</a:t>
            </a:r>
            <a:r>
              <a:rPr lang="zh-CN" altLang="en-US" kern="0" dirty="0" smtClean="0">
                <a:solidFill>
                  <a:srgbClr val="FFFFFF"/>
                </a:solidFill>
                <a:latin typeface="微软雅黑" panose="020B0503020204020204" pitchFamily="34" charset="-122"/>
                <a:ea typeface="微软雅黑" panose="020B0503020204020204" pitchFamily="34" charset="-122"/>
              </a:rPr>
              <a:t>研究影响</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22" name="MH_Number_2">
            <a:hlinkClick r:id="rId11"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2</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29" name="MH_Entry_1"/>
          <p:cNvSpPr>
            <a:spLocks noChangeArrowheads="1"/>
          </p:cNvSpPr>
          <p:nvPr>
            <p:custDataLst>
              <p:tags r:id="rId3"/>
            </p:custDataLst>
          </p:nvPr>
        </p:nvSpPr>
        <p:spPr bwMode="auto">
          <a:xfrm>
            <a:off x="1981364" y="1305946"/>
            <a:ext cx="6731717" cy="90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6000" anchor="ctr" anchorCtr="0">
            <a:normAutofit/>
          </a:bodyPr>
          <a:lstStyle/>
          <a:p>
            <a:pPr marL="342900" indent="-342900" eaLnBrk="1" hangingPunct="1">
              <a:lnSpc>
                <a:spcPct val="120000"/>
              </a:lnSpc>
              <a:buFont typeface="Wingdings" panose="05000000000000000000" pitchFamily="2" charset="2"/>
              <a:buChar char="u"/>
            </a:pPr>
            <a:r>
              <a:rPr lang="zh-CN" altLang="en-US" sz="2400" spc="300" dirty="0" smtClean="0">
                <a:solidFill>
                  <a:schemeClr val="tx2"/>
                </a:solidFill>
                <a:latin typeface="微软雅黑" panose="020B0503020204020204" pitchFamily="34" charset="-122"/>
                <a:ea typeface="微软雅黑" panose="020B0503020204020204" pitchFamily="34" charset="-122"/>
              </a:rPr>
              <a:t>  已</a:t>
            </a:r>
            <a:r>
              <a:rPr lang="zh-CN" altLang="en-US" sz="2400" spc="300" dirty="0">
                <a:solidFill>
                  <a:schemeClr val="tx2"/>
                </a:solidFill>
                <a:latin typeface="微软雅黑" panose="020B0503020204020204" pitchFamily="34" charset="-122"/>
                <a:ea typeface="微软雅黑" panose="020B0503020204020204" pitchFamily="34" charset="-122"/>
              </a:rPr>
              <a:t>有研究成果</a:t>
            </a:r>
          </a:p>
        </p:txBody>
      </p:sp>
      <p:sp>
        <p:nvSpPr>
          <p:cNvPr id="33" name="MH_Entry_3"/>
          <p:cNvSpPr>
            <a:spLocks noChangeArrowheads="1"/>
          </p:cNvSpPr>
          <p:nvPr>
            <p:custDataLst>
              <p:tags r:id="rId4"/>
            </p:custDataLst>
          </p:nvPr>
        </p:nvSpPr>
        <p:spPr bwMode="auto">
          <a:xfrm>
            <a:off x="1981364" y="3157256"/>
            <a:ext cx="6731717" cy="90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6000" anchor="ctr" anchorCtr="0">
            <a:normAutofit/>
          </a:bodyPr>
          <a:lstStyle/>
          <a:p>
            <a:pPr marL="342900" indent="-342900" eaLnBrk="1" hangingPunct="1">
              <a:lnSpc>
                <a:spcPct val="120000"/>
              </a:lnSpc>
              <a:buFont typeface="Wingdings" panose="05000000000000000000" pitchFamily="2" charset="2"/>
              <a:buChar char="u"/>
            </a:pPr>
            <a:r>
              <a:rPr lang="zh-CN" altLang="en-US" sz="2400" spc="300" dirty="0" smtClean="0">
                <a:solidFill>
                  <a:schemeClr val="tx2"/>
                </a:solidFill>
                <a:latin typeface="微软雅黑" panose="020B0503020204020204" pitchFamily="34" charset="-122"/>
                <a:ea typeface="微软雅黑" panose="020B0503020204020204" pitchFamily="34" charset="-122"/>
              </a:rPr>
              <a:t>  接受</a:t>
            </a:r>
            <a:r>
              <a:rPr lang="zh-CN" altLang="en-US" sz="2400" spc="300" dirty="0">
                <a:solidFill>
                  <a:schemeClr val="tx2"/>
                </a:solidFill>
                <a:latin typeface="微软雅黑" panose="020B0503020204020204" pitchFamily="34" charset="-122"/>
                <a:ea typeface="微软雅黑" panose="020B0503020204020204" pitchFamily="34" charset="-122"/>
              </a:rPr>
              <a:t>委托，提供服务</a:t>
            </a:r>
          </a:p>
        </p:txBody>
      </p:sp>
      <p:sp>
        <p:nvSpPr>
          <p:cNvPr id="31" name="MH_Entry_2"/>
          <p:cNvSpPr>
            <a:spLocks noChangeArrowheads="1"/>
          </p:cNvSpPr>
          <p:nvPr>
            <p:custDataLst>
              <p:tags r:id="rId5"/>
            </p:custDataLst>
          </p:nvPr>
        </p:nvSpPr>
        <p:spPr bwMode="auto">
          <a:xfrm>
            <a:off x="1981364" y="2231601"/>
            <a:ext cx="6731717" cy="90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6000" anchor="ctr" anchorCtr="0">
            <a:normAutofit/>
          </a:bodyPr>
          <a:lstStyle/>
          <a:p>
            <a:pPr marL="342900" indent="-342900" eaLnBrk="1" hangingPunct="1">
              <a:lnSpc>
                <a:spcPct val="120000"/>
              </a:lnSpc>
              <a:buFont typeface="Wingdings" panose="05000000000000000000" pitchFamily="2" charset="2"/>
              <a:buChar char="u"/>
            </a:pPr>
            <a:r>
              <a:rPr lang="zh-CN" altLang="en-US" sz="2400" spc="300" dirty="0" smtClean="0">
                <a:solidFill>
                  <a:schemeClr val="tx2"/>
                </a:solidFill>
                <a:latin typeface="微软雅黑" panose="020B0503020204020204" pitchFamily="34" charset="-122"/>
                <a:ea typeface="微软雅黑" panose="020B0503020204020204" pitchFamily="34" charset="-122"/>
              </a:rPr>
              <a:t>  受到的</a:t>
            </a:r>
            <a:r>
              <a:rPr lang="zh-CN" altLang="en-US" sz="2400" spc="300" dirty="0">
                <a:solidFill>
                  <a:schemeClr val="tx2"/>
                </a:solidFill>
                <a:latin typeface="微软雅黑" panose="020B0503020204020204" pitchFamily="34" charset="-122"/>
                <a:ea typeface="微软雅黑" panose="020B0503020204020204" pitchFamily="34" charset="-122"/>
              </a:rPr>
              <a:t>关注</a:t>
            </a:r>
          </a:p>
        </p:txBody>
      </p:sp>
      <p:sp>
        <p:nvSpPr>
          <p:cNvPr id="35" name="MH_Entry_4"/>
          <p:cNvSpPr>
            <a:spLocks noChangeArrowheads="1"/>
          </p:cNvSpPr>
          <p:nvPr>
            <p:custDataLst>
              <p:tags r:id="rId6"/>
            </p:custDataLst>
          </p:nvPr>
        </p:nvSpPr>
        <p:spPr bwMode="auto">
          <a:xfrm>
            <a:off x="1981364" y="4082912"/>
            <a:ext cx="7031119" cy="90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6000" anchor="ctr" anchorCtr="0">
            <a:noAutofit/>
          </a:bodyPr>
          <a:lstStyle/>
          <a:p>
            <a:pPr marL="342900" indent="-342900" eaLnBrk="1" hangingPunct="1">
              <a:lnSpc>
                <a:spcPct val="120000"/>
              </a:lnSpc>
              <a:buFont typeface="Wingdings" panose="05000000000000000000" pitchFamily="2" charset="2"/>
              <a:buChar char="u"/>
            </a:pPr>
            <a:r>
              <a:rPr lang="zh-CN" altLang="en-US" sz="2400" spc="300" dirty="0" smtClean="0">
                <a:solidFill>
                  <a:schemeClr val="tx2"/>
                </a:solidFill>
                <a:latin typeface="微软雅黑" panose="020B0503020204020204" pitchFamily="34" charset="-122"/>
                <a:ea typeface="微软雅黑" panose="020B0503020204020204" pitchFamily="34" charset="-122"/>
              </a:rPr>
              <a:t>  学校</a:t>
            </a:r>
            <a:r>
              <a:rPr lang="zh-CN" altLang="en-US" sz="2400" spc="300" dirty="0">
                <a:solidFill>
                  <a:schemeClr val="tx2"/>
                </a:solidFill>
                <a:latin typeface="微软雅黑" panose="020B0503020204020204" pitchFamily="34" charset="-122"/>
                <a:ea typeface="微软雅黑" panose="020B0503020204020204" pitchFamily="34" charset="-122"/>
              </a:rPr>
              <a:t>成立了“国际学术组织研究中心”</a:t>
            </a:r>
          </a:p>
        </p:txBody>
      </p:sp>
      <p:cxnSp>
        <p:nvCxnSpPr>
          <p:cNvPr id="5" name="直接连接符 4"/>
          <p:cNvCxnSpPr/>
          <p:nvPr/>
        </p:nvCxnSpPr>
        <p:spPr>
          <a:xfrm>
            <a:off x="2391541" y="1939057"/>
            <a:ext cx="3992491" cy="0"/>
          </a:xfrm>
          <a:prstGeom prst="line">
            <a:avLst/>
          </a:prstGeom>
          <a:noFill/>
          <a:ln w="28575" cap="flat" cmpd="sng" algn="ctr">
            <a:solidFill>
              <a:srgbClr val="025483"/>
            </a:solidFill>
            <a:prstDash val="sysDash"/>
          </a:ln>
          <a:effectLst/>
        </p:spPr>
      </p:cxnSp>
      <p:sp>
        <p:nvSpPr>
          <p:cNvPr id="6" name="矩形 5"/>
          <p:cNvSpPr/>
          <p:nvPr/>
        </p:nvSpPr>
        <p:spPr>
          <a:xfrm>
            <a:off x="6384033" y="1854114"/>
            <a:ext cx="68066" cy="9770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0" bIns="0" numCol="1" spcCol="0" rtlCol="0" fromWordArt="0" anchor="ctr" anchorCtr="0" forceAA="0" compatLnSpc="1">
            <a:noAutofit/>
          </a:bodyPr>
          <a:lstStyle/>
          <a:p>
            <a:pPr algn="ctr"/>
            <a:endParaRPr lang="zh-CN" altLang="en-US" sz="2000">
              <a:solidFill>
                <a:srgbClr val="FFFFFF"/>
              </a:solidFill>
              <a:ea typeface="Arial Unicode MS" panose="020B0604020202020204" pitchFamily="34" charset="-122"/>
              <a:cs typeface="Times New Roman" panose="02020603050405020304" pitchFamily="18" charset="0"/>
            </a:endParaRPr>
          </a:p>
        </p:txBody>
      </p:sp>
      <p:sp>
        <p:nvSpPr>
          <p:cNvPr id="45" name="矩形 44"/>
          <p:cNvSpPr/>
          <p:nvPr/>
        </p:nvSpPr>
        <p:spPr>
          <a:xfrm>
            <a:off x="6430375" y="1913360"/>
            <a:ext cx="68066" cy="9770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0" bIns="0" numCol="1" spcCol="0" rtlCol="0" fromWordArt="0" anchor="ctr" anchorCtr="0" forceAA="0" compatLnSpc="1">
            <a:noAutofit/>
          </a:bodyPr>
          <a:lstStyle/>
          <a:p>
            <a:pPr algn="ctr"/>
            <a:endParaRPr lang="zh-CN" altLang="en-US" sz="2000">
              <a:solidFill>
                <a:srgbClr val="FFFFFF"/>
              </a:solidFill>
              <a:ea typeface="Arial Unicode MS" panose="020B0604020202020204" pitchFamily="34" charset="-122"/>
              <a:cs typeface="Times New Roman" panose="02020603050405020304" pitchFamily="18" charset="0"/>
            </a:endParaRPr>
          </a:p>
        </p:txBody>
      </p:sp>
      <p:cxnSp>
        <p:nvCxnSpPr>
          <p:cNvPr id="47" name="直接连接符 46"/>
          <p:cNvCxnSpPr/>
          <p:nvPr/>
        </p:nvCxnSpPr>
        <p:spPr>
          <a:xfrm>
            <a:off x="2391541" y="2894747"/>
            <a:ext cx="3992491" cy="0"/>
          </a:xfrm>
          <a:prstGeom prst="line">
            <a:avLst/>
          </a:prstGeom>
          <a:noFill/>
          <a:ln w="28575" cap="flat" cmpd="sng" algn="ctr">
            <a:solidFill>
              <a:srgbClr val="025483"/>
            </a:solidFill>
            <a:prstDash val="sysDash"/>
          </a:ln>
          <a:effectLst/>
        </p:spPr>
      </p:cxnSp>
      <p:sp>
        <p:nvSpPr>
          <p:cNvPr id="48" name="矩形 47"/>
          <p:cNvSpPr/>
          <p:nvPr/>
        </p:nvSpPr>
        <p:spPr>
          <a:xfrm>
            <a:off x="6384033" y="2809804"/>
            <a:ext cx="68066" cy="9770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0" bIns="0" numCol="1" spcCol="0" rtlCol="0" fromWordArt="0" anchor="ctr" anchorCtr="0" forceAA="0" compatLnSpc="1">
            <a:noAutofit/>
          </a:bodyPr>
          <a:lstStyle/>
          <a:p>
            <a:pPr algn="ctr"/>
            <a:endParaRPr lang="zh-CN" altLang="en-US" sz="2000">
              <a:solidFill>
                <a:srgbClr val="FFFFFF"/>
              </a:solidFill>
              <a:ea typeface="Arial Unicode MS" panose="020B0604020202020204" pitchFamily="34" charset="-122"/>
              <a:cs typeface="Times New Roman" panose="02020603050405020304" pitchFamily="18" charset="0"/>
            </a:endParaRPr>
          </a:p>
        </p:txBody>
      </p:sp>
      <p:sp>
        <p:nvSpPr>
          <p:cNvPr id="49" name="矩形 48"/>
          <p:cNvSpPr/>
          <p:nvPr/>
        </p:nvSpPr>
        <p:spPr>
          <a:xfrm>
            <a:off x="6430375" y="2869050"/>
            <a:ext cx="68066" cy="9770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0" bIns="0" numCol="1" spcCol="0" rtlCol="0" fromWordArt="0" anchor="ctr" anchorCtr="0" forceAA="0" compatLnSpc="1">
            <a:noAutofit/>
          </a:bodyPr>
          <a:lstStyle/>
          <a:p>
            <a:pPr algn="ctr"/>
            <a:endParaRPr lang="zh-CN" altLang="en-US" sz="2000">
              <a:solidFill>
                <a:srgbClr val="FFFFFF"/>
              </a:solidFill>
              <a:ea typeface="Arial Unicode MS" panose="020B0604020202020204" pitchFamily="34" charset="-122"/>
              <a:cs typeface="Times New Roman" panose="02020603050405020304" pitchFamily="18" charset="0"/>
            </a:endParaRPr>
          </a:p>
        </p:txBody>
      </p:sp>
      <p:cxnSp>
        <p:nvCxnSpPr>
          <p:cNvPr id="55" name="直接连接符 54"/>
          <p:cNvCxnSpPr/>
          <p:nvPr/>
        </p:nvCxnSpPr>
        <p:spPr>
          <a:xfrm>
            <a:off x="2391541" y="3842545"/>
            <a:ext cx="3992491" cy="0"/>
          </a:xfrm>
          <a:prstGeom prst="line">
            <a:avLst/>
          </a:prstGeom>
          <a:noFill/>
          <a:ln w="28575" cap="flat" cmpd="sng" algn="ctr">
            <a:solidFill>
              <a:srgbClr val="025483"/>
            </a:solidFill>
            <a:prstDash val="sysDash"/>
          </a:ln>
          <a:effectLst/>
        </p:spPr>
      </p:cxnSp>
      <p:sp>
        <p:nvSpPr>
          <p:cNvPr id="56" name="矩形 55"/>
          <p:cNvSpPr/>
          <p:nvPr/>
        </p:nvSpPr>
        <p:spPr>
          <a:xfrm>
            <a:off x="6384033" y="3757602"/>
            <a:ext cx="68066" cy="9770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0" bIns="0" numCol="1" spcCol="0" rtlCol="0" fromWordArt="0" anchor="ctr" anchorCtr="0" forceAA="0" compatLnSpc="1">
            <a:noAutofit/>
          </a:bodyPr>
          <a:lstStyle/>
          <a:p>
            <a:pPr algn="ctr"/>
            <a:endParaRPr lang="zh-CN" altLang="en-US" sz="2000">
              <a:solidFill>
                <a:srgbClr val="FFFFFF"/>
              </a:solidFill>
              <a:ea typeface="Arial Unicode MS" panose="020B0604020202020204" pitchFamily="34" charset="-122"/>
              <a:cs typeface="Times New Roman" panose="02020603050405020304" pitchFamily="18" charset="0"/>
            </a:endParaRPr>
          </a:p>
        </p:txBody>
      </p:sp>
      <p:sp>
        <p:nvSpPr>
          <p:cNvPr id="57" name="矩形 56"/>
          <p:cNvSpPr/>
          <p:nvPr/>
        </p:nvSpPr>
        <p:spPr>
          <a:xfrm>
            <a:off x="6430375" y="3816848"/>
            <a:ext cx="68066" cy="9770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0" bIns="0" numCol="1" spcCol="0" rtlCol="0" fromWordArt="0" anchor="ctr" anchorCtr="0" forceAA="0" compatLnSpc="1">
            <a:noAutofit/>
          </a:bodyPr>
          <a:lstStyle/>
          <a:p>
            <a:pPr algn="ctr"/>
            <a:endParaRPr lang="zh-CN" altLang="en-US" sz="2000">
              <a:solidFill>
                <a:srgbClr val="FFFFFF"/>
              </a:solidFill>
              <a:ea typeface="Arial Unicode MS" panose="020B0604020202020204" pitchFamily="34" charset="-122"/>
              <a:cs typeface="Times New Roman" panose="02020603050405020304" pitchFamily="18" charset="0"/>
            </a:endParaRPr>
          </a:p>
        </p:txBody>
      </p:sp>
      <p:cxnSp>
        <p:nvCxnSpPr>
          <p:cNvPr id="59" name="直接连接符 58"/>
          <p:cNvCxnSpPr>
            <a:endCxn id="61" idx="2"/>
          </p:cNvCxnSpPr>
          <p:nvPr/>
        </p:nvCxnSpPr>
        <p:spPr>
          <a:xfrm>
            <a:off x="2391541" y="4785919"/>
            <a:ext cx="6586941" cy="72008"/>
          </a:xfrm>
          <a:prstGeom prst="line">
            <a:avLst/>
          </a:prstGeom>
          <a:noFill/>
          <a:ln w="28575" cap="flat" cmpd="sng" algn="ctr">
            <a:solidFill>
              <a:srgbClr val="025483"/>
            </a:solidFill>
            <a:prstDash val="sysDash"/>
          </a:ln>
          <a:effectLst/>
        </p:spPr>
      </p:cxnSp>
      <p:grpSp>
        <p:nvGrpSpPr>
          <p:cNvPr id="39" name="组合 38"/>
          <p:cNvGrpSpPr/>
          <p:nvPr/>
        </p:nvGrpSpPr>
        <p:grpSpPr>
          <a:xfrm>
            <a:off x="8898107" y="4700976"/>
            <a:ext cx="114408" cy="156951"/>
            <a:chOff x="5689618" y="4750759"/>
            <a:chExt cx="114408" cy="156951"/>
          </a:xfrm>
        </p:grpSpPr>
        <p:sp>
          <p:nvSpPr>
            <p:cNvPr id="60" name="矩形 59"/>
            <p:cNvSpPr/>
            <p:nvPr/>
          </p:nvSpPr>
          <p:spPr>
            <a:xfrm>
              <a:off x="5689618" y="4750759"/>
              <a:ext cx="68066" cy="97705"/>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0" bIns="0" numCol="1" spcCol="0" rtlCol="0" fromWordArt="0" anchor="ctr" anchorCtr="0" forceAA="0" compatLnSpc="1">
              <a:noAutofit/>
            </a:bodyPr>
            <a:lstStyle/>
            <a:p>
              <a:pPr algn="ctr"/>
              <a:endParaRPr lang="zh-CN" altLang="en-US" sz="2000">
                <a:solidFill>
                  <a:srgbClr val="FFFFFF"/>
                </a:solidFill>
                <a:ea typeface="Arial Unicode MS" panose="020B0604020202020204" pitchFamily="34" charset="-122"/>
                <a:cs typeface="Times New Roman" panose="02020603050405020304" pitchFamily="18" charset="0"/>
              </a:endParaRPr>
            </a:p>
          </p:txBody>
        </p:sp>
        <p:sp>
          <p:nvSpPr>
            <p:cNvPr id="61" name="矩形 60"/>
            <p:cNvSpPr/>
            <p:nvPr/>
          </p:nvSpPr>
          <p:spPr>
            <a:xfrm>
              <a:off x="5735960" y="4810005"/>
              <a:ext cx="68066" cy="9770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0" bIns="0" numCol="1" spcCol="0" rtlCol="0" fromWordArt="0" anchor="ctr" anchorCtr="0" forceAA="0" compatLnSpc="1">
              <a:noAutofit/>
            </a:bodyPr>
            <a:lstStyle/>
            <a:p>
              <a:pPr algn="ctr"/>
              <a:endParaRPr lang="zh-CN" altLang="en-US" sz="2000">
                <a:solidFill>
                  <a:srgbClr val="FFFFFF"/>
                </a:solidFill>
                <a:ea typeface="Arial Unicode MS" panose="020B0604020202020204" pitchFamily="34" charset="-122"/>
                <a:cs typeface="Times New Roman" panose="02020603050405020304" pitchFamily="18" charset="0"/>
              </a:endParaRPr>
            </a:p>
          </p:txBody>
        </p:sp>
      </p:grpSp>
      <p:sp>
        <p:nvSpPr>
          <p:cNvPr id="28" name="矩形 27"/>
          <p:cNvSpPr/>
          <p:nvPr/>
        </p:nvSpPr>
        <p:spPr>
          <a:xfrm>
            <a:off x="7739" y="740278"/>
            <a:ext cx="864096" cy="5818060"/>
          </a:xfrm>
          <a:prstGeom prst="rect">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0" name="MH_Entry_1"/>
          <p:cNvSpPr>
            <a:spLocks noChangeArrowheads="1"/>
          </p:cNvSpPr>
          <p:nvPr>
            <p:custDataLst>
              <p:tags r:id="rId7"/>
            </p:custDataLst>
          </p:nvPr>
        </p:nvSpPr>
        <p:spPr bwMode="auto">
          <a:xfrm>
            <a:off x="207880" y="1330853"/>
            <a:ext cx="543480" cy="365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36000" anchor="ctr" anchorCtr="0">
            <a:normAutofit/>
          </a:bodyPr>
          <a:lstStyle/>
          <a:p>
            <a:pPr marL="342900" indent="-342900" eaLnBrk="1" hangingPunct="1">
              <a:lnSpc>
                <a:spcPct val="120000"/>
              </a:lnSpc>
              <a:buFont typeface="Wingdings" panose="05000000000000000000" pitchFamily="2" charset="2"/>
              <a:buChar char="u"/>
            </a:pPr>
            <a:r>
              <a:rPr lang="zh-CN" altLang="en-US" sz="2400" b="0" spc="300" dirty="0" smtClean="0">
                <a:solidFill>
                  <a:schemeClr val="bg1"/>
                </a:solidFill>
                <a:latin typeface="微软雅黑" panose="020B0503020204020204" pitchFamily="34" charset="-122"/>
                <a:ea typeface="微软雅黑" panose="020B0503020204020204" pitchFamily="34" charset="-122"/>
              </a:rPr>
              <a:t>  已</a:t>
            </a:r>
            <a:r>
              <a:rPr lang="zh-CN" altLang="en-US" sz="2400" b="0" spc="300" dirty="0">
                <a:solidFill>
                  <a:schemeClr val="bg1"/>
                </a:solidFill>
                <a:latin typeface="微软雅黑" panose="020B0503020204020204" pitchFamily="34" charset="-122"/>
                <a:ea typeface="微软雅黑" panose="020B0503020204020204" pitchFamily="34" charset="-122"/>
              </a:rPr>
              <a:t>有研究成果</a:t>
            </a:r>
          </a:p>
        </p:txBody>
      </p:sp>
    </p:spTree>
  </p:cSld>
  <p:clrMapOvr>
    <a:masterClrMapping/>
  </p:clrMapOvr>
  <p:transition spd="slow">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80</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8909134"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国际化短板：不能满足国际化人才培养的需要</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8</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80</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80</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b="1" dirty="0" smtClean="0">
                <a:solidFill>
                  <a:schemeClr val="accent6">
                    <a:lumMod val="75000"/>
                  </a:schemeClr>
                </a:solidFill>
                <a:latin typeface="华文楷体" pitchFamily="2" charset="-122"/>
                <a:ea typeface="华文楷体" pitchFamily="2" charset="-122"/>
              </a:rPr>
              <a:t>短板三：教师国际化程度低</a:t>
            </a:r>
            <a:endParaRPr lang="en-US" altLang="zh-CN" b="1" dirty="0" smtClean="0">
              <a:solidFill>
                <a:schemeClr val="accent6">
                  <a:lumMod val="75000"/>
                </a:schemeClr>
              </a:solidFill>
              <a:latin typeface="华文楷体" pitchFamily="2" charset="-122"/>
              <a:ea typeface="华文楷体" pitchFamily="2" charset="-122"/>
            </a:endParaRPr>
          </a:p>
        </p:txBody>
      </p:sp>
      <p:sp>
        <p:nvSpPr>
          <p:cNvPr id="22" name="矩形 3"/>
          <p:cNvSpPr>
            <a:spLocks noChangeArrowheads="1"/>
          </p:cNvSpPr>
          <p:nvPr/>
        </p:nvSpPr>
        <p:spPr bwMode="auto">
          <a:xfrm>
            <a:off x="1540974" y="1700808"/>
            <a:ext cx="1458384" cy="404812"/>
          </a:xfrm>
          <a:prstGeom prst="rect">
            <a:avLst/>
          </a:prstGeom>
          <a:noFill/>
          <a:ln w="9525" algn="ctr">
            <a:noFill/>
            <a:round/>
            <a:headEnd/>
            <a:tailEnd/>
          </a:ln>
          <a:effectLst>
            <a:outerShdw kx="-3284103" algn="br" rotWithShape="0">
              <a:schemeClr val="bg2">
                <a:alpha val="50000"/>
              </a:schemeClr>
            </a:outerShdw>
          </a:effectLst>
        </p:spPr>
        <p:txBody>
          <a:bodyPr/>
          <a:lstStyle/>
          <a:p>
            <a:pPr eaLnBrk="1" hangingPunct="1">
              <a:buFont typeface="Arial" pitchFamily="34" charset="0"/>
              <a:buNone/>
            </a:pPr>
            <a:endParaRPr lang="zh-CN" altLang="en-US">
              <a:ea typeface="黑体" pitchFamily="49" charset="-122"/>
            </a:endParaRPr>
          </a:p>
        </p:txBody>
      </p:sp>
      <p:grpSp>
        <p:nvGrpSpPr>
          <p:cNvPr id="25" name="组合 15"/>
          <p:cNvGrpSpPr>
            <a:grpSpLocks/>
          </p:cNvGrpSpPr>
          <p:nvPr/>
        </p:nvGrpSpPr>
        <p:grpSpPr bwMode="auto">
          <a:xfrm>
            <a:off x="1047792" y="1870671"/>
            <a:ext cx="3380316" cy="504825"/>
            <a:chOff x="1101221" y="4869160"/>
            <a:chExt cx="2534675" cy="504056"/>
          </a:xfrm>
        </p:grpSpPr>
        <p:sp>
          <p:nvSpPr>
            <p:cNvPr id="26" name="矩形 16"/>
            <p:cNvSpPr>
              <a:spLocks noChangeArrowheads="1"/>
            </p:cNvSpPr>
            <p:nvPr/>
          </p:nvSpPr>
          <p:spPr bwMode="auto">
            <a:xfrm>
              <a:off x="1122800" y="4869160"/>
              <a:ext cx="2513096" cy="504056"/>
            </a:xfrm>
            <a:prstGeom prst="rect">
              <a:avLst/>
            </a:prstGeom>
            <a:solidFill>
              <a:srgbClr val="92D050"/>
            </a:solidFill>
            <a:ln w="9525" algn="ctr">
              <a:noFill/>
              <a:round/>
              <a:headEnd/>
              <a:tailEnd/>
            </a:ln>
          </p:spPr>
          <p:txBody>
            <a:bodyPr/>
            <a:lstStyle/>
            <a:p>
              <a:pPr eaLnBrk="1" hangingPunct="1">
                <a:buFont typeface="Arial" pitchFamily="34" charset="0"/>
                <a:buNone/>
              </a:pPr>
              <a:endParaRPr lang="zh-CN" altLang="en-US">
                <a:ea typeface="黑体" pitchFamily="49" charset="-122"/>
              </a:endParaRPr>
            </a:p>
          </p:txBody>
        </p:sp>
        <p:sp>
          <p:nvSpPr>
            <p:cNvPr id="27" name="TextBox 34"/>
            <p:cNvSpPr txBox="1">
              <a:spLocks noChangeArrowheads="1"/>
            </p:cNvSpPr>
            <p:nvPr/>
          </p:nvSpPr>
          <p:spPr bwMode="auto">
            <a:xfrm>
              <a:off x="1101221" y="4936522"/>
              <a:ext cx="2534675" cy="369332"/>
            </a:xfrm>
            <a:prstGeom prst="rect">
              <a:avLst/>
            </a:prstGeom>
            <a:noFill/>
            <a:ln w="9525">
              <a:noFill/>
              <a:miter lim="800000"/>
              <a:headEnd/>
              <a:tailEnd/>
            </a:ln>
          </p:spPr>
          <p:txBody>
            <a:bodyPr>
              <a:spAutoFit/>
            </a:bodyPr>
            <a:lstStyle/>
            <a:p>
              <a:pPr algn="ctr" eaLnBrk="1" hangingPunct="1"/>
              <a:r>
                <a:rPr lang="zh-CN" altLang="en-US" sz="1800" b="0">
                  <a:latin typeface="黑体" pitchFamily="49" charset="-122"/>
                  <a:ea typeface="黑体" pitchFamily="49" charset="-122"/>
                </a:rPr>
                <a:t>国际教师比例偏低</a:t>
              </a:r>
            </a:p>
          </p:txBody>
        </p:sp>
      </p:grpSp>
      <p:graphicFrame>
        <p:nvGraphicFramePr>
          <p:cNvPr id="28" name="图表 27"/>
          <p:cNvGraphicFramePr>
            <a:graphicFrameLocks/>
          </p:cNvGraphicFramePr>
          <p:nvPr>
            <p:extLst>
              <p:ext uri="{D42A27DB-BD31-4B8C-83A1-F6EECF244321}">
                <p14:modId xmlns:p14="http://schemas.microsoft.com/office/powerpoint/2010/main" val="3206498108"/>
              </p:ext>
            </p:extLst>
          </p:nvPr>
        </p:nvGraphicFramePr>
        <p:xfrm>
          <a:off x="745721" y="2524378"/>
          <a:ext cx="10030799" cy="3434005"/>
        </p:xfrm>
        <a:graphic>
          <a:graphicData uri="http://schemas.openxmlformats.org/drawingml/2006/chart">
            <c:chart xmlns:c="http://schemas.openxmlformats.org/drawingml/2006/chart" xmlns:r="http://schemas.openxmlformats.org/officeDocument/2006/relationships" r:id="rId6"/>
          </a:graphicData>
        </a:graphic>
      </p:graphicFrame>
      <p:sp>
        <p:nvSpPr>
          <p:cNvPr id="29" name="矩形 28"/>
          <p:cNvSpPr/>
          <p:nvPr/>
        </p:nvSpPr>
        <p:spPr>
          <a:xfrm>
            <a:off x="5784892" y="6318846"/>
            <a:ext cx="3908442" cy="284693"/>
          </a:xfrm>
          <a:prstGeom prst="rect">
            <a:avLst/>
          </a:prstGeom>
        </p:spPr>
        <p:txBody>
          <a:bodyPr wrap="none">
            <a:spAutoFit/>
          </a:bodyPr>
          <a:lstStyle/>
          <a:p>
            <a:pPr indent="200105">
              <a:lnSpc>
                <a:spcPts val="1501"/>
              </a:lnSpc>
              <a:spcAft>
                <a:spcPts val="0"/>
              </a:spcAft>
              <a:defRPr/>
            </a:pPr>
            <a:r>
              <a:rPr lang="zh-CN" altLang="zh-CN" sz="2101" kern="100" dirty="0">
                <a:latin typeface="Calibri"/>
                <a:ea typeface="FangSong" panose="02010609060101010101" pitchFamily="49" charset="-122"/>
                <a:cs typeface="FangSong" panose="02010609060101010101" pitchFamily="49" charset="-122"/>
              </a:rPr>
              <a:t>数据来源：世界大学网站统计</a:t>
            </a:r>
            <a:endParaRPr lang="zh-CN" altLang="zh-CN" sz="2101" kern="100" dirty="0">
              <a:latin typeface="Calibri"/>
              <a:cs typeface="Times New Roman" panose="02020603050405020304" pitchFamily="18" charset="0"/>
            </a:endParaRPr>
          </a:p>
        </p:txBody>
      </p:sp>
      <p:sp>
        <p:nvSpPr>
          <p:cNvPr id="30" name="矩形 29"/>
          <p:cNvSpPr/>
          <p:nvPr/>
        </p:nvSpPr>
        <p:spPr>
          <a:xfrm>
            <a:off x="5016540" y="1978621"/>
            <a:ext cx="4826000" cy="646113"/>
          </a:xfrm>
          <a:prstGeom prst="rect">
            <a:avLst/>
          </a:prstGeom>
        </p:spPr>
        <p:txBody>
          <a:bodyPr>
            <a:spAutoFit/>
          </a:bodyPr>
          <a:lstStyle/>
          <a:p>
            <a:pPr algn="ctr">
              <a:defRPr sz="1800" b="1" i="0" u="none" strike="noStrike" kern="1200" baseline="0">
                <a:solidFill>
                  <a:srgbClr val="000000"/>
                </a:solidFill>
                <a:latin typeface="+mn-lt"/>
                <a:ea typeface="+mn-ea"/>
                <a:cs typeface="+mn-cs"/>
              </a:defRPr>
            </a:pPr>
            <a:r>
              <a:rPr lang="zh-CN" altLang="en-US" sz="1800" dirty="0">
                <a:solidFill>
                  <a:srgbClr val="000000"/>
                </a:solidFill>
                <a:latin typeface="+mn-lt"/>
                <a:ea typeface="+mn-ea"/>
              </a:rPr>
              <a:t>部分境外大学国际教师比例  </a:t>
            </a:r>
            <a:endParaRPr lang="en-US" altLang="zh-CN" sz="1800" dirty="0">
              <a:solidFill>
                <a:srgbClr val="000000"/>
              </a:solidFill>
              <a:latin typeface="+mn-lt"/>
              <a:ea typeface="+mn-ea"/>
            </a:endParaRPr>
          </a:p>
          <a:p>
            <a:pPr algn="ctr">
              <a:defRPr sz="1800" b="1" i="0" u="none" strike="noStrike" kern="1200" baseline="0">
                <a:solidFill>
                  <a:srgbClr val="000000"/>
                </a:solidFill>
                <a:latin typeface="+mn-lt"/>
                <a:ea typeface="+mn-ea"/>
                <a:cs typeface="+mn-cs"/>
              </a:defRPr>
            </a:pPr>
            <a:r>
              <a:rPr lang="zh-CN" altLang="en-US" sz="1800" dirty="0">
                <a:solidFill>
                  <a:srgbClr val="C00000"/>
                </a:solidFill>
                <a:latin typeface="+mn-lt"/>
                <a:ea typeface="+mn-ea"/>
              </a:rPr>
              <a:t>平均</a:t>
            </a:r>
            <a:r>
              <a:rPr lang="en-US" altLang="zh-CN" sz="1800" dirty="0">
                <a:solidFill>
                  <a:srgbClr val="C00000"/>
                </a:solidFill>
                <a:latin typeface="+mn-lt"/>
                <a:ea typeface="+mn-ea"/>
              </a:rPr>
              <a:t>34.55%</a:t>
            </a:r>
            <a:endParaRPr lang="zh-CN" altLang="en-US" sz="1800" dirty="0">
              <a:solidFill>
                <a:srgbClr val="C00000"/>
              </a:solidFill>
              <a:latin typeface="+mn-lt"/>
              <a:ea typeface="+mn-ea"/>
            </a:endParaRPr>
          </a:p>
        </p:txBody>
      </p:sp>
      <p:sp>
        <p:nvSpPr>
          <p:cNvPr id="31" name="矩形 4"/>
          <p:cNvSpPr>
            <a:spLocks noChangeArrowheads="1"/>
          </p:cNvSpPr>
          <p:nvPr/>
        </p:nvSpPr>
        <p:spPr bwMode="auto">
          <a:xfrm>
            <a:off x="1447840" y="5472709"/>
            <a:ext cx="6942667" cy="288925"/>
          </a:xfrm>
          <a:prstGeom prst="rect">
            <a:avLst/>
          </a:prstGeom>
          <a:noFill/>
          <a:ln w="9525" algn="ctr">
            <a:solidFill>
              <a:srgbClr val="FF0000"/>
            </a:solidFill>
            <a:round/>
            <a:headEnd/>
            <a:tailEnd/>
          </a:ln>
          <a:effectLst>
            <a:outerShdw kx="-3284103" algn="br" rotWithShape="0">
              <a:schemeClr val="bg2">
                <a:alpha val="50000"/>
              </a:schemeClr>
            </a:outerShdw>
          </a:effectLst>
        </p:spPr>
        <p:txBody>
          <a:bodyPr/>
          <a:lstStyle/>
          <a:p>
            <a:pPr eaLnBrk="1" hangingPunct="1">
              <a:buFont typeface="Arial" pitchFamily="34" charset="0"/>
              <a:buNone/>
            </a:pPr>
            <a:endParaRPr lang="zh-CN" altLang="en-US">
              <a:ea typeface="黑体" pitchFamily="49" charset="-122"/>
            </a:endParaRPr>
          </a:p>
        </p:txBody>
      </p:sp>
    </p:spTree>
    <p:extLst>
      <p:ext uri="{BB962C8B-B14F-4D97-AF65-F5344CB8AC3E}">
        <p14:creationId xmlns:p14="http://schemas.microsoft.com/office/powerpoint/2010/main" val="34173412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81</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8931994"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sz="2400" kern="0" dirty="0">
                <a:solidFill>
                  <a:srgbClr val="FFFFFF"/>
                </a:solidFill>
                <a:latin typeface="微软雅黑" panose="020B0503020204020204" pitchFamily="34" charset="-122"/>
                <a:ea typeface="微软雅黑" panose="020B0503020204020204" pitchFamily="34" charset="-122"/>
              </a:rPr>
              <a:t>国际化短板：不能满足国际化人才培养的需要</a:t>
            </a:r>
            <a:endParaRPr lang="zh-CN" altLang="en-US" sz="2400"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b="0" kern="0" dirty="0">
                <a:solidFill>
                  <a:srgbClr val="FFFFFF"/>
                </a:solidFill>
                <a:latin typeface="微软雅黑" panose="020B0503020204020204" pitchFamily="34" charset="-122"/>
                <a:ea typeface="微软雅黑" panose="020B0503020204020204" pitchFamily="34" charset="-122"/>
              </a:rPr>
              <a:t>8</a:t>
            </a:r>
            <a:endParaRPr lang="zh-CN" altLang="en-US" b="0"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81</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81</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b="1" dirty="0">
                <a:solidFill>
                  <a:schemeClr val="accent6">
                    <a:lumMod val="75000"/>
                  </a:schemeClr>
                </a:solidFill>
                <a:latin typeface="华文楷体" pitchFamily="2" charset="-122"/>
                <a:ea typeface="华文楷体" pitchFamily="2" charset="-122"/>
              </a:rPr>
              <a:t>短板三：教师队伍国际化程度低</a:t>
            </a:r>
            <a:endParaRPr lang="en-US" altLang="zh-CN" b="1" dirty="0">
              <a:solidFill>
                <a:schemeClr val="accent6">
                  <a:lumMod val="75000"/>
                </a:schemeClr>
              </a:solidFill>
              <a:latin typeface="华文楷体" pitchFamily="2" charset="-122"/>
              <a:ea typeface="华文楷体" pitchFamily="2" charset="-122"/>
            </a:endParaRPr>
          </a:p>
        </p:txBody>
      </p:sp>
      <p:sp>
        <p:nvSpPr>
          <p:cNvPr id="22" name="矩形 3"/>
          <p:cNvSpPr>
            <a:spLocks noChangeArrowheads="1"/>
          </p:cNvSpPr>
          <p:nvPr/>
        </p:nvSpPr>
        <p:spPr bwMode="auto">
          <a:xfrm>
            <a:off x="1540974" y="1700808"/>
            <a:ext cx="1458384" cy="404812"/>
          </a:xfrm>
          <a:prstGeom prst="rect">
            <a:avLst/>
          </a:prstGeom>
          <a:noFill/>
          <a:ln w="9525" algn="ctr">
            <a:noFill/>
            <a:round/>
            <a:headEnd/>
            <a:tailEnd/>
          </a:ln>
          <a:effectLst>
            <a:outerShdw kx="-3284103" algn="br" rotWithShape="0">
              <a:schemeClr val="bg2">
                <a:alpha val="50000"/>
              </a:schemeClr>
            </a:outerShdw>
          </a:effectLst>
        </p:spPr>
        <p:txBody>
          <a:bodyPr/>
          <a:lstStyle/>
          <a:p>
            <a:pPr eaLnBrk="1" hangingPunct="1">
              <a:buFont typeface="Arial" pitchFamily="34" charset="0"/>
              <a:buNone/>
            </a:pPr>
            <a:endParaRPr lang="zh-CN" altLang="en-US">
              <a:ea typeface="黑体" pitchFamily="49" charset="-122"/>
            </a:endParaRPr>
          </a:p>
        </p:txBody>
      </p:sp>
      <p:sp>
        <p:nvSpPr>
          <p:cNvPr id="24" name="内容占位符 2"/>
          <p:cNvSpPr txBox="1">
            <a:spLocks/>
          </p:cNvSpPr>
          <p:nvPr/>
        </p:nvSpPr>
        <p:spPr bwMode="auto">
          <a:xfrm>
            <a:off x="527051" y="1711349"/>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sz="2800" b="0" dirty="0" smtClean="0">
                <a:ln w="0"/>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rPr>
              <a:t> </a:t>
            </a:r>
            <a:r>
              <a:rPr lang="zh-CN" altLang="en-US" sz="2400" b="0" dirty="0" smtClean="0">
                <a:ln w="0"/>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rPr>
              <a:t>国外获得学位教师有增长、数量偏少</a:t>
            </a:r>
            <a:endParaRPr lang="en-US" altLang="zh-CN" sz="2400" b="0" dirty="0" smtClean="0">
              <a:ln w="0"/>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endParaRPr>
          </a:p>
          <a:p>
            <a:pPr marL="0" indent="0">
              <a:buFont typeface="Arial" panose="020B0604020202020204" pitchFamily="34" charset="0"/>
              <a:buNone/>
              <a:defRPr/>
            </a:pPr>
            <a:endParaRPr lang="en-US" altLang="zh-CN" sz="2800" b="1" dirty="0" smtClean="0">
              <a:solidFill>
                <a:srgbClr val="00823B"/>
              </a:solidFill>
              <a:latin typeface="华文楷体" panose="02010600040101010101" pitchFamily="2" charset="-122"/>
              <a:ea typeface="华文楷体" panose="02010600040101010101" pitchFamily="2" charset="-122"/>
            </a:endParaRPr>
          </a:p>
          <a:p>
            <a:pPr marL="0" indent="0">
              <a:buFont typeface="Arial" panose="020B0604020202020204" pitchFamily="34" charset="0"/>
              <a:buNone/>
              <a:defRPr/>
            </a:pPr>
            <a:r>
              <a:rPr lang="en-US" altLang="zh-CN" sz="2400" b="1" dirty="0" smtClean="0">
                <a:solidFill>
                  <a:srgbClr val="00823B"/>
                </a:solidFill>
                <a:latin typeface="华文楷体" panose="02010600040101010101" pitchFamily="2" charset="-122"/>
                <a:ea typeface="华文楷体" panose="02010600040101010101" pitchFamily="2" charset="-122"/>
              </a:rPr>
              <a:t>                                 </a:t>
            </a:r>
            <a:r>
              <a:rPr lang="zh-CN" altLang="en-US" sz="2000" b="1" dirty="0" smtClean="0">
                <a:solidFill>
                  <a:srgbClr val="002060"/>
                </a:solidFill>
                <a:latin typeface="华文楷体" panose="02010600040101010101" pitchFamily="2" charset="-122"/>
                <a:ea typeface="华文楷体" panose="02010600040101010101" pitchFamily="2" charset="-122"/>
              </a:rPr>
              <a:t>样本大学教师国外获得学位人数（单位：人）</a:t>
            </a:r>
            <a:endParaRPr lang="en-US" altLang="zh-CN" sz="2000" b="1" dirty="0" smtClean="0">
              <a:solidFill>
                <a:srgbClr val="002060"/>
              </a:solidFill>
              <a:latin typeface="华文楷体" panose="02010600040101010101" pitchFamily="2" charset="-122"/>
              <a:ea typeface="华文楷体" panose="02010600040101010101" pitchFamily="2" charset="-122"/>
            </a:endParaRPr>
          </a:p>
          <a:p>
            <a:pPr marL="0" indent="0">
              <a:buFont typeface="Arial" panose="020B0604020202020204" pitchFamily="34" charset="0"/>
              <a:buNone/>
              <a:defRPr/>
            </a:pPr>
            <a:endParaRPr lang="en-US" altLang="zh-CN" sz="2000" b="1" dirty="0" smtClean="0">
              <a:solidFill>
                <a:srgbClr val="002060"/>
              </a:solidFill>
              <a:latin typeface="华文楷体" panose="02010600040101010101" pitchFamily="2" charset="-122"/>
              <a:ea typeface="华文楷体" panose="02010600040101010101" pitchFamily="2" charset="-122"/>
            </a:endParaRPr>
          </a:p>
          <a:p>
            <a:pPr marL="0" indent="0">
              <a:buFont typeface="Arial" panose="020B0604020202020204" pitchFamily="34" charset="0"/>
              <a:buNone/>
              <a:defRPr/>
            </a:pPr>
            <a:endParaRPr lang="zh-CN" altLang="en-US" sz="2800" b="1" dirty="0">
              <a:solidFill>
                <a:srgbClr val="002060"/>
              </a:solidFill>
              <a:latin typeface="华文楷体" panose="02010600040101010101" pitchFamily="2" charset="-122"/>
              <a:ea typeface="华文楷体" panose="02010600040101010101" pitchFamily="2" charset="-122"/>
            </a:endParaRPr>
          </a:p>
        </p:txBody>
      </p:sp>
      <p:graphicFrame>
        <p:nvGraphicFramePr>
          <p:cNvPr id="32" name="表格 31"/>
          <p:cNvGraphicFramePr>
            <a:graphicFrameLocks noGrp="1"/>
          </p:cNvGraphicFramePr>
          <p:nvPr>
            <p:extLst>
              <p:ext uri="{D42A27DB-BD31-4B8C-83A1-F6EECF244321}">
                <p14:modId xmlns:p14="http://schemas.microsoft.com/office/powerpoint/2010/main" val="2403398160"/>
              </p:ext>
            </p:extLst>
          </p:nvPr>
        </p:nvGraphicFramePr>
        <p:xfrm>
          <a:off x="2544233" y="3440137"/>
          <a:ext cx="6432552" cy="1727199"/>
        </p:xfrm>
        <a:graphic>
          <a:graphicData uri="http://schemas.openxmlformats.org/drawingml/2006/table">
            <a:tbl>
              <a:tblPr>
                <a:tableStyleId>{5C22544A-7EE6-4342-B048-85BDC9FD1C3A}</a:tableStyleId>
              </a:tblPr>
              <a:tblGrid>
                <a:gridCol w="3216276">
                  <a:extLst>
                    <a:ext uri="{9D8B030D-6E8A-4147-A177-3AD203B41FA5}">
                      <a16:colId xmlns="" xmlns:a16="http://schemas.microsoft.com/office/drawing/2014/main" val="20000"/>
                    </a:ext>
                  </a:extLst>
                </a:gridCol>
                <a:gridCol w="3216276">
                  <a:extLst>
                    <a:ext uri="{9D8B030D-6E8A-4147-A177-3AD203B41FA5}">
                      <a16:colId xmlns="" xmlns:a16="http://schemas.microsoft.com/office/drawing/2014/main" val="20001"/>
                    </a:ext>
                  </a:extLst>
                </a:gridCol>
              </a:tblGrid>
              <a:tr h="575733">
                <a:tc>
                  <a:txBody>
                    <a:bodyPr/>
                    <a:lstStyle/>
                    <a:p>
                      <a:pPr algn="l" fontAlgn="ctr"/>
                      <a:r>
                        <a:rPr lang="zh-CN" altLang="en-US" sz="2000" b="1" u="none" strike="noStrike" dirty="0">
                          <a:solidFill>
                            <a:srgbClr val="002060"/>
                          </a:solidFill>
                          <a:effectLst/>
                        </a:rPr>
                        <a:t>    </a:t>
                      </a:r>
                      <a:r>
                        <a:rPr lang="zh-CN" altLang="en-US" sz="2000" b="1" u="none" strike="noStrike" dirty="0" smtClean="0">
                          <a:solidFill>
                            <a:srgbClr val="002060"/>
                          </a:solidFill>
                          <a:effectLst/>
                        </a:rPr>
                        <a:t>        年  份</a:t>
                      </a:r>
                      <a:endParaRPr lang="zh-CN" altLang="en-US" sz="2000" b="1" i="0" u="none" strike="noStrike" dirty="0">
                        <a:solidFill>
                          <a:srgbClr val="002060"/>
                        </a:solidFill>
                        <a:effectLst/>
                        <a:latin typeface="宋体"/>
                      </a:endParaRPr>
                    </a:p>
                  </a:txBody>
                  <a:tcPr marL="12700" marR="12700" marT="9520" marB="0" anchor="ctr"/>
                </a:tc>
                <a:tc>
                  <a:txBody>
                    <a:bodyPr/>
                    <a:lstStyle/>
                    <a:p>
                      <a:pPr algn="l" fontAlgn="ctr"/>
                      <a:r>
                        <a:rPr lang="zh-CN" altLang="en-US" sz="2000" b="1" u="none" strike="noStrike" dirty="0">
                          <a:solidFill>
                            <a:srgbClr val="002060"/>
                          </a:solidFill>
                          <a:effectLst/>
                        </a:rPr>
                        <a:t>   </a:t>
                      </a:r>
                      <a:r>
                        <a:rPr lang="zh-CN" altLang="en-US" sz="2000" b="1" u="none" strike="noStrike" dirty="0" smtClean="0">
                          <a:solidFill>
                            <a:srgbClr val="002060"/>
                          </a:solidFill>
                          <a:effectLst/>
                        </a:rPr>
                        <a:t>         平均数</a:t>
                      </a:r>
                      <a:endParaRPr lang="zh-CN" altLang="en-US" sz="2000" b="1" i="0" u="none" strike="noStrike" dirty="0">
                        <a:solidFill>
                          <a:srgbClr val="002060"/>
                        </a:solidFill>
                        <a:effectLst/>
                        <a:latin typeface="宋体"/>
                      </a:endParaRPr>
                    </a:p>
                  </a:txBody>
                  <a:tcPr marL="12700" marR="12700" marT="9520" marB="0" anchor="ctr"/>
                </a:tc>
                <a:extLst>
                  <a:ext uri="{0D108BD9-81ED-4DB2-BD59-A6C34878D82A}">
                    <a16:rowId xmlns="" xmlns:a16="http://schemas.microsoft.com/office/drawing/2014/main" val="10000"/>
                  </a:ext>
                </a:extLst>
              </a:tr>
              <a:tr h="575733">
                <a:tc>
                  <a:txBody>
                    <a:bodyPr/>
                    <a:lstStyle/>
                    <a:p>
                      <a:pPr algn="r" fontAlgn="ctr"/>
                      <a:r>
                        <a:rPr lang="en-US" altLang="zh-CN" sz="2000" b="1" u="none" strike="noStrike">
                          <a:solidFill>
                            <a:srgbClr val="002060"/>
                          </a:solidFill>
                          <a:effectLst/>
                        </a:rPr>
                        <a:t>2016</a:t>
                      </a:r>
                      <a:endParaRPr lang="en-US" altLang="zh-CN" sz="2000" b="1" i="0" u="none" strike="noStrike">
                        <a:solidFill>
                          <a:srgbClr val="002060"/>
                        </a:solidFill>
                        <a:effectLst/>
                        <a:latin typeface="宋体"/>
                      </a:endParaRPr>
                    </a:p>
                  </a:txBody>
                  <a:tcPr marL="12700" marR="12700" marT="9520" marB="0" anchor="ctr"/>
                </a:tc>
                <a:tc>
                  <a:txBody>
                    <a:bodyPr/>
                    <a:lstStyle/>
                    <a:p>
                      <a:pPr algn="r" fontAlgn="ctr"/>
                      <a:r>
                        <a:rPr lang="en-US" altLang="zh-CN" sz="2000" b="1" u="none" strike="noStrike" dirty="0">
                          <a:solidFill>
                            <a:srgbClr val="002060"/>
                          </a:solidFill>
                          <a:effectLst/>
                        </a:rPr>
                        <a:t>163</a:t>
                      </a:r>
                      <a:endParaRPr lang="en-US" altLang="zh-CN" sz="2000" b="1" i="0" u="none" strike="noStrike" dirty="0">
                        <a:solidFill>
                          <a:srgbClr val="002060"/>
                        </a:solidFill>
                        <a:effectLst/>
                        <a:latin typeface="宋体"/>
                      </a:endParaRPr>
                    </a:p>
                  </a:txBody>
                  <a:tcPr marL="12700" marR="12700" marT="9520" marB="0" anchor="ctr"/>
                </a:tc>
                <a:extLst>
                  <a:ext uri="{0D108BD9-81ED-4DB2-BD59-A6C34878D82A}">
                    <a16:rowId xmlns="" xmlns:a16="http://schemas.microsoft.com/office/drawing/2014/main" val="10001"/>
                  </a:ext>
                </a:extLst>
              </a:tr>
              <a:tr h="575733">
                <a:tc>
                  <a:txBody>
                    <a:bodyPr/>
                    <a:lstStyle/>
                    <a:p>
                      <a:pPr algn="r" fontAlgn="ctr"/>
                      <a:r>
                        <a:rPr lang="en-US" altLang="zh-CN" sz="2000" b="1" u="none" strike="noStrike">
                          <a:solidFill>
                            <a:srgbClr val="002060"/>
                          </a:solidFill>
                          <a:effectLst/>
                        </a:rPr>
                        <a:t>2017</a:t>
                      </a:r>
                      <a:endParaRPr lang="en-US" altLang="zh-CN" sz="2000" b="1" i="0" u="none" strike="noStrike">
                        <a:solidFill>
                          <a:srgbClr val="002060"/>
                        </a:solidFill>
                        <a:effectLst/>
                        <a:latin typeface="宋体"/>
                      </a:endParaRPr>
                    </a:p>
                  </a:txBody>
                  <a:tcPr marL="12700" marR="12700" marT="9520" marB="0" anchor="ctr"/>
                </a:tc>
                <a:tc>
                  <a:txBody>
                    <a:bodyPr/>
                    <a:lstStyle/>
                    <a:p>
                      <a:pPr algn="r" fontAlgn="ctr"/>
                      <a:r>
                        <a:rPr lang="en-US" altLang="zh-CN" sz="2000" b="1" u="none" strike="noStrike" dirty="0">
                          <a:solidFill>
                            <a:srgbClr val="002060"/>
                          </a:solidFill>
                          <a:effectLst/>
                        </a:rPr>
                        <a:t>199</a:t>
                      </a:r>
                      <a:endParaRPr lang="en-US" altLang="zh-CN" sz="2000" b="1" i="0" u="none" strike="noStrike" dirty="0">
                        <a:solidFill>
                          <a:srgbClr val="002060"/>
                        </a:solidFill>
                        <a:effectLst/>
                        <a:latin typeface="宋体"/>
                      </a:endParaRPr>
                    </a:p>
                  </a:txBody>
                  <a:tcPr marL="12700" marR="12700" marT="9520" marB="0"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7253770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82</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8062841"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国际化短板：不能满足国际化人才培养的需要</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8</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82</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82</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b="1" dirty="0">
                <a:solidFill>
                  <a:schemeClr val="accent6">
                    <a:lumMod val="75000"/>
                  </a:schemeClr>
                </a:solidFill>
                <a:latin typeface="华文楷体" pitchFamily="2" charset="-122"/>
                <a:ea typeface="华文楷体" pitchFamily="2" charset="-122"/>
              </a:rPr>
              <a:t>短板三：教师队伍国际化程度低</a:t>
            </a:r>
            <a:endParaRPr lang="en-US" altLang="zh-CN" b="1" dirty="0">
              <a:solidFill>
                <a:schemeClr val="accent6">
                  <a:lumMod val="75000"/>
                </a:schemeClr>
              </a:solidFill>
              <a:latin typeface="华文楷体" pitchFamily="2" charset="-122"/>
              <a:ea typeface="华文楷体" pitchFamily="2" charset="-122"/>
            </a:endParaRPr>
          </a:p>
        </p:txBody>
      </p:sp>
      <p:sp>
        <p:nvSpPr>
          <p:cNvPr id="22" name="矩形 3"/>
          <p:cNvSpPr>
            <a:spLocks noChangeArrowheads="1"/>
          </p:cNvSpPr>
          <p:nvPr/>
        </p:nvSpPr>
        <p:spPr bwMode="auto">
          <a:xfrm>
            <a:off x="1540974" y="1700808"/>
            <a:ext cx="1458384" cy="404812"/>
          </a:xfrm>
          <a:prstGeom prst="rect">
            <a:avLst/>
          </a:prstGeom>
          <a:noFill/>
          <a:ln w="9525" algn="ctr">
            <a:noFill/>
            <a:round/>
            <a:headEnd/>
            <a:tailEnd/>
          </a:ln>
          <a:effectLst>
            <a:outerShdw kx="-3284103" algn="br" rotWithShape="0">
              <a:schemeClr val="bg2">
                <a:alpha val="50000"/>
              </a:schemeClr>
            </a:outerShdw>
          </a:effectLst>
        </p:spPr>
        <p:txBody>
          <a:bodyPr/>
          <a:lstStyle/>
          <a:p>
            <a:pPr eaLnBrk="1" hangingPunct="1">
              <a:buFont typeface="Arial" pitchFamily="34" charset="0"/>
              <a:buNone/>
            </a:pPr>
            <a:endParaRPr lang="zh-CN" altLang="en-US">
              <a:ea typeface="黑体" pitchFamily="49" charset="-122"/>
            </a:endParaRPr>
          </a:p>
        </p:txBody>
      </p:sp>
      <p:sp>
        <p:nvSpPr>
          <p:cNvPr id="21" name="内容占位符 2"/>
          <p:cNvSpPr txBox="1">
            <a:spLocks/>
          </p:cNvSpPr>
          <p:nvPr/>
        </p:nvSpPr>
        <p:spPr bwMode="auto">
          <a:xfrm>
            <a:off x="334433" y="1700213"/>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zh-CN" altLang="en-US" sz="2400" b="1" dirty="0" smtClean="0">
                <a:solidFill>
                  <a:srgbClr val="00823B"/>
                </a:solidFill>
                <a:latin typeface="华文楷体" panose="02010600040101010101" pitchFamily="2" charset="-122"/>
                <a:ea typeface="华文楷体" panose="02010600040101010101" pitchFamily="2" charset="-122"/>
              </a:rPr>
              <a:t>  教师国际交流有增长、数量少</a:t>
            </a:r>
            <a:endParaRPr lang="en-US" altLang="zh-CN" sz="2400" b="1" dirty="0" smtClean="0">
              <a:solidFill>
                <a:srgbClr val="00823B"/>
              </a:solidFill>
              <a:latin typeface="华文楷体" panose="02010600040101010101" pitchFamily="2" charset="-122"/>
              <a:ea typeface="华文楷体" panose="02010600040101010101" pitchFamily="2" charset="-122"/>
            </a:endParaRPr>
          </a:p>
          <a:p>
            <a:pPr marL="0" indent="0">
              <a:buFont typeface="Arial" pitchFamily="34" charset="0"/>
              <a:buNone/>
              <a:defRPr/>
            </a:pPr>
            <a:r>
              <a:rPr lang="en-US" altLang="zh-CN" sz="2800" b="1" dirty="0" smtClean="0">
                <a:solidFill>
                  <a:srgbClr val="002060"/>
                </a:solidFill>
                <a:latin typeface="华文楷体" panose="02010600040101010101" pitchFamily="2" charset="-122"/>
                <a:ea typeface="华文楷体" panose="02010600040101010101" pitchFamily="2" charset="-122"/>
              </a:rPr>
              <a:t>                           </a:t>
            </a:r>
            <a:r>
              <a:rPr lang="en-US" altLang="zh-CN" sz="2000" b="1" dirty="0" smtClean="0">
                <a:solidFill>
                  <a:srgbClr val="002060"/>
                </a:solidFill>
                <a:latin typeface="华文楷体" panose="02010600040101010101" pitchFamily="2" charset="-122"/>
                <a:ea typeface="华文楷体" panose="02010600040101010101" pitchFamily="2" charset="-122"/>
              </a:rPr>
              <a:t>87</a:t>
            </a:r>
            <a:r>
              <a:rPr lang="zh-CN" altLang="en-US" sz="2000" b="1" dirty="0" smtClean="0">
                <a:solidFill>
                  <a:srgbClr val="002060"/>
                </a:solidFill>
                <a:latin typeface="华文楷体" panose="02010600040101010101" pitchFamily="2" charset="-122"/>
                <a:ea typeface="华文楷体" panose="02010600040101010101" pitchFamily="2" charset="-122"/>
              </a:rPr>
              <a:t>所高校人文类教师国际交流情况  单位：人次 </a:t>
            </a:r>
            <a:endParaRPr lang="en-US" altLang="zh-CN" sz="2000" b="1" dirty="0" smtClean="0">
              <a:solidFill>
                <a:srgbClr val="002060"/>
              </a:solidFill>
              <a:latin typeface="华文楷体" panose="02010600040101010101" pitchFamily="2" charset="-122"/>
              <a:ea typeface="华文楷体" panose="02010600040101010101" pitchFamily="2" charset="-122"/>
            </a:endParaRPr>
          </a:p>
          <a:p>
            <a:pPr marL="0" indent="0">
              <a:buFont typeface="Arial" pitchFamily="34" charset="0"/>
              <a:buNone/>
              <a:defRPr/>
            </a:pPr>
            <a:r>
              <a:rPr lang="zh-CN" altLang="en-US" sz="2000" b="1" dirty="0" smtClean="0">
                <a:solidFill>
                  <a:srgbClr val="002060"/>
                </a:solidFill>
                <a:latin typeface="华文楷体" panose="02010600040101010101" pitchFamily="2" charset="-122"/>
                <a:ea typeface="华文楷体" panose="02010600040101010101" pitchFamily="2" charset="-122"/>
              </a:rPr>
              <a:t>                                                                 （含派出、来校）</a:t>
            </a:r>
            <a:endParaRPr lang="en-US" altLang="zh-CN" sz="2000" b="1" dirty="0" smtClean="0">
              <a:solidFill>
                <a:srgbClr val="002060"/>
              </a:solidFill>
              <a:latin typeface="华文楷体" panose="02010600040101010101" pitchFamily="2" charset="-122"/>
              <a:ea typeface="华文楷体" panose="02010600040101010101" pitchFamily="2" charset="-122"/>
            </a:endParaRPr>
          </a:p>
          <a:p>
            <a:pPr marL="0" indent="0">
              <a:buFont typeface="Arial" pitchFamily="34" charset="0"/>
              <a:buNone/>
              <a:defRPr/>
            </a:pPr>
            <a:endParaRPr lang="en-US" altLang="zh-CN" sz="2400" b="1" dirty="0" smtClean="0">
              <a:solidFill>
                <a:srgbClr val="002060"/>
              </a:solidFill>
              <a:latin typeface="华文楷体" panose="02010600040101010101" pitchFamily="2" charset="-122"/>
              <a:ea typeface="华文楷体" panose="02010600040101010101" pitchFamily="2" charset="-122"/>
            </a:endParaRPr>
          </a:p>
          <a:p>
            <a:pPr marL="0" indent="0">
              <a:buFont typeface="Arial" pitchFamily="34" charset="0"/>
              <a:buNone/>
              <a:defRPr/>
            </a:pPr>
            <a:r>
              <a:rPr lang="en-US" altLang="zh-CN" sz="2800" b="1" dirty="0" smtClean="0">
                <a:solidFill>
                  <a:srgbClr val="002060"/>
                </a:solidFill>
                <a:latin typeface="华文楷体" panose="02010600040101010101" pitchFamily="2" charset="-122"/>
                <a:ea typeface="华文楷体" panose="02010600040101010101" pitchFamily="2" charset="-122"/>
              </a:rPr>
              <a:t>                     </a:t>
            </a:r>
          </a:p>
          <a:p>
            <a:pPr>
              <a:defRPr/>
            </a:pPr>
            <a:endParaRPr lang="zh-CN" altLang="en-US" b="0" dirty="0"/>
          </a:p>
        </p:txBody>
      </p:sp>
      <p:graphicFrame>
        <p:nvGraphicFramePr>
          <p:cNvPr id="25" name="表格 24"/>
          <p:cNvGraphicFramePr>
            <a:graphicFrameLocks noGrp="1"/>
          </p:cNvGraphicFramePr>
          <p:nvPr>
            <p:extLst>
              <p:ext uri="{D42A27DB-BD31-4B8C-83A1-F6EECF244321}">
                <p14:modId xmlns:p14="http://schemas.microsoft.com/office/powerpoint/2010/main" val="3988373601"/>
              </p:ext>
            </p:extLst>
          </p:nvPr>
        </p:nvGraphicFramePr>
        <p:xfrm>
          <a:off x="2159000" y="3141664"/>
          <a:ext cx="6720418" cy="2640013"/>
        </p:xfrm>
        <a:graphic>
          <a:graphicData uri="http://schemas.openxmlformats.org/drawingml/2006/table">
            <a:tbl>
              <a:tblPr>
                <a:tableStyleId>{5C22544A-7EE6-4342-B048-85BDC9FD1C3A}</a:tableStyleId>
              </a:tblPr>
              <a:tblGrid>
                <a:gridCol w="2294776">
                  <a:extLst>
                    <a:ext uri="{9D8B030D-6E8A-4147-A177-3AD203B41FA5}">
                      <a16:colId xmlns="" xmlns:a16="http://schemas.microsoft.com/office/drawing/2014/main" val="20000"/>
                    </a:ext>
                  </a:extLst>
                </a:gridCol>
                <a:gridCol w="2212821">
                  <a:extLst>
                    <a:ext uri="{9D8B030D-6E8A-4147-A177-3AD203B41FA5}">
                      <a16:colId xmlns="" xmlns:a16="http://schemas.microsoft.com/office/drawing/2014/main" val="20001"/>
                    </a:ext>
                  </a:extLst>
                </a:gridCol>
                <a:gridCol w="2212821">
                  <a:extLst>
                    <a:ext uri="{9D8B030D-6E8A-4147-A177-3AD203B41FA5}">
                      <a16:colId xmlns="" xmlns:a16="http://schemas.microsoft.com/office/drawing/2014/main" val="20002"/>
                    </a:ext>
                  </a:extLst>
                </a:gridCol>
              </a:tblGrid>
              <a:tr h="741044">
                <a:tc>
                  <a:txBody>
                    <a:bodyPr/>
                    <a:lstStyle/>
                    <a:p>
                      <a:pPr algn="l" fontAlgn="ctr"/>
                      <a:r>
                        <a:rPr lang="zh-CN" altLang="en-US" sz="2400" b="1" u="none" strike="noStrike" dirty="0">
                          <a:solidFill>
                            <a:srgbClr val="002060"/>
                          </a:solidFill>
                          <a:effectLst/>
                          <a:latin typeface="华文楷体" panose="02010600040101010101" pitchFamily="2" charset="-122"/>
                          <a:ea typeface="华文楷体" panose="02010600040101010101" pitchFamily="2" charset="-122"/>
                        </a:rPr>
                        <a:t>    </a:t>
                      </a:r>
                      <a:r>
                        <a:rPr lang="zh-CN" altLang="en-US" sz="2400" b="1" u="none" strike="noStrike" dirty="0" smtClean="0">
                          <a:solidFill>
                            <a:srgbClr val="002060"/>
                          </a:solidFill>
                          <a:effectLst/>
                          <a:latin typeface="华文楷体" panose="02010600040101010101" pitchFamily="2" charset="-122"/>
                          <a:ea typeface="华文楷体" panose="02010600040101010101" pitchFamily="2" charset="-122"/>
                        </a:rPr>
                        <a:t>                                        年 度</a:t>
                      </a:r>
                      <a:endParaRPr lang="zh-CN" altLang="en-US" sz="2400" b="1" i="0" u="none" strike="noStrike" dirty="0">
                        <a:solidFill>
                          <a:srgbClr val="002060"/>
                        </a:solidFill>
                        <a:effectLst/>
                        <a:latin typeface="华文楷体" panose="02010600040101010101" pitchFamily="2" charset="-122"/>
                        <a:ea typeface="华文楷体" panose="02010600040101010101" pitchFamily="2" charset="-122"/>
                      </a:endParaRPr>
                    </a:p>
                  </a:txBody>
                  <a:tcPr marL="12700" marR="12700" marT="9524" marB="0" anchor="ctr"/>
                </a:tc>
                <a:tc>
                  <a:txBody>
                    <a:bodyPr/>
                    <a:lstStyle/>
                    <a:p>
                      <a:pPr algn="l" fontAlgn="ctr"/>
                      <a:r>
                        <a:rPr lang="zh-CN" altLang="en-US" sz="2400" b="1" u="none" strike="noStrike" dirty="0">
                          <a:solidFill>
                            <a:srgbClr val="002060"/>
                          </a:solidFill>
                          <a:effectLst/>
                          <a:latin typeface="华文楷体" panose="02010600040101010101" pitchFamily="2" charset="-122"/>
                          <a:ea typeface="华文楷体" panose="02010600040101010101" pitchFamily="2" charset="-122"/>
                        </a:rPr>
                        <a:t>  </a:t>
                      </a:r>
                      <a:r>
                        <a:rPr lang="zh-CN" altLang="en-US" sz="2400" b="1" u="none" strike="noStrike" dirty="0" smtClean="0">
                          <a:solidFill>
                            <a:srgbClr val="002060"/>
                          </a:solidFill>
                          <a:effectLst/>
                          <a:latin typeface="华文楷体" panose="02010600040101010101" pitchFamily="2" charset="-122"/>
                          <a:ea typeface="华文楷体" panose="02010600040101010101" pitchFamily="2" charset="-122"/>
                        </a:rPr>
                        <a:t>                                  讲 学</a:t>
                      </a:r>
                      <a:endParaRPr lang="zh-CN" altLang="en-US" sz="2400" b="1" i="0" u="none" strike="noStrike" dirty="0">
                        <a:solidFill>
                          <a:srgbClr val="002060"/>
                        </a:solidFill>
                        <a:effectLst/>
                        <a:latin typeface="华文楷体" panose="02010600040101010101" pitchFamily="2" charset="-122"/>
                        <a:ea typeface="华文楷体" panose="02010600040101010101" pitchFamily="2" charset="-122"/>
                      </a:endParaRPr>
                    </a:p>
                  </a:txBody>
                  <a:tcPr marL="12700" marR="12700" marT="9524" marB="0" anchor="ctr"/>
                </a:tc>
                <a:tc>
                  <a:txBody>
                    <a:bodyPr/>
                    <a:lstStyle/>
                    <a:p>
                      <a:pPr algn="l" fontAlgn="ctr"/>
                      <a:r>
                        <a:rPr lang="zh-CN" altLang="en-US" sz="2400" b="1" u="none" strike="noStrike" dirty="0">
                          <a:solidFill>
                            <a:srgbClr val="002060"/>
                          </a:solidFill>
                          <a:effectLst/>
                          <a:latin typeface="华文楷体" panose="02010600040101010101" pitchFamily="2" charset="-122"/>
                          <a:ea typeface="华文楷体" panose="02010600040101010101" pitchFamily="2" charset="-122"/>
                        </a:rPr>
                        <a:t>    </a:t>
                      </a:r>
                      <a:r>
                        <a:rPr lang="zh-CN" altLang="en-US" sz="2400" b="1" u="none" strike="noStrike" dirty="0" smtClean="0">
                          <a:solidFill>
                            <a:srgbClr val="002060"/>
                          </a:solidFill>
                          <a:effectLst/>
                          <a:latin typeface="华文楷体" panose="02010600040101010101" pitchFamily="2" charset="-122"/>
                          <a:ea typeface="华文楷体" panose="02010600040101010101" pitchFamily="2" charset="-122"/>
                        </a:rPr>
                        <a:t>                      进 修</a:t>
                      </a:r>
                      <a:endParaRPr lang="zh-CN" altLang="en-US" sz="2400" b="1" i="0" u="none" strike="noStrike" dirty="0">
                        <a:solidFill>
                          <a:srgbClr val="002060"/>
                        </a:solidFill>
                        <a:effectLst/>
                        <a:latin typeface="华文楷体" panose="02010600040101010101" pitchFamily="2" charset="-122"/>
                        <a:ea typeface="华文楷体" panose="02010600040101010101" pitchFamily="2" charset="-122"/>
                      </a:endParaRPr>
                    </a:p>
                  </a:txBody>
                  <a:tcPr marL="12700" marR="12700" marT="9524" marB="0" anchor="ctr"/>
                </a:tc>
                <a:extLst>
                  <a:ext uri="{0D108BD9-81ED-4DB2-BD59-A6C34878D82A}">
                    <a16:rowId xmlns="" xmlns:a16="http://schemas.microsoft.com/office/drawing/2014/main" val="10000"/>
                  </a:ext>
                </a:extLst>
              </a:tr>
              <a:tr h="404823">
                <a:tc>
                  <a:txBody>
                    <a:bodyPr/>
                    <a:lstStyle/>
                    <a:p>
                      <a:pPr algn="r" fontAlgn="ctr"/>
                      <a:r>
                        <a:rPr lang="en-US" altLang="zh-CN" sz="2400" u="none" strike="noStrike" dirty="0">
                          <a:solidFill>
                            <a:srgbClr val="002060"/>
                          </a:solidFill>
                          <a:effectLst/>
                        </a:rPr>
                        <a:t>2013</a:t>
                      </a:r>
                      <a:endParaRPr lang="en-US" altLang="zh-CN" sz="2400" b="0" i="0" u="none" strike="noStrike" dirty="0">
                        <a:solidFill>
                          <a:srgbClr val="002060"/>
                        </a:solidFill>
                        <a:effectLst/>
                        <a:latin typeface="宋体"/>
                      </a:endParaRPr>
                    </a:p>
                  </a:txBody>
                  <a:tcPr marL="12700" marR="12700" marT="9524" marB="0" anchor="ctr"/>
                </a:tc>
                <a:tc>
                  <a:txBody>
                    <a:bodyPr/>
                    <a:lstStyle/>
                    <a:p>
                      <a:pPr algn="r" fontAlgn="ctr"/>
                      <a:r>
                        <a:rPr lang="en-US" altLang="zh-CN" sz="2400" u="none" strike="noStrike" dirty="0">
                          <a:solidFill>
                            <a:srgbClr val="002060"/>
                          </a:solidFill>
                          <a:effectLst/>
                        </a:rPr>
                        <a:t>5855</a:t>
                      </a:r>
                      <a:endParaRPr lang="en-US" altLang="zh-CN" sz="2400" b="0" i="0" u="none" strike="noStrike" dirty="0">
                        <a:solidFill>
                          <a:srgbClr val="002060"/>
                        </a:solidFill>
                        <a:effectLst/>
                        <a:latin typeface="宋体"/>
                      </a:endParaRPr>
                    </a:p>
                  </a:txBody>
                  <a:tcPr marL="12700" marR="12700" marT="9524" marB="0" anchor="ctr"/>
                </a:tc>
                <a:tc>
                  <a:txBody>
                    <a:bodyPr/>
                    <a:lstStyle/>
                    <a:p>
                      <a:pPr algn="r" fontAlgn="ctr"/>
                      <a:r>
                        <a:rPr lang="en-US" altLang="zh-CN" sz="2400" u="none" strike="noStrike" dirty="0">
                          <a:solidFill>
                            <a:srgbClr val="002060"/>
                          </a:solidFill>
                          <a:effectLst/>
                        </a:rPr>
                        <a:t>4585</a:t>
                      </a:r>
                      <a:endParaRPr lang="en-US" altLang="zh-CN" sz="2400" b="0" i="0" u="none" strike="noStrike" dirty="0">
                        <a:solidFill>
                          <a:srgbClr val="002060"/>
                        </a:solidFill>
                        <a:effectLst/>
                        <a:latin typeface="宋体"/>
                      </a:endParaRPr>
                    </a:p>
                  </a:txBody>
                  <a:tcPr marL="12700" marR="12700" marT="9524" marB="0" anchor="ctr"/>
                </a:tc>
                <a:extLst>
                  <a:ext uri="{0D108BD9-81ED-4DB2-BD59-A6C34878D82A}">
                    <a16:rowId xmlns="" xmlns:a16="http://schemas.microsoft.com/office/drawing/2014/main" val="10001"/>
                  </a:ext>
                </a:extLst>
              </a:tr>
              <a:tr h="404823">
                <a:tc>
                  <a:txBody>
                    <a:bodyPr/>
                    <a:lstStyle/>
                    <a:p>
                      <a:pPr algn="r" fontAlgn="ctr"/>
                      <a:r>
                        <a:rPr lang="en-US" altLang="zh-CN" sz="2400" u="none" strike="noStrike" dirty="0">
                          <a:solidFill>
                            <a:srgbClr val="002060"/>
                          </a:solidFill>
                          <a:effectLst/>
                        </a:rPr>
                        <a:t>2014</a:t>
                      </a:r>
                      <a:endParaRPr lang="en-US" altLang="zh-CN" sz="2400" b="0" i="0" u="none" strike="noStrike" dirty="0">
                        <a:solidFill>
                          <a:srgbClr val="002060"/>
                        </a:solidFill>
                        <a:effectLst/>
                        <a:latin typeface="宋体"/>
                      </a:endParaRPr>
                    </a:p>
                  </a:txBody>
                  <a:tcPr marL="12700" marR="12700" marT="9524" marB="0" anchor="ctr"/>
                </a:tc>
                <a:tc>
                  <a:txBody>
                    <a:bodyPr/>
                    <a:lstStyle/>
                    <a:p>
                      <a:pPr algn="r" fontAlgn="ctr"/>
                      <a:r>
                        <a:rPr lang="en-US" altLang="zh-CN" sz="2400" u="none" strike="noStrike" dirty="0">
                          <a:solidFill>
                            <a:srgbClr val="002060"/>
                          </a:solidFill>
                          <a:effectLst/>
                        </a:rPr>
                        <a:t>5935</a:t>
                      </a:r>
                      <a:endParaRPr lang="en-US" altLang="zh-CN" sz="2400" b="0" i="0" u="none" strike="noStrike" dirty="0">
                        <a:solidFill>
                          <a:srgbClr val="002060"/>
                        </a:solidFill>
                        <a:effectLst/>
                        <a:latin typeface="宋体"/>
                      </a:endParaRPr>
                    </a:p>
                  </a:txBody>
                  <a:tcPr marL="12700" marR="12700" marT="9524" marB="0" anchor="ctr"/>
                </a:tc>
                <a:tc>
                  <a:txBody>
                    <a:bodyPr/>
                    <a:lstStyle/>
                    <a:p>
                      <a:pPr algn="r" fontAlgn="ctr"/>
                      <a:r>
                        <a:rPr lang="en-US" altLang="zh-CN" sz="2400" u="none" strike="noStrike" dirty="0">
                          <a:solidFill>
                            <a:srgbClr val="002060"/>
                          </a:solidFill>
                          <a:effectLst/>
                        </a:rPr>
                        <a:t>4256</a:t>
                      </a:r>
                      <a:endParaRPr lang="en-US" altLang="zh-CN" sz="2400" b="0" i="0" u="none" strike="noStrike" dirty="0">
                        <a:solidFill>
                          <a:srgbClr val="002060"/>
                        </a:solidFill>
                        <a:effectLst/>
                        <a:latin typeface="宋体"/>
                      </a:endParaRPr>
                    </a:p>
                  </a:txBody>
                  <a:tcPr marL="12700" marR="12700" marT="9524" marB="0" anchor="ctr"/>
                </a:tc>
                <a:extLst>
                  <a:ext uri="{0D108BD9-81ED-4DB2-BD59-A6C34878D82A}">
                    <a16:rowId xmlns="" xmlns:a16="http://schemas.microsoft.com/office/drawing/2014/main" val="10002"/>
                  </a:ext>
                </a:extLst>
              </a:tr>
              <a:tr h="404823">
                <a:tc>
                  <a:txBody>
                    <a:bodyPr/>
                    <a:lstStyle/>
                    <a:p>
                      <a:pPr algn="r" fontAlgn="ctr"/>
                      <a:r>
                        <a:rPr lang="en-US" altLang="zh-CN" sz="2400" u="none" strike="noStrike">
                          <a:solidFill>
                            <a:srgbClr val="002060"/>
                          </a:solidFill>
                          <a:effectLst/>
                        </a:rPr>
                        <a:t>2015</a:t>
                      </a:r>
                      <a:endParaRPr lang="en-US" altLang="zh-CN" sz="2400" b="0" i="0" u="none" strike="noStrike">
                        <a:solidFill>
                          <a:srgbClr val="002060"/>
                        </a:solidFill>
                        <a:effectLst/>
                        <a:latin typeface="宋体"/>
                      </a:endParaRPr>
                    </a:p>
                  </a:txBody>
                  <a:tcPr marL="12700" marR="12700" marT="9524" marB="0" anchor="ctr"/>
                </a:tc>
                <a:tc>
                  <a:txBody>
                    <a:bodyPr/>
                    <a:lstStyle/>
                    <a:p>
                      <a:pPr algn="r" fontAlgn="ctr"/>
                      <a:r>
                        <a:rPr lang="en-US" altLang="zh-CN" sz="2400" u="none" strike="noStrike" dirty="0">
                          <a:solidFill>
                            <a:srgbClr val="002060"/>
                          </a:solidFill>
                          <a:effectLst/>
                        </a:rPr>
                        <a:t>8073</a:t>
                      </a:r>
                      <a:endParaRPr lang="en-US" altLang="zh-CN" sz="2400" b="0" i="0" u="none" strike="noStrike" dirty="0">
                        <a:solidFill>
                          <a:srgbClr val="002060"/>
                        </a:solidFill>
                        <a:effectLst/>
                        <a:latin typeface="宋体"/>
                      </a:endParaRPr>
                    </a:p>
                  </a:txBody>
                  <a:tcPr marL="12700" marR="12700" marT="9524" marB="0" anchor="ctr"/>
                </a:tc>
                <a:tc>
                  <a:txBody>
                    <a:bodyPr/>
                    <a:lstStyle/>
                    <a:p>
                      <a:pPr algn="r" fontAlgn="ctr"/>
                      <a:r>
                        <a:rPr lang="en-US" altLang="zh-CN" sz="2400" u="none" strike="noStrike" dirty="0">
                          <a:solidFill>
                            <a:srgbClr val="002060"/>
                          </a:solidFill>
                          <a:effectLst/>
                        </a:rPr>
                        <a:t>8129</a:t>
                      </a:r>
                      <a:endParaRPr lang="en-US" altLang="zh-CN" sz="2400" b="0" i="0" u="none" strike="noStrike" dirty="0">
                        <a:solidFill>
                          <a:srgbClr val="002060"/>
                        </a:solidFill>
                        <a:effectLst/>
                        <a:latin typeface="宋体"/>
                      </a:endParaRPr>
                    </a:p>
                  </a:txBody>
                  <a:tcPr marL="12700" marR="12700" marT="9524" marB="0" anchor="ctr"/>
                </a:tc>
                <a:extLst>
                  <a:ext uri="{0D108BD9-81ED-4DB2-BD59-A6C34878D82A}">
                    <a16:rowId xmlns="" xmlns:a16="http://schemas.microsoft.com/office/drawing/2014/main" val="10003"/>
                  </a:ext>
                </a:extLst>
              </a:tr>
              <a:tr h="684500">
                <a:tc>
                  <a:txBody>
                    <a:bodyPr/>
                    <a:lstStyle/>
                    <a:p>
                      <a:pPr algn="r" fontAlgn="ctr"/>
                      <a:r>
                        <a:rPr lang="en-US" altLang="zh-CN" sz="2400" u="none" strike="noStrike">
                          <a:solidFill>
                            <a:srgbClr val="002060"/>
                          </a:solidFill>
                          <a:effectLst/>
                        </a:rPr>
                        <a:t>2016</a:t>
                      </a:r>
                      <a:endParaRPr lang="en-US" altLang="zh-CN" sz="2400" b="0" i="0" u="none" strike="noStrike">
                        <a:solidFill>
                          <a:srgbClr val="002060"/>
                        </a:solidFill>
                        <a:effectLst/>
                        <a:latin typeface="宋体"/>
                      </a:endParaRPr>
                    </a:p>
                  </a:txBody>
                  <a:tcPr marL="12700" marR="12700" marT="9524" marB="0" anchor="ctr"/>
                </a:tc>
                <a:tc gridSpan="2">
                  <a:txBody>
                    <a:bodyPr/>
                    <a:lstStyle/>
                    <a:p>
                      <a:pPr algn="r" fontAlgn="ctr"/>
                      <a:r>
                        <a:rPr lang="en-US" altLang="zh-CN" sz="2400" u="none" strike="noStrike" dirty="0">
                          <a:solidFill>
                            <a:srgbClr val="002060"/>
                          </a:solidFill>
                          <a:effectLst/>
                        </a:rPr>
                        <a:t>10521</a:t>
                      </a:r>
                      <a:endParaRPr lang="en-US" altLang="zh-CN" sz="2400" b="0" i="0" u="none" strike="noStrike" dirty="0">
                        <a:solidFill>
                          <a:srgbClr val="002060"/>
                        </a:solidFill>
                        <a:effectLst/>
                        <a:latin typeface="宋体"/>
                      </a:endParaRPr>
                    </a:p>
                  </a:txBody>
                  <a:tcPr marL="12700" marR="12700" marT="9524" marB="0" anchor="ctr"/>
                </a:tc>
                <a:tc hMerge="1">
                  <a:txBody>
                    <a:bodyPr/>
                    <a:lstStyle/>
                    <a:p>
                      <a:pPr algn="r" fontAlgn="ctr"/>
                      <a:endParaRPr lang="en-US" altLang="zh-CN" sz="2400" b="0" i="0" u="none" strike="noStrike" dirty="0">
                        <a:solidFill>
                          <a:srgbClr val="002060"/>
                        </a:solidFill>
                        <a:effectLst/>
                        <a:latin typeface="宋体"/>
                      </a:endParaRPr>
                    </a:p>
                  </a:txBody>
                  <a:tcPr marL="9525" marR="9525" marT="9524" marB="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5921636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83</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8614539"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sz="2400" kern="0" dirty="0">
                <a:solidFill>
                  <a:srgbClr val="FFFFFF"/>
                </a:solidFill>
                <a:latin typeface="微软雅黑" panose="020B0503020204020204" pitchFamily="34" charset="-122"/>
                <a:ea typeface="微软雅黑" panose="020B0503020204020204" pitchFamily="34" charset="-122"/>
              </a:rPr>
              <a:t>国际化短板：不能满足国际化人才培养的需要</a:t>
            </a:r>
            <a:endParaRPr lang="zh-CN" altLang="en-US" sz="2400"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b="0" kern="0" dirty="0">
                <a:solidFill>
                  <a:srgbClr val="FFFFFF"/>
                </a:solidFill>
                <a:latin typeface="微软雅黑" panose="020B0503020204020204" pitchFamily="34" charset="-122"/>
                <a:ea typeface="微软雅黑" panose="020B0503020204020204" pitchFamily="34" charset="-122"/>
              </a:rPr>
              <a:t>8</a:t>
            </a:r>
            <a:endParaRPr lang="zh-CN" altLang="en-US" b="0"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83</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83</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国际化短板：不能满足国际化人才培养的需要</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22" name="矩形 3"/>
          <p:cNvSpPr>
            <a:spLocks noChangeArrowheads="1"/>
          </p:cNvSpPr>
          <p:nvPr/>
        </p:nvSpPr>
        <p:spPr bwMode="auto">
          <a:xfrm>
            <a:off x="1540974" y="1700808"/>
            <a:ext cx="1458384" cy="404812"/>
          </a:xfrm>
          <a:prstGeom prst="rect">
            <a:avLst/>
          </a:prstGeom>
          <a:noFill/>
          <a:ln w="9525" algn="ctr">
            <a:noFill/>
            <a:round/>
            <a:headEnd/>
            <a:tailEnd/>
          </a:ln>
          <a:effectLst>
            <a:outerShdw kx="-3284103" algn="br" rotWithShape="0">
              <a:schemeClr val="bg2">
                <a:alpha val="50000"/>
              </a:schemeClr>
            </a:outerShdw>
          </a:effectLst>
        </p:spPr>
        <p:txBody>
          <a:bodyPr/>
          <a:lstStyle/>
          <a:p>
            <a:pPr eaLnBrk="1" hangingPunct="1">
              <a:buFont typeface="Arial" pitchFamily="34" charset="0"/>
              <a:buNone/>
            </a:pPr>
            <a:endParaRPr lang="zh-CN" altLang="en-US">
              <a:ea typeface="黑体" pitchFamily="49" charset="-122"/>
            </a:endParaRPr>
          </a:p>
        </p:txBody>
      </p:sp>
      <p:sp>
        <p:nvSpPr>
          <p:cNvPr id="24" name="内容占位符 2"/>
          <p:cNvSpPr txBox="1">
            <a:spLocks/>
          </p:cNvSpPr>
          <p:nvPr/>
        </p:nvSpPr>
        <p:spPr bwMode="auto">
          <a:xfrm>
            <a:off x="821448" y="1196753"/>
            <a:ext cx="10760951" cy="492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800" dirty="0">
                <a:solidFill>
                  <a:schemeClr val="accent6">
                    <a:lumMod val="75000"/>
                  </a:schemeClr>
                </a:solidFill>
                <a:latin typeface="华文楷体" pitchFamily="2" charset="-122"/>
                <a:ea typeface="华文楷体" pitchFamily="2" charset="-122"/>
              </a:rPr>
              <a:t>短板三：教师队伍国际化程度低</a:t>
            </a:r>
            <a:endParaRPr lang="en-US" altLang="zh-CN" sz="2800" dirty="0">
              <a:solidFill>
                <a:schemeClr val="accent6">
                  <a:lumMod val="75000"/>
                </a:schemeClr>
              </a:solidFill>
              <a:latin typeface="华文楷体" pitchFamily="2" charset="-122"/>
              <a:ea typeface="华文楷体" pitchFamily="2" charset="-122"/>
            </a:endParaRPr>
          </a:p>
          <a:p>
            <a:pPr marL="0" indent="0">
              <a:buFont typeface="Arial" panose="020B0604020202020204" pitchFamily="34" charset="0"/>
              <a:buNone/>
            </a:pPr>
            <a:endParaRPr lang="en-US" altLang="zh-CN" sz="24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r>
              <a:rPr lang="en-US" altLang="zh-CN" sz="2000" b="1" dirty="0" smtClean="0">
                <a:solidFill>
                  <a:srgbClr val="002060"/>
                </a:solidFill>
                <a:latin typeface="华文楷体" pitchFamily="2" charset="-122"/>
                <a:ea typeface="华文楷体" pitchFamily="2" charset="-122"/>
              </a:rPr>
              <a:t>                                          87</a:t>
            </a:r>
            <a:r>
              <a:rPr lang="zh-CN" altLang="en-US" sz="2000" b="1" dirty="0" smtClean="0">
                <a:solidFill>
                  <a:srgbClr val="002060"/>
                </a:solidFill>
                <a:latin typeface="华文楷体" pitchFamily="2" charset="-122"/>
                <a:ea typeface="华文楷体" pitchFamily="2" charset="-122"/>
              </a:rPr>
              <a:t>所样本大学国际合作研究教师（单位：人次）</a:t>
            </a:r>
            <a:endParaRPr lang="en-US" altLang="zh-CN" sz="20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r>
              <a:rPr lang="en-US" altLang="zh-CN" sz="2400" b="1" dirty="0" smtClean="0">
                <a:solidFill>
                  <a:srgbClr val="002060"/>
                </a:solidFill>
                <a:latin typeface="华文楷体" pitchFamily="2" charset="-122"/>
                <a:ea typeface="华文楷体" pitchFamily="2" charset="-122"/>
              </a:rPr>
              <a:t>     </a:t>
            </a:r>
          </a:p>
          <a:p>
            <a:pPr marL="0" indent="0">
              <a:buFont typeface="Arial" panose="020B0604020202020204" pitchFamily="34" charset="0"/>
              <a:buNone/>
            </a:pPr>
            <a:r>
              <a:rPr lang="en-US" altLang="zh-CN" sz="2400" b="1" dirty="0" smtClean="0">
                <a:solidFill>
                  <a:srgbClr val="002060"/>
                </a:solidFill>
                <a:latin typeface="华文楷体" pitchFamily="2" charset="-122"/>
                <a:ea typeface="华文楷体" pitchFamily="2" charset="-122"/>
              </a:rPr>
              <a:t>                        </a:t>
            </a:r>
            <a:endParaRPr lang="zh-CN" altLang="en-US" sz="2400" b="1" dirty="0" smtClean="0">
              <a:solidFill>
                <a:srgbClr val="002060"/>
              </a:solidFill>
              <a:latin typeface="华文楷体" pitchFamily="2" charset="-122"/>
              <a:ea typeface="华文楷体" pitchFamily="2" charset="-122"/>
            </a:endParaRPr>
          </a:p>
        </p:txBody>
      </p:sp>
      <p:graphicFrame>
        <p:nvGraphicFramePr>
          <p:cNvPr id="26" name="表格 25"/>
          <p:cNvGraphicFramePr>
            <a:graphicFrameLocks noGrp="1"/>
          </p:cNvGraphicFramePr>
          <p:nvPr>
            <p:extLst>
              <p:ext uri="{D42A27DB-BD31-4B8C-83A1-F6EECF244321}">
                <p14:modId xmlns:p14="http://schemas.microsoft.com/office/powerpoint/2010/main" val="3953553967"/>
              </p:ext>
            </p:extLst>
          </p:nvPr>
        </p:nvGraphicFramePr>
        <p:xfrm>
          <a:off x="3143672" y="2636839"/>
          <a:ext cx="5903467" cy="2664370"/>
        </p:xfrm>
        <a:graphic>
          <a:graphicData uri="http://schemas.openxmlformats.org/drawingml/2006/table">
            <a:tbl>
              <a:tblPr>
                <a:tableStyleId>{5C22544A-7EE6-4342-B048-85BDC9FD1C3A}</a:tableStyleId>
              </a:tblPr>
              <a:tblGrid>
                <a:gridCol w="2033417">
                  <a:extLst>
                    <a:ext uri="{9D8B030D-6E8A-4147-A177-3AD203B41FA5}">
                      <a16:colId xmlns="" xmlns:a16="http://schemas.microsoft.com/office/drawing/2014/main" val="20000"/>
                    </a:ext>
                  </a:extLst>
                </a:gridCol>
                <a:gridCol w="1935025">
                  <a:extLst>
                    <a:ext uri="{9D8B030D-6E8A-4147-A177-3AD203B41FA5}">
                      <a16:colId xmlns="" xmlns:a16="http://schemas.microsoft.com/office/drawing/2014/main" val="20001"/>
                    </a:ext>
                  </a:extLst>
                </a:gridCol>
                <a:gridCol w="1935025">
                  <a:extLst>
                    <a:ext uri="{9D8B030D-6E8A-4147-A177-3AD203B41FA5}">
                      <a16:colId xmlns="" xmlns:a16="http://schemas.microsoft.com/office/drawing/2014/main" val="20002"/>
                    </a:ext>
                  </a:extLst>
                </a:gridCol>
              </a:tblGrid>
              <a:tr h="532874">
                <a:tc>
                  <a:txBody>
                    <a:bodyPr/>
                    <a:lstStyle/>
                    <a:p>
                      <a:pPr algn="l" fontAlgn="ctr"/>
                      <a:r>
                        <a:rPr lang="zh-CN" altLang="en-US" sz="2000" b="1" u="none" strike="noStrike" dirty="0" smtClean="0">
                          <a:solidFill>
                            <a:srgbClr val="002060"/>
                          </a:solidFill>
                          <a:effectLst/>
                        </a:rPr>
                        <a:t>        年份</a:t>
                      </a:r>
                      <a:endParaRPr lang="zh-CN" altLang="en-US" sz="2000" b="1" i="0" u="none" strike="noStrike" dirty="0">
                        <a:solidFill>
                          <a:srgbClr val="002060"/>
                        </a:solidFill>
                        <a:effectLst/>
                        <a:latin typeface="宋体"/>
                      </a:endParaRPr>
                    </a:p>
                  </a:txBody>
                  <a:tcPr marL="12697" marR="12697" marT="9524" marB="0" anchor="ctr"/>
                </a:tc>
                <a:tc>
                  <a:txBody>
                    <a:bodyPr/>
                    <a:lstStyle/>
                    <a:p>
                      <a:pPr algn="l" fontAlgn="ctr"/>
                      <a:r>
                        <a:rPr lang="zh-CN" altLang="en-US" sz="2000" b="1" u="none" strike="noStrike" dirty="0" smtClean="0">
                          <a:solidFill>
                            <a:srgbClr val="002060"/>
                          </a:solidFill>
                          <a:effectLst/>
                        </a:rPr>
                        <a:t>     总</a:t>
                      </a:r>
                      <a:r>
                        <a:rPr lang="zh-CN" altLang="en-US" sz="2000" b="1" u="none" strike="noStrike" dirty="0">
                          <a:solidFill>
                            <a:srgbClr val="002060"/>
                          </a:solidFill>
                          <a:effectLst/>
                        </a:rPr>
                        <a:t>人次</a:t>
                      </a:r>
                      <a:endParaRPr lang="zh-CN" altLang="en-US" sz="2000" b="1" i="0" u="none" strike="noStrike" dirty="0">
                        <a:solidFill>
                          <a:srgbClr val="002060"/>
                        </a:solidFill>
                        <a:effectLst/>
                        <a:latin typeface="宋体"/>
                      </a:endParaRPr>
                    </a:p>
                  </a:txBody>
                  <a:tcPr marL="12697" marR="12697" marT="9524" marB="0" anchor="ctr"/>
                </a:tc>
                <a:tc>
                  <a:txBody>
                    <a:bodyPr/>
                    <a:lstStyle/>
                    <a:p>
                      <a:pPr algn="l" fontAlgn="ctr"/>
                      <a:r>
                        <a:rPr lang="zh-CN" altLang="en-US" sz="2000" b="1" u="none" strike="noStrike" dirty="0" smtClean="0">
                          <a:solidFill>
                            <a:srgbClr val="002060"/>
                          </a:solidFill>
                          <a:effectLst/>
                        </a:rPr>
                        <a:t>   平均</a:t>
                      </a:r>
                      <a:r>
                        <a:rPr lang="zh-CN" altLang="en-US" sz="2000" b="1" u="none" strike="noStrike" dirty="0">
                          <a:solidFill>
                            <a:srgbClr val="002060"/>
                          </a:solidFill>
                          <a:effectLst/>
                        </a:rPr>
                        <a:t>人次</a:t>
                      </a:r>
                      <a:endParaRPr lang="zh-CN" altLang="en-US" sz="2000" b="1" i="0" u="none" strike="noStrike" dirty="0">
                        <a:solidFill>
                          <a:srgbClr val="002060"/>
                        </a:solidFill>
                        <a:effectLst/>
                        <a:latin typeface="宋体"/>
                      </a:endParaRPr>
                    </a:p>
                  </a:txBody>
                  <a:tcPr marL="12697" marR="12697" marT="9524" marB="0" anchor="ctr"/>
                </a:tc>
                <a:extLst>
                  <a:ext uri="{0D108BD9-81ED-4DB2-BD59-A6C34878D82A}">
                    <a16:rowId xmlns="" xmlns:a16="http://schemas.microsoft.com/office/drawing/2014/main" val="10000"/>
                  </a:ext>
                </a:extLst>
              </a:tr>
              <a:tr h="532874">
                <a:tc>
                  <a:txBody>
                    <a:bodyPr/>
                    <a:lstStyle/>
                    <a:p>
                      <a:pPr algn="r" fontAlgn="ctr"/>
                      <a:r>
                        <a:rPr lang="en-US" altLang="zh-CN" sz="2000" b="1" u="none" strike="noStrike" dirty="0">
                          <a:solidFill>
                            <a:srgbClr val="002060"/>
                          </a:solidFill>
                          <a:effectLst/>
                        </a:rPr>
                        <a:t>2014</a:t>
                      </a:r>
                      <a:endParaRPr lang="en-US" altLang="zh-CN" sz="2000" b="1" i="0" u="none" strike="noStrike" dirty="0">
                        <a:solidFill>
                          <a:srgbClr val="002060"/>
                        </a:solidFill>
                        <a:effectLst/>
                        <a:latin typeface="宋体"/>
                      </a:endParaRPr>
                    </a:p>
                  </a:txBody>
                  <a:tcPr marL="12697" marR="12697" marT="9524" marB="0" anchor="ctr"/>
                </a:tc>
                <a:tc>
                  <a:txBody>
                    <a:bodyPr/>
                    <a:lstStyle/>
                    <a:p>
                      <a:pPr algn="r" fontAlgn="ctr"/>
                      <a:r>
                        <a:rPr lang="en-US" altLang="zh-CN" sz="2000" b="1" u="none" strike="noStrike">
                          <a:solidFill>
                            <a:srgbClr val="002060"/>
                          </a:solidFill>
                          <a:effectLst/>
                        </a:rPr>
                        <a:t>36624</a:t>
                      </a:r>
                      <a:endParaRPr lang="en-US" altLang="zh-CN" sz="2000" b="1" i="0" u="none" strike="noStrike">
                        <a:solidFill>
                          <a:srgbClr val="002060"/>
                        </a:solidFill>
                        <a:effectLst/>
                        <a:latin typeface="宋体"/>
                      </a:endParaRPr>
                    </a:p>
                  </a:txBody>
                  <a:tcPr marL="12697" marR="12697" marT="9524" marB="0" anchor="ctr"/>
                </a:tc>
                <a:tc>
                  <a:txBody>
                    <a:bodyPr/>
                    <a:lstStyle/>
                    <a:p>
                      <a:pPr algn="r" fontAlgn="ctr"/>
                      <a:r>
                        <a:rPr lang="en-US" altLang="zh-CN" sz="2000" b="1" u="none" strike="noStrike">
                          <a:solidFill>
                            <a:srgbClr val="002060"/>
                          </a:solidFill>
                          <a:effectLst/>
                        </a:rPr>
                        <a:t>420</a:t>
                      </a:r>
                      <a:endParaRPr lang="en-US" altLang="zh-CN" sz="2000" b="1" i="0" u="none" strike="noStrike">
                        <a:solidFill>
                          <a:srgbClr val="002060"/>
                        </a:solidFill>
                        <a:effectLst/>
                        <a:latin typeface="宋体"/>
                      </a:endParaRPr>
                    </a:p>
                  </a:txBody>
                  <a:tcPr marL="12697" marR="12697" marT="9524" marB="0" anchor="ctr"/>
                </a:tc>
                <a:extLst>
                  <a:ext uri="{0D108BD9-81ED-4DB2-BD59-A6C34878D82A}">
                    <a16:rowId xmlns="" xmlns:a16="http://schemas.microsoft.com/office/drawing/2014/main" val="10001"/>
                  </a:ext>
                </a:extLst>
              </a:tr>
              <a:tr h="532874">
                <a:tc>
                  <a:txBody>
                    <a:bodyPr/>
                    <a:lstStyle/>
                    <a:p>
                      <a:pPr algn="r" fontAlgn="ctr"/>
                      <a:r>
                        <a:rPr lang="en-US" altLang="zh-CN" sz="2000" b="1" u="none" strike="noStrike" dirty="0">
                          <a:solidFill>
                            <a:srgbClr val="002060"/>
                          </a:solidFill>
                          <a:effectLst/>
                        </a:rPr>
                        <a:t>2015</a:t>
                      </a:r>
                      <a:endParaRPr lang="en-US" altLang="zh-CN" sz="2000" b="1" i="0" u="none" strike="noStrike" dirty="0">
                        <a:solidFill>
                          <a:srgbClr val="002060"/>
                        </a:solidFill>
                        <a:effectLst/>
                        <a:latin typeface="宋体"/>
                      </a:endParaRPr>
                    </a:p>
                  </a:txBody>
                  <a:tcPr marL="12697" marR="12697" marT="9524" marB="0" anchor="ctr"/>
                </a:tc>
                <a:tc>
                  <a:txBody>
                    <a:bodyPr/>
                    <a:lstStyle/>
                    <a:p>
                      <a:pPr algn="r" fontAlgn="ctr"/>
                      <a:r>
                        <a:rPr lang="en-US" altLang="zh-CN" sz="2000" b="1" u="none" strike="noStrike" dirty="0">
                          <a:solidFill>
                            <a:srgbClr val="002060"/>
                          </a:solidFill>
                          <a:effectLst/>
                        </a:rPr>
                        <a:t>40063</a:t>
                      </a:r>
                      <a:endParaRPr lang="en-US" altLang="zh-CN" sz="2000" b="1" i="0" u="none" strike="noStrike" dirty="0">
                        <a:solidFill>
                          <a:srgbClr val="002060"/>
                        </a:solidFill>
                        <a:effectLst/>
                        <a:latin typeface="宋体"/>
                      </a:endParaRPr>
                    </a:p>
                  </a:txBody>
                  <a:tcPr marL="12697" marR="12697" marT="9524" marB="0" anchor="ctr"/>
                </a:tc>
                <a:tc>
                  <a:txBody>
                    <a:bodyPr/>
                    <a:lstStyle/>
                    <a:p>
                      <a:pPr algn="r" fontAlgn="ctr"/>
                      <a:r>
                        <a:rPr lang="en-US" altLang="zh-CN" sz="2000" b="1" u="none" strike="noStrike">
                          <a:solidFill>
                            <a:srgbClr val="002060"/>
                          </a:solidFill>
                          <a:effectLst/>
                        </a:rPr>
                        <a:t>460</a:t>
                      </a:r>
                      <a:endParaRPr lang="en-US" altLang="zh-CN" sz="2000" b="1" i="0" u="none" strike="noStrike">
                        <a:solidFill>
                          <a:srgbClr val="002060"/>
                        </a:solidFill>
                        <a:effectLst/>
                        <a:latin typeface="宋体"/>
                      </a:endParaRPr>
                    </a:p>
                  </a:txBody>
                  <a:tcPr marL="12697" marR="12697" marT="9524" marB="0" anchor="ctr"/>
                </a:tc>
                <a:extLst>
                  <a:ext uri="{0D108BD9-81ED-4DB2-BD59-A6C34878D82A}">
                    <a16:rowId xmlns="" xmlns:a16="http://schemas.microsoft.com/office/drawing/2014/main" val="10002"/>
                  </a:ext>
                </a:extLst>
              </a:tr>
              <a:tr h="532874">
                <a:tc>
                  <a:txBody>
                    <a:bodyPr/>
                    <a:lstStyle/>
                    <a:p>
                      <a:pPr algn="r" fontAlgn="ctr"/>
                      <a:r>
                        <a:rPr lang="en-US" altLang="zh-CN" sz="2000" b="1" u="none" strike="noStrike">
                          <a:solidFill>
                            <a:srgbClr val="002060"/>
                          </a:solidFill>
                          <a:effectLst/>
                        </a:rPr>
                        <a:t>2016</a:t>
                      </a:r>
                      <a:endParaRPr lang="en-US" altLang="zh-CN" sz="2000" b="1" i="0" u="none" strike="noStrike">
                        <a:solidFill>
                          <a:srgbClr val="002060"/>
                        </a:solidFill>
                        <a:effectLst/>
                        <a:latin typeface="宋体"/>
                      </a:endParaRPr>
                    </a:p>
                  </a:txBody>
                  <a:tcPr marL="12697" marR="12697" marT="9524" marB="0" anchor="ctr"/>
                </a:tc>
                <a:tc>
                  <a:txBody>
                    <a:bodyPr/>
                    <a:lstStyle/>
                    <a:p>
                      <a:pPr algn="r" fontAlgn="ctr"/>
                      <a:r>
                        <a:rPr lang="en-US" altLang="zh-CN" sz="2000" b="1" u="none" strike="noStrike" dirty="0">
                          <a:solidFill>
                            <a:srgbClr val="002060"/>
                          </a:solidFill>
                          <a:effectLst/>
                        </a:rPr>
                        <a:t>41333</a:t>
                      </a:r>
                      <a:endParaRPr lang="en-US" altLang="zh-CN" sz="2000" b="1" i="0" u="none" strike="noStrike" dirty="0">
                        <a:solidFill>
                          <a:srgbClr val="002060"/>
                        </a:solidFill>
                        <a:effectLst/>
                        <a:latin typeface="宋体"/>
                      </a:endParaRPr>
                    </a:p>
                  </a:txBody>
                  <a:tcPr marL="12697" marR="12697" marT="9524" marB="0" anchor="ctr"/>
                </a:tc>
                <a:tc>
                  <a:txBody>
                    <a:bodyPr/>
                    <a:lstStyle/>
                    <a:p>
                      <a:pPr algn="r" fontAlgn="ctr"/>
                      <a:r>
                        <a:rPr lang="en-US" altLang="zh-CN" sz="2000" b="1" u="none" strike="noStrike">
                          <a:solidFill>
                            <a:srgbClr val="002060"/>
                          </a:solidFill>
                          <a:effectLst/>
                        </a:rPr>
                        <a:t>475</a:t>
                      </a:r>
                      <a:endParaRPr lang="en-US" altLang="zh-CN" sz="2000" b="1" i="0" u="none" strike="noStrike">
                        <a:solidFill>
                          <a:srgbClr val="002060"/>
                        </a:solidFill>
                        <a:effectLst/>
                        <a:latin typeface="宋体"/>
                      </a:endParaRPr>
                    </a:p>
                  </a:txBody>
                  <a:tcPr marL="12697" marR="12697" marT="9524" marB="0" anchor="ctr"/>
                </a:tc>
                <a:extLst>
                  <a:ext uri="{0D108BD9-81ED-4DB2-BD59-A6C34878D82A}">
                    <a16:rowId xmlns="" xmlns:a16="http://schemas.microsoft.com/office/drawing/2014/main" val="10003"/>
                  </a:ext>
                </a:extLst>
              </a:tr>
              <a:tr h="532874">
                <a:tc>
                  <a:txBody>
                    <a:bodyPr/>
                    <a:lstStyle/>
                    <a:p>
                      <a:pPr algn="r" fontAlgn="ctr"/>
                      <a:r>
                        <a:rPr lang="en-US" altLang="zh-CN" sz="2000" b="1" u="none" strike="noStrike" dirty="0">
                          <a:solidFill>
                            <a:srgbClr val="002060"/>
                          </a:solidFill>
                          <a:effectLst/>
                        </a:rPr>
                        <a:t>2017</a:t>
                      </a:r>
                      <a:endParaRPr lang="en-US" altLang="zh-CN" sz="2000" b="1" i="0" u="none" strike="noStrike" dirty="0">
                        <a:solidFill>
                          <a:srgbClr val="002060"/>
                        </a:solidFill>
                        <a:effectLst/>
                        <a:latin typeface="宋体"/>
                      </a:endParaRPr>
                    </a:p>
                  </a:txBody>
                  <a:tcPr marL="12697" marR="12697" marT="9524" marB="0" anchor="ctr"/>
                </a:tc>
                <a:tc>
                  <a:txBody>
                    <a:bodyPr/>
                    <a:lstStyle/>
                    <a:p>
                      <a:pPr algn="r" fontAlgn="ctr"/>
                      <a:r>
                        <a:rPr lang="en-US" altLang="zh-CN" sz="2000" b="1" u="none" strike="noStrike" dirty="0">
                          <a:solidFill>
                            <a:srgbClr val="002060"/>
                          </a:solidFill>
                          <a:effectLst/>
                        </a:rPr>
                        <a:t>41260</a:t>
                      </a:r>
                      <a:endParaRPr lang="en-US" altLang="zh-CN" sz="2000" b="1" i="0" u="none" strike="noStrike" dirty="0">
                        <a:solidFill>
                          <a:srgbClr val="002060"/>
                        </a:solidFill>
                        <a:effectLst/>
                        <a:latin typeface="宋体"/>
                      </a:endParaRPr>
                    </a:p>
                  </a:txBody>
                  <a:tcPr marL="12697" marR="12697" marT="9524" marB="0" anchor="ctr"/>
                </a:tc>
                <a:tc>
                  <a:txBody>
                    <a:bodyPr/>
                    <a:lstStyle/>
                    <a:p>
                      <a:pPr algn="r" fontAlgn="ctr"/>
                      <a:r>
                        <a:rPr lang="en-US" altLang="zh-CN" sz="2000" b="1" u="none" strike="noStrike" dirty="0">
                          <a:solidFill>
                            <a:srgbClr val="002060"/>
                          </a:solidFill>
                          <a:effectLst/>
                        </a:rPr>
                        <a:t>474</a:t>
                      </a:r>
                      <a:endParaRPr lang="en-US" altLang="zh-CN" sz="2000" b="1" i="0" u="none" strike="noStrike" dirty="0">
                        <a:solidFill>
                          <a:srgbClr val="002060"/>
                        </a:solidFill>
                        <a:effectLst/>
                        <a:latin typeface="宋体"/>
                      </a:endParaRPr>
                    </a:p>
                  </a:txBody>
                  <a:tcPr marL="12697" marR="12697" marT="9524" marB="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9033013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84</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8350873" cy="681161"/>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国际化短板：不能满足国际化人才培养的需要</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b="0" kern="0" dirty="0">
                <a:solidFill>
                  <a:srgbClr val="FFFFFF"/>
                </a:solidFill>
                <a:latin typeface="微软雅黑" panose="020B0503020204020204" pitchFamily="34" charset="-122"/>
                <a:ea typeface="微软雅黑" panose="020B0503020204020204" pitchFamily="34" charset="-122"/>
              </a:rPr>
              <a:t>8</a:t>
            </a:r>
            <a:endParaRPr lang="zh-CN" altLang="en-US" b="0"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84</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84</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b="1" dirty="0">
                <a:solidFill>
                  <a:schemeClr val="accent6">
                    <a:lumMod val="75000"/>
                  </a:schemeClr>
                </a:solidFill>
                <a:latin typeface="华文楷体" pitchFamily="2" charset="-122"/>
                <a:ea typeface="华文楷体" pitchFamily="2" charset="-122"/>
              </a:rPr>
              <a:t>短板三：教师队伍国际化程度低</a:t>
            </a:r>
            <a:endParaRPr lang="en-US" altLang="zh-CN" b="1" dirty="0">
              <a:solidFill>
                <a:schemeClr val="accent6">
                  <a:lumMod val="75000"/>
                </a:schemeClr>
              </a:solidFill>
              <a:latin typeface="华文楷体" pitchFamily="2" charset="-122"/>
              <a:ea typeface="华文楷体" pitchFamily="2" charset="-122"/>
            </a:endParaRPr>
          </a:p>
        </p:txBody>
      </p:sp>
      <p:sp>
        <p:nvSpPr>
          <p:cNvPr id="22" name="矩形 3"/>
          <p:cNvSpPr>
            <a:spLocks noChangeArrowheads="1"/>
          </p:cNvSpPr>
          <p:nvPr/>
        </p:nvSpPr>
        <p:spPr bwMode="auto">
          <a:xfrm>
            <a:off x="1540974" y="1700808"/>
            <a:ext cx="1458384" cy="404812"/>
          </a:xfrm>
          <a:prstGeom prst="rect">
            <a:avLst/>
          </a:prstGeom>
          <a:noFill/>
          <a:ln w="9525" algn="ctr">
            <a:noFill/>
            <a:round/>
            <a:headEnd/>
            <a:tailEnd/>
          </a:ln>
          <a:effectLst>
            <a:outerShdw kx="-3284103" algn="br" rotWithShape="0">
              <a:schemeClr val="bg2">
                <a:alpha val="50000"/>
              </a:schemeClr>
            </a:outerShdw>
          </a:effectLst>
        </p:spPr>
        <p:txBody>
          <a:bodyPr/>
          <a:lstStyle/>
          <a:p>
            <a:pPr eaLnBrk="1" hangingPunct="1">
              <a:buFont typeface="Arial" pitchFamily="34" charset="0"/>
              <a:buNone/>
            </a:pPr>
            <a:endParaRPr lang="zh-CN" altLang="en-US">
              <a:ea typeface="黑体" pitchFamily="49" charset="-122"/>
            </a:endParaRPr>
          </a:p>
        </p:txBody>
      </p:sp>
      <p:sp>
        <p:nvSpPr>
          <p:cNvPr id="21" name="内容占位符 2"/>
          <p:cNvSpPr txBox="1">
            <a:spLocks/>
          </p:cNvSpPr>
          <p:nvPr/>
        </p:nvSpPr>
        <p:spPr bwMode="auto">
          <a:xfrm>
            <a:off x="624417" y="1628776"/>
            <a:ext cx="1075266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itchFamily="34" charset="0"/>
              <a:buNone/>
              <a:defRPr/>
            </a:pPr>
            <a:endParaRPr lang="en-US" altLang="zh-CN" sz="2400" b="1" dirty="0" smtClean="0">
              <a:solidFill>
                <a:srgbClr val="002060"/>
              </a:solidFill>
              <a:latin typeface="华文楷体" panose="02010600040101010101" pitchFamily="2" charset="-122"/>
              <a:ea typeface="华文楷体" panose="02010600040101010101" pitchFamily="2" charset="-122"/>
            </a:endParaRPr>
          </a:p>
          <a:p>
            <a:pPr marL="0" indent="0">
              <a:buFont typeface="Arial" pitchFamily="34" charset="0"/>
              <a:buNone/>
              <a:defRPr/>
            </a:pPr>
            <a:r>
              <a:rPr lang="en-US" altLang="zh-CN" sz="2400" b="1" dirty="0" smtClean="0">
                <a:solidFill>
                  <a:srgbClr val="002060"/>
                </a:solidFill>
                <a:latin typeface="华文楷体" panose="02010600040101010101" pitchFamily="2" charset="-122"/>
                <a:ea typeface="华文楷体" panose="02010600040101010101" pitchFamily="2" charset="-122"/>
              </a:rPr>
              <a:t>                             </a:t>
            </a:r>
            <a:r>
              <a:rPr lang="zh-CN" altLang="en-US" sz="2400" b="1" dirty="0" smtClean="0">
                <a:solidFill>
                  <a:srgbClr val="002060"/>
                </a:solidFill>
                <a:latin typeface="华文楷体" panose="02010600040101010101" pitchFamily="2" charset="-122"/>
                <a:ea typeface="华文楷体" panose="02010600040101010101" pitchFamily="2" charset="-122"/>
              </a:rPr>
              <a:t>样本大学教师参加国际会议情况  单位：人次</a:t>
            </a:r>
            <a:endParaRPr lang="en-US" altLang="zh-CN" sz="2400" b="1" dirty="0" smtClean="0">
              <a:solidFill>
                <a:srgbClr val="002060"/>
              </a:solidFill>
              <a:latin typeface="华文楷体" panose="02010600040101010101" pitchFamily="2" charset="-122"/>
              <a:ea typeface="华文楷体" panose="02010600040101010101" pitchFamily="2" charset="-122"/>
            </a:endParaRPr>
          </a:p>
          <a:p>
            <a:pPr marL="0" indent="0">
              <a:buFont typeface="Arial" pitchFamily="34" charset="0"/>
              <a:buNone/>
              <a:defRPr/>
            </a:pPr>
            <a:endParaRPr lang="en-US" altLang="zh-CN" sz="2400" b="1" dirty="0" smtClean="0">
              <a:solidFill>
                <a:srgbClr val="002060"/>
              </a:solidFill>
              <a:latin typeface="华文楷体" panose="02010600040101010101" pitchFamily="2" charset="-122"/>
              <a:ea typeface="华文楷体" panose="02010600040101010101" pitchFamily="2" charset="-122"/>
            </a:endParaRPr>
          </a:p>
          <a:p>
            <a:pPr marL="0" indent="0">
              <a:buFont typeface="Arial" pitchFamily="34" charset="0"/>
              <a:buNone/>
              <a:defRPr/>
            </a:pPr>
            <a:endParaRPr lang="en-US" altLang="zh-CN" sz="2400" b="1" dirty="0" smtClean="0">
              <a:solidFill>
                <a:srgbClr val="002060"/>
              </a:solidFill>
              <a:latin typeface="华文楷体" panose="02010600040101010101" pitchFamily="2" charset="-122"/>
              <a:ea typeface="华文楷体" panose="02010600040101010101" pitchFamily="2" charset="-122"/>
            </a:endParaRPr>
          </a:p>
          <a:p>
            <a:pPr>
              <a:defRPr/>
            </a:pPr>
            <a:endParaRPr lang="en-US" altLang="zh-CN" b="0" dirty="0" smtClean="0"/>
          </a:p>
          <a:p>
            <a:pPr>
              <a:defRPr/>
            </a:pPr>
            <a:endParaRPr lang="zh-CN" altLang="en-US" b="0" dirty="0"/>
          </a:p>
        </p:txBody>
      </p:sp>
      <p:graphicFrame>
        <p:nvGraphicFramePr>
          <p:cNvPr id="25" name="表格 24"/>
          <p:cNvGraphicFramePr>
            <a:graphicFrameLocks noGrp="1"/>
          </p:cNvGraphicFramePr>
          <p:nvPr>
            <p:extLst>
              <p:ext uri="{D42A27DB-BD31-4B8C-83A1-F6EECF244321}">
                <p14:modId xmlns:p14="http://schemas.microsoft.com/office/powerpoint/2010/main" val="3264238874"/>
              </p:ext>
            </p:extLst>
          </p:nvPr>
        </p:nvGraphicFramePr>
        <p:xfrm>
          <a:off x="1703512" y="2924173"/>
          <a:ext cx="8808416" cy="2521050"/>
        </p:xfrm>
        <a:graphic>
          <a:graphicData uri="http://schemas.openxmlformats.org/drawingml/2006/table">
            <a:tbl>
              <a:tblPr>
                <a:tableStyleId>{5C22544A-7EE6-4342-B048-85BDC9FD1C3A}</a:tableStyleId>
              </a:tblPr>
              <a:tblGrid>
                <a:gridCol w="4440134">
                  <a:extLst>
                    <a:ext uri="{9D8B030D-6E8A-4147-A177-3AD203B41FA5}">
                      <a16:colId xmlns="" xmlns:a16="http://schemas.microsoft.com/office/drawing/2014/main" val="20000"/>
                    </a:ext>
                  </a:extLst>
                </a:gridCol>
                <a:gridCol w="4368282">
                  <a:extLst>
                    <a:ext uri="{9D8B030D-6E8A-4147-A177-3AD203B41FA5}">
                      <a16:colId xmlns="" xmlns:a16="http://schemas.microsoft.com/office/drawing/2014/main" val="20001"/>
                    </a:ext>
                  </a:extLst>
                </a:gridCol>
              </a:tblGrid>
              <a:tr h="420175">
                <a:tc>
                  <a:txBody>
                    <a:bodyPr/>
                    <a:lstStyle/>
                    <a:p>
                      <a:pPr algn="l" rtl="0" fontAlgn="ctr"/>
                      <a:r>
                        <a:rPr lang="zh-CN" altLang="en-US" sz="2400" b="1" u="none" strike="noStrike" dirty="0">
                          <a:solidFill>
                            <a:srgbClr val="002060"/>
                          </a:solidFill>
                          <a:effectLst/>
                        </a:rPr>
                        <a:t>              </a:t>
                      </a:r>
                      <a:r>
                        <a:rPr lang="zh-CN" altLang="en-US" sz="2400" b="1" u="none" strike="noStrike" dirty="0" smtClean="0">
                          <a:solidFill>
                            <a:srgbClr val="002060"/>
                          </a:solidFill>
                          <a:effectLst/>
                        </a:rPr>
                        <a:t>年 份</a:t>
                      </a:r>
                      <a:endParaRPr lang="zh-CN" altLang="en-US" sz="2400" b="1" i="0" u="none" strike="noStrike" dirty="0">
                        <a:solidFill>
                          <a:srgbClr val="002060"/>
                        </a:solidFill>
                        <a:effectLst/>
                        <a:latin typeface="华文楷体"/>
                      </a:endParaRPr>
                    </a:p>
                  </a:txBody>
                  <a:tcPr marL="12700" marR="12700" marT="9525" marB="0" anchor="ctr"/>
                </a:tc>
                <a:tc>
                  <a:txBody>
                    <a:bodyPr/>
                    <a:lstStyle/>
                    <a:p>
                      <a:pPr algn="l" rtl="0" fontAlgn="ctr"/>
                      <a:r>
                        <a:rPr lang="zh-CN" altLang="en-US" sz="2400" b="1" u="none" strike="noStrike" dirty="0">
                          <a:solidFill>
                            <a:srgbClr val="002060"/>
                          </a:solidFill>
                          <a:effectLst/>
                        </a:rPr>
                        <a:t>                 平 </a:t>
                      </a:r>
                      <a:r>
                        <a:rPr lang="zh-CN" altLang="en-US" sz="2400" b="1" u="none" strike="noStrike" dirty="0" smtClean="0">
                          <a:solidFill>
                            <a:srgbClr val="002060"/>
                          </a:solidFill>
                          <a:effectLst/>
                        </a:rPr>
                        <a:t>  </a:t>
                      </a:r>
                      <a:r>
                        <a:rPr lang="zh-CN" altLang="en-US" sz="2400" b="1" u="none" strike="noStrike" dirty="0">
                          <a:solidFill>
                            <a:srgbClr val="002060"/>
                          </a:solidFill>
                          <a:effectLst/>
                        </a:rPr>
                        <a:t>均 </a:t>
                      </a:r>
                      <a:endParaRPr lang="zh-CN" altLang="en-US" sz="2400" b="1" i="0" u="none" strike="noStrike" dirty="0">
                        <a:solidFill>
                          <a:srgbClr val="002060"/>
                        </a:solidFill>
                        <a:effectLst/>
                        <a:latin typeface="华文楷体"/>
                      </a:endParaRPr>
                    </a:p>
                  </a:txBody>
                  <a:tcPr marL="12700" marR="12700" marT="9525" marB="0" anchor="ctr"/>
                </a:tc>
                <a:extLst>
                  <a:ext uri="{0D108BD9-81ED-4DB2-BD59-A6C34878D82A}">
                    <a16:rowId xmlns="" xmlns:a16="http://schemas.microsoft.com/office/drawing/2014/main" val="10000"/>
                  </a:ext>
                </a:extLst>
              </a:tr>
              <a:tr h="420175">
                <a:tc>
                  <a:txBody>
                    <a:bodyPr/>
                    <a:lstStyle/>
                    <a:p>
                      <a:pPr algn="r" rtl="0" fontAlgn="ctr"/>
                      <a:r>
                        <a:rPr lang="en-US" altLang="zh-CN" sz="2400" b="1" u="none" strike="noStrike" dirty="0">
                          <a:solidFill>
                            <a:srgbClr val="002060"/>
                          </a:solidFill>
                          <a:effectLst/>
                        </a:rPr>
                        <a:t>2013</a:t>
                      </a:r>
                      <a:endParaRPr lang="en-US" altLang="zh-CN" sz="2400" b="1" i="0" u="none" strike="noStrike" dirty="0">
                        <a:solidFill>
                          <a:srgbClr val="002060"/>
                        </a:solidFill>
                        <a:effectLst/>
                        <a:latin typeface="华文楷体"/>
                      </a:endParaRPr>
                    </a:p>
                  </a:txBody>
                  <a:tcPr marL="12700" marR="12700" marT="9525" marB="0" anchor="ctr"/>
                </a:tc>
                <a:tc>
                  <a:txBody>
                    <a:bodyPr/>
                    <a:lstStyle/>
                    <a:p>
                      <a:pPr algn="r" rtl="0" fontAlgn="ctr"/>
                      <a:r>
                        <a:rPr lang="en-US" altLang="zh-CN" sz="2400" b="1" u="none" strike="noStrike" dirty="0">
                          <a:solidFill>
                            <a:srgbClr val="002060"/>
                          </a:solidFill>
                          <a:effectLst/>
                        </a:rPr>
                        <a:t>263</a:t>
                      </a:r>
                      <a:endParaRPr lang="en-US" altLang="zh-CN" sz="2400" b="1" i="0" u="none" strike="noStrike" dirty="0">
                        <a:solidFill>
                          <a:srgbClr val="002060"/>
                        </a:solidFill>
                        <a:effectLst/>
                        <a:latin typeface="华文楷体"/>
                      </a:endParaRPr>
                    </a:p>
                  </a:txBody>
                  <a:tcPr marL="12700" marR="12700" marT="9525" marB="0" anchor="ctr"/>
                </a:tc>
                <a:extLst>
                  <a:ext uri="{0D108BD9-81ED-4DB2-BD59-A6C34878D82A}">
                    <a16:rowId xmlns="" xmlns:a16="http://schemas.microsoft.com/office/drawing/2014/main" val="10001"/>
                  </a:ext>
                </a:extLst>
              </a:tr>
              <a:tr h="420175">
                <a:tc>
                  <a:txBody>
                    <a:bodyPr/>
                    <a:lstStyle/>
                    <a:p>
                      <a:pPr algn="r" rtl="0" fontAlgn="ctr"/>
                      <a:r>
                        <a:rPr lang="en-US" altLang="zh-CN" sz="2400" b="1" u="none" strike="noStrike">
                          <a:solidFill>
                            <a:srgbClr val="002060"/>
                          </a:solidFill>
                          <a:effectLst/>
                        </a:rPr>
                        <a:t>2014</a:t>
                      </a:r>
                      <a:endParaRPr lang="en-US" altLang="zh-CN" sz="2400" b="1" i="0" u="none" strike="noStrike">
                        <a:solidFill>
                          <a:srgbClr val="002060"/>
                        </a:solidFill>
                        <a:effectLst/>
                        <a:latin typeface="华文楷体"/>
                      </a:endParaRPr>
                    </a:p>
                  </a:txBody>
                  <a:tcPr marL="12700" marR="12700" marT="9525" marB="0" anchor="ctr"/>
                </a:tc>
                <a:tc>
                  <a:txBody>
                    <a:bodyPr/>
                    <a:lstStyle/>
                    <a:p>
                      <a:pPr algn="r" rtl="0" fontAlgn="ctr"/>
                      <a:r>
                        <a:rPr lang="en-US" altLang="zh-CN" sz="2400" b="1" u="none" strike="noStrike" dirty="0">
                          <a:solidFill>
                            <a:srgbClr val="002060"/>
                          </a:solidFill>
                          <a:effectLst/>
                        </a:rPr>
                        <a:t>264</a:t>
                      </a:r>
                      <a:endParaRPr lang="en-US" altLang="zh-CN" sz="2400" b="1" i="0" u="none" strike="noStrike" dirty="0">
                        <a:solidFill>
                          <a:srgbClr val="002060"/>
                        </a:solidFill>
                        <a:effectLst/>
                        <a:latin typeface="华文楷体"/>
                      </a:endParaRPr>
                    </a:p>
                  </a:txBody>
                  <a:tcPr marL="12700" marR="12700" marT="9525" marB="0" anchor="ctr"/>
                </a:tc>
                <a:extLst>
                  <a:ext uri="{0D108BD9-81ED-4DB2-BD59-A6C34878D82A}">
                    <a16:rowId xmlns="" xmlns:a16="http://schemas.microsoft.com/office/drawing/2014/main" val="10002"/>
                  </a:ext>
                </a:extLst>
              </a:tr>
              <a:tr h="420175">
                <a:tc>
                  <a:txBody>
                    <a:bodyPr/>
                    <a:lstStyle/>
                    <a:p>
                      <a:pPr algn="r" rtl="0" fontAlgn="ctr"/>
                      <a:r>
                        <a:rPr lang="en-US" altLang="zh-CN" sz="2400" b="1" u="none" strike="noStrike">
                          <a:solidFill>
                            <a:srgbClr val="002060"/>
                          </a:solidFill>
                          <a:effectLst/>
                        </a:rPr>
                        <a:t>2015</a:t>
                      </a:r>
                      <a:endParaRPr lang="en-US" altLang="zh-CN" sz="2400" b="1" i="0" u="none" strike="noStrike">
                        <a:solidFill>
                          <a:srgbClr val="002060"/>
                        </a:solidFill>
                        <a:effectLst/>
                        <a:latin typeface="华文楷体"/>
                      </a:endParaRPr>
                    </a:p>
                  </a:txBody>
                  <a:tcPr marL="12700" marR="12700" marT="9525" marB="0" anchor="ctr"/>
                </a:tc>
                <a:tc>
                  <a:txBody>
                    <a:bodyPr/>
                    <a:lstStyle/>
                    <a:p>
                      <a:pPr algn="r" rtl="0" fontAlgn="ctr"/>
                      <a:r>
                        <a:rPr lang="en-US" altLang="zh-CN" sz="2400" b="1" u="none" strike="noStrike" dirty="0">
                          <a:solidFill>
                            <a:srgbClr val="002060"/>
                          </a:solidFill>
                          <a:effectLst/>
                        </a:rPr>
                        <a:t>1107</a:t>
                      </a:r>
                      <a:endParaRPr lang="en-US" altLang="zh-CN" sz="2400" b="1" i="0" u="none" strike="noStrike" dirty="0">
                        <a:solidFill>
                          <a:srgbClr val="002060"/>
                        </a:solidFill>
                        <a:effectLst/>
                        <a:latin typeface="华文楷体"/>
                      </a:endParaRPr>
                    </a:p>
                  </a:txBody>
                  <a:tcPr marL="12700" marR="12700" marT="9525" marB="0" anchor="ctr"/>
                </a:tc>
                <a:extLst>
                  <a:ext uri="{0D108BD9-81ED-4DB2-BD59-A6C34878D82A}">
                    <a16:rowId xmlns="" xmlns:a16="http://schemas.microsoft.com/office/drawing/2014/main" val="10003"/>
                  </a:ext>
                </a:extLst>
              </a:tr>
              <a:tr h="420175">
                <a:tc>
                  <a:txBody>
                    <a:bodyPr/>
                    <a:lstStyle/>
                    <a:p>
                      <a:pPr algn="r" rtl="0" fontAlgn="ctr"/>
                      <a:r>
                        <a:rPr lang="en-US" altLang="zh-CN" sz="2400" b="1" u="none" strike="noStrike">
                          <a:solidFill>
                            <a:srgbClr val="002060"/>
                          </a:solidFill>
                          <a:effectLst/>
                        </a:rPr>
                        <a:t>2016</a:t>
                      </a:r>
                      <a:endParaRPr lang="en-US" altLang="zh-CN" sz="2400" b="1" i="0" u="none" strike="noStrike">
                        <a:solidFill>
                          <a:srgbClr val="002060"/>
                        </a:solidFill>
                        <a:effectLst/>
                        <a:latin typeface="华文楷体"/>
                      </a:endParaRPr>
                    </a:p>
                  </a:txBody>
                  <a:tcPr marL="12700" marR="12700" marT="9525" marB="0" anchor="ctr"/>
                </a:tc>
                <a:tc>
                  <a:txBody>
                    <a:bodyPr/>
                    <a:lstStyle/>
                    <a:p>
                      <a:pPr algn="r" rtl="0" fontAlgn="ctr"/>
                      <a:r>
                        <a:rPr lang="en-US" altLang="zh-CN" sz="2400" b="1" u="none" strike="noStrike" dirty="0">
                          <a:solidFill>
                            <a:srgbClr val="002060"/>
                          </a:solidFill>
                          <a:effectLst/>
                        </a:rPr>
                        <a:t>1232</a:t>
                      </a:r>
                      <a:endParaRPr lang="en-US" altLang="zh-CN" sz="2400" b="1" i="0" u="none" strike="noStrike" dirty="0">
                        <a:solidFill>
                          <a:srgbClr val="002060"/>
                        </a:solidFill>
                        <a:effectLst/>
                        <a:latin typeface="华文楷体"/>
                      </a:endParaRPr>
                    </a:p>
                  </a:txBody>
                  <a:tcPr marL="12700" marR="12700" marT="9525" marB="0" anchor="ctr"/>
                </a:tc>
                <a:extLst>
                  <a:ext uri="{0D108BD9-81ED-4DB2-BD59-A6C34878D82A}">
                    <a16:rowId xmlns="" xmlns:a16="http://schemas.microsoft.com/office/drawing/2014/main" val="10004"/>
                  </a:ext>
                </a:extLst>
              </a:tr>
              <a:tr h="420175">
                <a:tc>
                  <a:txBody>
                    <a:bodyPr/>
                    <a:lstStyle/>
                    <a:p>
                      <a:pPr algn="r" rtl="0" fontAlgn="ctr"/>
                      <a:r>
                        <a:rPr lang="en-US" altLang="zh-CN" sz="2400" b="1" u="none" strike="noStrike" dirty="0">
                          <a:solidFill>
                            <a:srgbClr val="002060"/>
                          </a:solidFill>
                          <a:effectLst/>
                        </a:rPr>
                        <a:t>2017</a:t>
                      </a:r>
                      <a:endParaRPr lang="en-US" altLang="zh-CN" sz="2400" b="1" i="0" u="none" strike="noStrike" dirty="0">
                        <a:solidFill>
                          <a:srgbClr val="002060"/>
                        </a:solidFill>
                        <a:effectLst/>
                        <a:latin typeface="华文楷体"/>
                      </a:endParaRPr>
                    </a:p>
                  </a:txBody>
                  <a:tcPr marL="12700" marR="12700" marT="9525" marB="0" anchor="ctr"/>
                </a:tc>
                <a:tc>
                  <a:txBody>
                    <a:bodyPr/>
                    <a:lstStyle/>
                    <a:p>
                      <a:pPr algn="r" rtl="0" fontAlgn="ctr"/>
                      <a:r>
                        <a:rPr lang="en-US" altLang="zh-CN" sz="2400" b="1" u="none" strike="noStrike" dirty="0">
                          <a:solidFill>
                            <a:srgbClr val="002060"/>
                          </a:solidFill>
                          <a:effectLst/>
                        </a:rPr>
                        <a:t>1374</a:t>
                      </a:r>
                      <a:endParaRPr lang="en-US" altLang="zh-CN" sz="2400" b="1" i="0" u="none" strike="noStrike" dirty="0">
                        <a:solidFill>
                          <a:srgbClr val="002060"/>
                        </a:solidFill>
                        <a:effectLst/>
                        <a:latin typeface="华文楷体"/>
                      </a:endParaRPr>
                    </a:p>
                  </a:txBody>
                  <a:tcPr marL="12700" marR="12700" marT="9525" marB="0"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2991129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85</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8745886"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sz="2400" kern="0" dirty="0">
                <a:solidFill>
                  <a:srgbClr val="FFFFFF"/>
                </a:solidFill>
                <a:latin typeface="微软雅黑" panose="020B0503020204020204" pitchFamily="34" charset="-122"/>
                <a:ea typeface="微软雅黑" panose="020B0503020204020204" pitchFamily="34" charset="-122"/>
              </a:rPr>
              <a:t>国际化短板：不能满足国际化人才培养的需要</a:t>
            </a:r>
            <a:endParaRPr lang="zh-CN" altLang="en-US" sz="2400"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8</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85</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85</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b="1" dirty="0">
                <a:solidFill>
                  <a:schemeClr val="accent6">
                    <a:lumMod val="75000"/>
                  </a:schemeClr>
                </a:solidFill>
                <a:latin typeface="华文楷体" pitchFamily="2" charset="-122"/>
                <a:ea typeface="华文楷体" pitchFamily="2" charset="-122"/>
              </a:rPr>
              <a:t>短</a:t>
            </a:r>
            <a:r>
              <a:rPr lang="zh-CN" altLang="en-US" b="1" dirty="0" smtClean="0">
                <a:solidFill>
                  <a:schemeClr val="accent6">
                    <a:lumMod val="75000"/>
                  </a:schemeClr>
                </a:solidFill>
                <a:latin typeface="华文楷体" pitchFamily="2" charset="-122"/>
                <a:ea typeface="华文楷体" pitchFamily="2" charset="-122"/>
              </a:rPr>
              <a:t>板四：教学国际化不足</a:t>
            </a:r>
            <a:endParaRPr lang="en-US" altLang="zh-CN" b="1" dirty="0">
              <a:solidFill>
                <a:schemeClr val="accent6">
                  <a:lumMod val="75000"/>
                </a:schemeClr>
              </a:solidFill>
              <a:latin typeface="华文楷体" pitchFamily="2" charset="-122"/>
              <a:ea typeface="华文楷体" pitchFamily="2" charset="-122"/>
            </a:endParaRPr>
          </a:p>
        </p:txBody>
      </p:sp>
      <p:sp>
        <p:nvSpPr>
          <p:cNvPr id="22" name="矩形 3"/>
          <p:cNvSpPr>
            <a:spLocks noChangeArrowheads="1"/>
          </p:cNvSpPr>
          <p:nvPr/>
        </p:nvSpPr>
        <p:spPr bwMode="auto">
          <a:xfrm>
            <a:off x="1540974" y="1700808"/>
            <a:ext cx="1458384" cy="404812"/>
          </a:xfrm>
          <a:prstGeom prst="rect">
            <a:avLst/>
          </a:prstGeom>
          <a:noFill/>
          <a:ln w="9525" algn="ctr">
            <a:noFill/>
            <a:round/>
            <a:headEnd/>
            <a:tailEnd/>
          </a:ln>
          <a:effectLst>
            <a:outerShdw kx="-3284103" algn="br" rotWithShape="0">
              <a:schemeClr val="bg2">
                <a:alpha val="50000"/>
              </a:schemeClr>
            </a:outerShdw>
          </a:effectLst>
        </p:spPr>
        <p:txBody>
          <a:bodyPr/>
          <a:lstStyle/>
          <a:p>
            <a:pPr eaLnBrk="1" hangingPunct="1">
              <a:buFont typeface="Arial" pitchFamily="34" charset="0"/>
              <a:buNone/>
            </a:pPr>
            <a:endParaRPr lang="zh-CN" altLang="en-US">
              <a:ea typeface="黑体" pitchFamily="49" charset="-122"/>
            </a:endParaRPr>
          </a:p>
        </p:txBody>
      </p:sp>
      <p:sp>
        <p:nvSpPr>
          <p:cNvPr id="27" name="内容占位符 2"/>
          <p:cNvSpPr txBox="1">
            <a:spLocks/>
          </p:cNvSpPr>
          <p:nvPr/>
        </p:nvSpPr>
        <p:spPr bwMode="auto">
          <a:xfrm>
            <a:off x="767408" y="1772816"/>
            <a:ext cx="10862733"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zh-CN" sz="2400" b="1" dirty="0" smtClean="0">
                <a:solidFill>
                  <a:srgbClr val="C00000"/>
                </a:solidFill>
                <a:latin typeface="华文楷体" pitchFamily="2" charset="-122"/>
                <a:ea typeface="华文楷体" pitchFamily="2" charset="-122"/>
              </a:rPr>
              <a:t>●</a:t>
            </a:r>
            <a:r>
              <a:rPr lang="zh-CN" altLang="en-US" sz="2400" b="1" dirty="0" smtClean="0">
                <a:solidFill>
                  <a:srgbClr val="002060"/>
                </a:solidFill>
                <a:latin typeface="华文楷体" pitchFamily="2" charset="-122"/>
                <a:ea typeface="华文楷体" pitchFamily="2" charset="-122"/>
              </a:rPr>
              <a:t>非外语专业外文授课</a:t>
            </a:r>
            <a:endParaRPr lang="en-US" altLang="zh-CN" sz="24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r>
              <a:rPr lang="zh-CN" altLang="en-US" sz="2000" b="1" dirty="0" smtClean="0">
                <a:solidFill>
                  <a:srgbClr val="002060"/>
                </a:solidFill>
                <a:latin typeface="Arial" pitchFamily="34" charset="0"/>
              </a:rPr>
              <a:t>        </a:t>
            </a:r>
            <a:endParaRPr lang="en-US" altLang="zh-CN" sz="2000" b="1" dirty="0" smtClean="0">
              <a:solidFill>
                <a:srgbClr val="002060"/>
              </a:solidFill>
              <a:latin typeface="Arial" pitchFamily="34" charset="0"/>
            </a:endParaRPr>
          </a:p>
          <a:p>
            <a:pPr marL="0" indent="0">
              <a:buFont typeface="Arial" panose="020B0604020202020204" pitchFamily="34" charset="0"/>
              <a:buNone/>
            </a:pPr>
            <a:r>
              <a:rPr lang="en-US" altLang="zh-CN" sz="2000" b="1" dirty="0" smtClean="0">
                <a:solidFill>
                  <a:srgbClr val="002060"/>
                </a:solidFill>
                <a:latin typeface="Arial" pitchFamily="34" charset="0"/>
              </a:rPr>
              <a:t>                                 </a:t>
            </a:r>
            <a:r>
              <a:rPr lang="zh-CN" altLang="en-US" sz="2000" b="1" dirty="0" smtClean="0">
                <a:solidFill>
                  <a:srgbClr val="002060"/>
                </a:solidFill>
                <a:latin typeface="华文楷体" pitchFamily="2" charset="-122"/>
                <a:ea typeface="华文楷体" pitchFamily="2" charset="-122"/>
              </a:rPr>
              <a:t>样本大学非外语专业外语授课课程   单位：门次</a:t>
            </a:r>
            <a:endParaRPr lang="en-US" altLang="zh-CN" sz="20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endParaRPr lang="zh-CN" altLang="en-US" sz="2400" b="0" dirty="0" smtClean="0">
              <a:solidFill>
                <a:srgbClr val="002060"/>
              </a:solidFill>
            </a:endParaRPr>
          </a:p>
        </p:txBody>
      </p:sp>
      <p:graphicFrame>
        <p:nvGraphicFramePr>
          <p:cNvPr id="28" name="表格 27"/>
          <p:cNvGraphicFramePr>
            <a:graphicFrameLocks noGrp="1"/>
          </p:cNvGraphicFramePr>
          <p:nvPr>
            <p:extLst>
              <p:ext uri="{D42A27DB-BD31-4B8C-83A1-F6EECF244321}">
                <p14:modId xmlns:p14="http://schemas.microsoft.com/office/powerpoint/2010/main" val="2394366003"/>
              </p:ext>
            </p:extLst>
          </p:nvPr>
        </p:nvGraphicFramePr>
        <p:xfrm>
          <a:off x="1726258" y="3086845"/>
          <a:ext cx="8906247" cy="2286421"/>
        </p:xfrm>
        <a:graphic>
          <a:graphicData uri="http://schemas.openxmlformats.org/drawingml/2006/table">
            <a:tbl>
              <a:tblPr firstRow="1" bandRow="1">
                <a:tableStyleId>{5C22544A-7EE6-4342-B048-85BDC9FD1C3A}</a:tableStyleId>
              </a:tblPr>
              <a:tblGrid>
                <a:gridCol w="2968749">
                  <a:extLst>
                    <a:ext uri="{9D8B030D-6E8A-4147-A177-3AD203B41FA5}">
                      <a16:colId xmlns="" xmlns:a16="http://schemas.microsoft.com/office/drawing/2014/main" val="20000"/>
                    </a:ext>
                  </a:extLst>
                </a:gridCol>
                <a:gridCol w="2968749">
                  <a:extLst>
                    <a:ext uri="{9D8B030D-6E8A-4147-A177-3AD203B41FA5}">
                      <a16:colId xmlns="" xmlns:a16="http://schemas.microsoft.com/office/drawing/2014/main" val="20001"/>
                    </a:ext>
                  </a:extLst>
                </a:gridCol>
                <a:gridCol w="2968749">
                  <a:extLst>
                    <a:ext uri="{9D8B030D-6E8A-4147-A177-3AD203B41FA5}">
                      <a16:colId xmlns="" xmlns:a16="http://schemas.microsoft.com/office/drawing/2014/main" val="20002"/>
                    </a:ext>
                  </a:extLst>
                </a:gridCol>
              </a:tblGrid>
              <a:tr h="537982">
                <a:tc>
                  <a:txBody>
                    <a:bodyPr/>
                    <a:lstStyle/>
                    <a:p>
                      <a:r>
                        <a:rPr lang="zh-CN" altLang="en-US" sz="1800" dirty="0" smtClean="0">
                          <a:latin typeface="黑体" panose="02010609060101010101" pitchFamily="49" charset="-122"/>
                          <a:ea typeface="黑体" panose="02010609060101010101" pitchFamily="49" charset="-122"/>
                        </a:rPr>
                        <a:t>     年  份</a:t>
                      </a:r>
                      <a:endParaRPr lang="zh-CN" altLang="en-US" sz="1800" dirty="0">
                        <a:latin typeface="黑体" panose="02010609060101010101" pitchFamily="49" charset="-122"/>
                        <a:ea typeface="黑体" panose="02010609060101010101" pitchFamily="49" charset="-122"/>
                      </a:endParaRPr>
                    </a:p>
                  </a:txBody>
                  <a:tcPr marL="121935" marR="121935" marT="45727" marB="45727"/>
                </a:tc>
                <a:tc>
                  <a:txBody>
                    <a:bodyPr/>
                    <a:lstStyle/>
                    <a:p>
                      <a:r>
                        <a:rPr lang="zh-CN" altLang="en-US" sz="1800" dirty="0" smtClean="0">
                          <a:latin typeface="黑体" panose="02010609060101010101" pitchFamily="49" charset="-122"/>
                          <a:ea typeface="黑体" panose="02010609060101010101" pitchFamily="49" charset="-122"/>
                        </a:rPr>
                        <a:t>      总  数</a:t>
                      </a:r>
                      <a:endParaRPr lang="zh-CN" altLang="en-US" sz="1800" dirty="0">
                        <a:latin typeface="黑体" panose="02010609060101010101" pitchFamily="49" charset="-122"/>
                        <a:ea typeface="黑体" panose="02010609060101010101" pitchFamily="49" charset="-122"/>
                      </a:endParaRPr>
                    </a:p>
                  </a:txBody>
                  <a:tcPr marL="121935" marR="121935" marT="45727" marB="45727"/>
                </a:tc>
                <a:tc>
                  <a:txBody>
                    <a:bodyPr/>
                    <a:lstStyle/>
                    <a:p>
                      <a:r>
                        <a:rPr lang="zh-CN" altLang="en-US" sz="1800" dirty="0" smtClean="0">
                          <a:latin typeface="黑体" panose="02010609060101010101" pitchFamily="49" charset="-122"/>
                          <a:ea typeface="黑体" panose="02010609060101010101" pitchFamily="49" charset="-122"/>
                        </a:rPr>
                        <a:t>      平  均</a:t>
                      </a:r>
                      <a:endParaRPr lang="zh-CN" altLang="en-US" sz="1800" dirty="0">
                        <a:latin typeface="黑体" panose="02010609060101010101" pitchFamily="49" charset="-122"/>
                        <a:ea typeface="黑体" panose="02010609060101010101" pitchFamily="49" charset="-122"/>
                      </a:endParaRPr>
                    </a:p>
                  </a:txBody>
                  <a:tcPr marL="121935" marR="121935" marT="45727" marB="45727"/>
                </a:tc>
                <a:extLst>
                  <a:ext uri="{0D108BD9-81ED-4DB2-BD59-A6C34878D82A}">
                    <a16:rowId xmlns="" xmlns:a16="http://schemas.microsoft.com/office/drawing/2014/main" val="10000"/>
                  </a:ext>
                </a:extLst>
              </a:tr>
              <a:tr h="5828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dirty="0" smtClean="0">
                          <a:solidFill>
                            <a:srgbClr val="002060"/>
                          </a:solidFill>
                        </a:rPr>
                        <a:t>2015</a:t>
                      </a:r>
                      <a:r>
                        <a:rPr lang="zh-CN" altLang="en-US" sz="2000" b="1" dirty="0" smtClean="0">
                          <a:solidFill>
                            <a:srgbClr val="002060"/>
                          </a:solidFill>
                        </a:rPr>
                        <a:t>（</a:t>
                      </a:r>
                      <a:r>
                        <a:rPr lang="en-US" altLang="zh-CN" sz="2000" b="1" dirty="0" smtClean="0">
                          <a:solidFill>
                            <a:srgbClr val="002060"/>
                          </a:solidFill>
                        </a:rPr>
                        <a:t>72</a:t>
                      </a:r>
                      <a:r>
                        <a:rPr lang="zh-CN" altLang="en-US" sz="2000" b="1" dirty="0" smtClean="0">
                          <a:solidFill>
                            <a:srgbClr val="002060"/>
                          </a:solidFill>
                        </a:rPr>
                        <a:t>）所</a:t>
                      </a:r>
                      <a:endParaRPr lang="zh-CN" altLang="en-US" sz="2000" b="1" dirty="0">
                        <a:solidFill>
                          <a:srgbClr val="002060"/>
                        </a:solidFill>
                      </a:endParaRPr>
                    </a:p>
                  </a:txBody>
                  <a:tcPr marL="121935" marR="121935" marT="45727" marB="45727"/>
                </a:tc>
                <a:tc>
                  <a:txBody>
                    <a:bodyPr/>
                    <a:lstStyle/>
                    <a:p>
                      <a:r>
                        <a:rPr lang="en-US" altLang="zh-CN" sz="2000" b="1" dirty="0" smtClean="0">
                          <a:solidFill>
                            <a:srgbClr val="002060"/>
                          </a:solidFill>
                        </a:rPr>
                        <a:t>7595</a:t>
                      </a:r>
                      <a:endParaRPr lang="zh-CN" altLang="en-US" sz="2000" b="1" dirty="0">
                        <a:solidFill>
                          <a:srgbClr val="002060"/>
                        </a:solidFill>
                      </a:endParaRPr>
                    </a:p>
                  </a:txBody>
                  <a:tcPr marL="121935" marR="121935" marT="45727" marB="45727"/>
                </a:tc>
                <a:tc>
                  <a:txBody>
                    <a:bodyPr/>
                    <a:lstStyle/>
                    <a:p>
                      <a:r>
                        <a:rPr lang="en-US" altLang="zh-CN" sz="2000" b="1" dirty="0" smtClean="0">
                          <a:solidFill>
                            <a:srgbClr val="002060"/>
                          </a:solidFill>
                        </a:rPr>
                        <a:t>105</a:t>
                      </a:r>
                      <a:endParaRPr lang="zh-CN" altLang="en-US" sz="2000" b="1" dirty="0">
                        <a:solidFill>
                          <a:srgbClr val="002060"/>
                        </a:solidFill>
                      </a:endParaRPr>
                    </a:p>
                  </a:txBody>
                  <a:tcPr marL="121935" marR="121935" marT="45727" marB="45727"/>
                </a:tc>
                <a:extLst>
                  <a:ext uri="{0D108BD9-81ED-4DB2-BD59-A6C34878D82A}">
                    <a16:rowId xmlns="" xmlns:a16="http://schemas.microsoft.com/office/drawing/2014/main" val="10001"/>
                  </a:ext>
                </a:extLst>
              </a:tr>
              <a:tr h="5828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b="1" dirty="0" smtClean="0">
                          <a:solidFill>
                            <a:srgbClr val="002060"/>
                          </a:solidFill>
                        </a:rPr>
                        <a:t>2016</a:t>
                      </a:r>
                      <a:r>
                        <a:rPr lang="zh-CN" altLang="en-US" sz="2000" b="1" dirty="0" smtClean="0">
                          <a:solidFill>
                            <a:srgbClr val="002060"/>
                          </a:solidFill>
                        </a:rPr>
                        <a:t>（</a:t>
                      </a:r>
                      <a:r>
                        <a:rPr lang="en-US" altLang="zh-CN" sz="2000" b="1" dirty="0" smtClean="0">
                          <a:solidFill>
                            <a:srgbClr val="002060"/>
                          </a:solidFill>
                        </a:rPr>
                        <a:t>72</a:t>
                      </a:r>
                      <a:r>
                        <a:rPr lang="zh-CN" altLang="en-US" sz="2000" b="1" dirty="0" smtClean="0">
                          <a:solidFill>
                            <a:srgbClr val="002060"/>
                          </a:solidFill>
                        </a:rPr>
                        <a:t>）所</a:t>
                      </a:r>
                      <a:endParaRPr lang="zh-CN" altLang="en-US" sz="2000" b="1" dirty="0">
                        <a:solidFill>
                          <a:srgbClr val="002060"/>
                        </a:solidFill>
                      </a:endParaRPr>
                    </a:p>
                  </a:txBody>
                  <a:tcPr marL="121935" marR="121935" marT="45727" marB="45727"/>
                </a:tc>
                <a:tc>
                  <a:txBody>
                    <a:bodyPr/>
                    <a:lstStyle/>
                    <a:p>
                      <a:r>
                        <a:rPr lang="en-US" altLang="zh-CN" sz="2000" b="1" dirty="0" smtClean="0">
                          <a:solidFill>
                            <a:srgbClr val="002060"/>
                          </a:solidFill>
                        </a:rPr>
                        <a:t>11560</a:t>
                      </a:r>
                      <a:endParaRPr lang="zh-CN" altLang="en-US" sz="2000" b="1" dirty="0">
                        <a:solidFill>
                          <a:srgbClr val="002060"/>
                        </a:solidFill>
                      </a:endParaRPr>
                    </a:p>
                  </a:txBody>
                  <a:tcPr marL="121935" marR="121935" marT="45727" marB="45727"/>
                </a:tc>
                <a:tc>
                  <a:txBody>
                    <a:bodyPr/>
                    <a:lstStyle/>
                    <a:p>
                      <a:r>
                        <a:rPr lang="en-US" altLang="zh-CN" sz="2000" b="1" dirty="0" smtClean="0">
                          <a:solidFill>
                            <a:srgbClr val="002060"/>
                          </a:solidFill>
                        </a:rPr>
                        <a:t>161</a:t>
                      </a:r>
                      <a:endParaRPr lang="zh-CN" altLang="en-US" sz="2000" b="1" dirty="0">
                        <a:solidFill>
                          <a:srgbClr val="002060"/>
                        </a:solidFill>
                      </a:endParaRPr>
                    </a:p>
                  </a:txBody>
                  <a:tcPr marL="121935" marR="121935" marT="45727" marB="45727"/>
                </a:tc>
                <a:extLst>
                  <a:ext uri="{0D108BD9-81ED-4DB2-BD59-A6C34878D82A}">
                    <a16:rowId xmlns="" xmlns:a16="http://schemas.microsoft.com/office/drawing/2014/main" val="10002"/>
                  </a:ext>
                </a:extLst>
              </a:tr>
              <a:tr h="582813">
                <a:tc>
                  <a:txBody>
                    <a:bodyPr/>
                    <a:lstStyle/>
                    <a:p>
                      <a:r>
                        <a:rPr lang="en-US" altLang="zh-CN" sz="2000" b="1" dirty="0" smtClean="0">
                          <a:solidFill>
                            <a:srgbClr val="002060"/>
                          </a:solidFill>
                        </a:rPr>
                        <a:t>2017</a:t>
                      </a:r>
                      <a:r>
                        <a:rPr lang="zh-CN" altLang="en-US" sz="2000" b="1" dirty="0" smtClean="0">
                          <a:solidFill>
                            <a:srgbClr val="002060"/>
                          </a:solidFill>
                        </a:rPr>
                        <a:t>（</a:t>
                      </a:r>
                      <a:r>
                        <a:rPr lang="en-US" altLang="zh-CN" sz="2000" b="1" dirty="0" smtClean="0">
                          <a:solidFill>
                            <a:srgbClr val="002060"/>
                          </a:solidFill>
                        </a:rPr>
                        <a:t>76</a:t>
                      </a:r>
                      <a:r>
                        <a:rPr lang="zh-CN" altLang="en-US" sz="2000" b="1" dirty="0" smtClean="0">
                          <a:solidFill>
                            <a:srgbClr val="002060"/>
                          </a:solidFill>
                        </a:rPr>
                        <a:t>）所</a:t>
                      </a:r>
                      <a:endParaRPr lang="zh-CN" altLang="en-US" sz="2000" b="1" dirty="0">
                        <a:solidFill>
                          <a:srgbClr val="002060"/>
                        </a:solidFill>
                      </a:endParaRPr>
                    </a:p>
                  </a:txBody>
                  <a:tcPr marL="121935" marR="121935" marT="45727" marB="45727"/>
                </a:tc>
                <a:tc>
                  <a:txBody>
                    <a:bodyPr/>
                    <a:lstStyle/>
                    <a:p>
                      <a:r>
                        <a:rPr lang="en-US" altLang="zh-CN" sz="2000" b="1" dirty="0" smtClean="0">
                          <a:solidFill>
                            <a:srgbClr val="002060"/>
                          </a:solidFill>
                        </a:rPr>
                        <a:t>14128</a:t>
                      </a:r>
                      <a:endParaRPr lang="zh-CN" altLang="en-US" sz="2000" b="1" dirty="0">
                        <a:solidFill>
                          <a:srgbClr val="002060"/>
                        </a:solidFill>
                      </a:endParaRPr>
                    </a:p>
                  </a:txBody>
                  <a:tcPr marL="121935" marR="121935" marT="45727" marB="45727"/>
                </a:tc>
                <a:tc>
                  <a:txBody>
                    <a:bodyPr/>
                    <a:lstStyle/>
                    <a:p>
                      <a:r>
                        <a:rPr lang="en-US" altLang="zh-CN" sz="2000" b="1" dirty="0" smtClean="0">
                          <a:solidFill>
                            <a:srgbClr val="002060"/>
                          </a:solidFill>
                        </a:rPr>
                        <a:t>186</a:t>
                      </a:r>
                      <a:endParaRPr lang="zh-CN" altLang="en-US" sz="2000" b="1" dirty="0">
                        <a:solidFill>
                          <a:srgbClr val="002060"/>
                        </a:solidFill>
                      </a:endParaRPr>
                    </a:p>
                  </a:txBody>
                  <a:tcPr marL="121935" marR="121935" marT="45727" marB="45727"/>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4275331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86</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9170169"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sz="2400" kern="0" dirty="0">
                <a:solidFill>
                  <a:srgbClr val="FFFFFF"/>
                </a:solidFill>
                <a:latin typeface="微软雅黑" panose="020B0503020204020204" pitchFamily="34" charset="-122"/>
                <a:ea typeface="微软雅黑" panose="020B0503020204020204" pitchFamily="34" charset="-122"/>
              </a:rPr>
              <a:t>国际化短板：不能满足国际化人才培养的需要</a:t>
            </a:r>
            <a:endParaRPr lang="zh-CN" altLang="en-US" sz="2400"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b="0" kern="0" dirty="0">
                <a:solidFill>
                  <a:srgbClr val="FFFFFF"/>
                </a:solidFill>
                <a:latin typeface="微软雅黑" panose="020B0503020204020204" pitchFamily="34" charset="-122"/>
                <a:ea typeface="微软雅黑" panose="020B0503020204020204" pitchFamily="34" charset="-122"/>
              </a:rPr>
              <a:t>8</a:t>
            </a:r>
            <a:endParaRPr lang="zh-CN" altLang="en-US" b="0"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86</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86</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b="1" dirty="0">
                <a:solidFill>
                  <a:schemeClr val="accent6">
                    <a:lumMod val="75000"/>
                  </a:schemeClr>
                </a:solidFill>
                <a:latin typeface="华文楷体" pitchFamily="2" charset="-122"/>
                <a:ea typeface="华文楷体" pitchFamily="2" charset="-122"/>
              </a:rPr>
              <a:t>短板四：教学国际化不足</a:t>
            </a:r>
            <a:endParaRPr lang="en-US" altLang="zh-CN" b="1" dirty="0">
              <a:solidFill>
                <a:schemeClr val="accent6">
                  <a:lumMod val="75000"/>
                </a:schemeClr>
              </a:solidFill>
              <a:latin typeface="华文楷体" pitchFamily="2" charset="-122"/>
              <a:ea typeface="华文楷体" pitchFamily="2" charset="-122"/>
            </a:endParaRPr>
          </a:p>
        </p:txBody>
      </p:sp>
      <p:sp>
        <p:nvSpPr>
          <p:cNvPr id="21" name="内容占位符 4"/>
          <p:cNvSpPr txBox="1">
            <a:spLocks/>
          </p:cNvSpPr>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buFont typeface="Arial" pitchFamily="34" charset="0"/>
              <a:buNone/>
              <a:defRPr/>
            </a:pPr>
            <a:r>
              <a:rPr lang="zh-CN" altLang="en-US" sz="2800" b="1" dirty="0" smtClean="0">
                <a:solidFill>
                  <a:schemeClr val="tx2">
                    <a:lumMod val="50000"/>
                  </a:schemeClr>
                </a:solidFill>
                <a:latin typeface="Arial" panose="020B0604020202020204" pitchFamily="34" charset="0"/>
              </a:rPr>
              <a:t>  </a:t>
            </a:r>
            <a:r>
              <a:rPr lang="en-US" altLang="zh-CN" sz="2800" b="1" dirty="0" smtClean="0">
                <a:solidFill>
                  <a:srgbClr val="C00000"/>
                </a:solidFill>
                <a:latin typeface="华文楷体" pitchFamily="2" charset="-122"/>
                <a:ea typeface="华文楷体" pitchFamily="2" charset="-122"/>
              </a:rPr>
              <a:t>●</a:t>
            </a:r>
            <a:r>
              <a:rPr lang="zh-CN" altLang="en-US" sz="2400" b="1" dirty="0" smtClean="0">
                <a:solidFill>
                  <a:srgbClr val="002060"/>
                </a:solidFill>
                <a:latin typeface="华文楷体" pitchFamily="2" charset="-122"/>
                <a:ea typeface="华文楷体" pitchFamily="2" charset="-122"/>
              </a:rPr>
              <a:t>中外联合实验室、</a:t>
            </a:r>
            <a:r>
              <a:rPr lang="en-US" altLang="zh-CN" sz="2400" b="1" dirty="0" smtClean="0">
                <a:solidFill>
                  <a:srgbClr val="002060"/>
                </a:solidFill>
                <a:latin typeface="华文楷体" pitchFamily="2" charset="-122"/>
                <a:ea typeface="华文楷体" pitchFamily="2" charset="-122"/>
              </a:rPr>
              <a:t>111</a:t>
            </a:r>
            <a:r>
              <a:rPr lang="zh-CN" altLang="en-US" sz="2400" b="1" dirty="0" smtClean="0">
                <a:solidFill>
                  <a:srgbClr val="002060"/>
                </a:solidFill>
                <a:latin typeface="华文楷体" pitchFamily="2" charset="-122"/>
                <a:ea typeface="华文楷体" pitchFamily="2" charset="-122"/>
              </a:rPr>
              <a:t>基地等平台</a:t>
            </a:r>
            <a:r>
              <a:rPr lang="zh-CN" altLang="en-US" sz="2400" b="1" dirty="0" smtClean="0">
                <a:solidFill>
                  <a:srgbClr val="002060"/>
                </a:solidFill>
                <a:latin typeface="Arial" panose="020B0604020202020204" pitchFamily="34" charset="0"/>
              </a:rPr>
              <a:t>      </a:t>
            </a:r>
            <a:endParaRPr lang="en-US" altLang="zh-CN" sz="2400" b="1" dirty="0" smtClean="0">
              <a:solidFill>
                <a:srgbClr val="002060"/>
              </a:solidFill>
              <a:latin typeface="Arial" panose="020B0604020202020204" pitchFamily="34" charset="0"/>
            </a:endParaRPr>
          </a:p>
          <a:p>
            <a:pPr>
              <a:spcBef>
                <a:spcPct val="0"/>
              </a:spcBef>
              <a:buFontTx/>
              <a:buNone/>
              <a:defRPr/>
            </a:pPr>
            <a:r>
              <a:rPr lang="en-US" altLang="zh-CN" sz="2800" b="1" dirty="0" smtClean="0">
                <a:solidFill>
                  <a:schemeClr val="tx2">
                    <a:lumMod val="50000"/>
                  </a:schemeClr>
                </a:solidFill>
                <a:latin typeface="Arial" panose="020B0604020202020204" pitchFamily="34" charset="0"/>
              </a:rPr>
              <a:t>                    </a:t>
            </a:r>
            <a:r>
              <a:rPr lang="zh-CN" altLang="en-US" sz="2000" b="1" dirty="0" smtClean="0">
                <a:solidFill>
                  <a:schemeClr val="tx2">
                    <a:lumMod val="50000"/>
                  </a:schemeClr>
                </a:solidFill>
                <a:latin typeface="华文楷体" panose="02010600040101010101" pitchFamily="2" charset="-122"/>
                <a:ea typeface="华文楷体" panose="02010600040101010101" pitchFamily="2" charset="-122"/>
              </a:rPr>
              <a:t>样本大学</a:t>
            </a:r>
            <a:r>
              <a:rPr lang="zh-CN" altLang="en-US" sz="2000" b="1" dirty="0" smtClean="0">
                <a:solidFill>
                  <a:srgbClr val="002060"/>
                </a:solidFill>
                <a:latin typeface="华文楷体" panose="02010600040101010101" pitchFamily="2" charset="-122"/>
                <a:ea typeface="华文楷体" panose="02010600040101010101" pitchFamily="2" charset="-122"/>
              </a:rPr>
              <a:t>中外联合实验室、</a:t>
            </a:r>
            <a:r>
              <a:rPr lang="en-US" altLang="zh-CN" sz="2000" b="1" dirty="0" smtClean="0">
                <a:solidFill>
                  <a:srgbClr val="002060"/>
                </a:solidFill>
                <a:latin typeface="华文楷体" panose="02010600040101010101" pitchFamily="2" charset="-122"/>
                <a:ea typeface="华文楷体" panose="02010600040101010101" pitchFamily="2" charset="-122"/>
              </a:rPr>
              <a:t>111</a:t>
            </a:r>
            <a:r>
              <a:rPr lang="zh-CN" altLang="en-US" sz="2000" b="1" dirty="0" smtClean="0">
                <a:solidFill>
                  <a:srgbClr val="002060"/>
                </a:solidFill>
                <a:latin typeface="华文楷体" panose="02010600040101010101" pitchFamily="2" charset="-122"/>
                <a:ea typeface="华文楷体" panose="02010600040101010101" pitchFamily="2" charset="-122"/>
              </a:rPr>
              <a:t>基地等平台拥有量  单位：个</a:t>
            </a:r>
            <a:endParaRPr lang="en-US" altLang="zh-CN" sz="2000" b="1" dirty="0" smtClean="0">
              <a:solidFill>
                <a:srgbClr val="002060"/>
              </a:solidFill>
              <a:latin typeface="华文楷体" panose="02010600040101010101" pitchFamily="2" charset="-122"/>
              <a:ea typeface="华文楷体" panose="02010600040101010101" pitchFamily="2" charset="-122"/>
            </a:endParaRPr>
          </a:p>
          <a:p>
            <a:pPr>
              <a:spcBef>
                <a:spcPct val="0"/>
              </a:spcBef>
              <a:buFontTx/>
              <a:buNone/>
              <a:defRPr/>
            </a:pPr>
            <a:endParaRPr lang="en-US" altLang="zh-CN" sz="2000" b="1" dirty="0" smtClean="0">
              <a:solidFill>
                <a:srgbClr val="002060"/>
              </a:solidFill>
              <a:latin typeface="华文楷体" panose="02010600040101010101" pitchFamily="2" charset="-122"/>
              <a:ea typeface="华文楷体" panose="02010600040101010101" pitchFamily="2" charset="-122"/>
            </a:endParaRPr>
          </a:p>
          <a:p>
            <a:pPr>
              <a:spcBef>
                <a:spcPct val="0"/>
              </a:spcBef>
              <a:buFontTx/>
              <a:buNone/>
              <a:defRPr/>
            </a:pPr>
            <a:r>
              <a:rPr lang="en-US" altLang="zh-CN" sz="2800" b="1" dirty="0" smtClean="0">
                <a:solidFill>
                  <a:schemeClr val="tx2">
                    <a:lumMod val="50000"/>
                  </a:schemeClr>
                </a:solidFill>
                <a:latin typeface="Arial" panose="020B0604020202020204" pitchFamily="34" charset="0"/>
              </a:rPr>
              <a:t>        </a:t>
            </a:r>
            <a:endParaRPr lang="zh-CN" altLang="en-US" sz="2800" b="1" dirty="0" smtClean="0">
              <a:solidFill>
                <a:schemeClr val="tx2">
                  <a:lumMod val="50000"/>
                </a:schemeClr>
              </a:solidFill>
              <a:latin typeface="Arial" panose="020B0604020202020204" pitchFamily="34" charset="0"/>
            </a:endParaRPr>
          </a:p>
        </p:txBody>
      </p:sp>
      <p:graphicFrame>
        <p:nvGraphicFramePr>
          <p:cNvPr id="24" name="表格 23"/>
          <p:cNvGraphicFramePr>
            <a:graphicFrameLocks noGrp="1"/>
          </p:cNvGraphicFramePr>
          <p:nvPr/>
        </p:nvGraphicFramePr>
        <p:xfrm>
          <a:off x="1775884" y="2636838"/>
          <a:ext cx="8447616" cy="2736850"/>
        </p:xfrm>
        <a:graphic>
          <a:graphicData uri="http://schemas.openxmlformats.org/drawingml/2006/table">
            <a:tbl>
              <a:tblPr firstRow="1" bandRow="1">
                <a:tableStyleId>{5C22544A-7EE6-4342-B048-85BDC9FD1C3A}</a:tableStyleId>
              </a:tblPr>
              <a:tblGrid>
                <a:gridCol w="2815872">
                  <a:extLst>
                    <a:ext uri="{9D8B030D-6E8A-4147-A177-3AD203B41FA5}">
                      <a16:colId xmlns="" xmlns:a16="http://schemas.microsoft.com/office/drawing/2014/main" val="20000"/>
                    </a:ext>
                  </a:extLst>
                </a:gridCol>
                <a:gridCol w="2815872">
                  <a:extLst>
                    <a:ext uri="{9D8B030D-6E8A-4147-A177-3AD203B41FA5}">
                      <a16:colId xmlns="" xmlns:a16="http://schemas.microsoft.com/office/drawing/2014/main" val="20001"/>
                    </a:ext>
                  </a:extLst>
                </a:gridCol>
                <a:gridCol w="2815872">
                  <a:extLst>
                    <a:ext uri="{9D8B030D-6E8A-4147-A177-3AD203B41FA5}">
                      <a16:colId xmlns="" xmlns:a16="http://schemas.microsoft.com/office/drawing/2014/main" val="20002"/>
                    </a:ext>
                  </a:extLst>
                </a:gridCol>
              </a:tblGrid>
              <a:tr h="677158">
                <a:tc>
                  <a:txBody>
                    <a:bodyPr/>
                    <a:lstStyle/>
                    <a:p>
                      <a:r>
                        <a:rPr lang="zh-CN" altLang="en-US" sz="2000" dirty="0" smtClean="0">
                          <a:latin typeface="黑体" panose="02010609060101010101" pitchFamily="49" charset="-122"/>
                          <a:ea typeface="黑体" panose="02010609060101010101" pitchFamily="49" charset="-122"/>
                        </a:rPr>
                        <a:t>        年份</a:t>
                      </a:r>
                      <a:endParaRPr lang="zh-CN" altLang="en-US" sz="2000" dirty="0">
                        <a:latin typeface="黑体" panose="02010609060101010101" pitchFamily="49" charset="-122"/>
                        <a:ea typeface="黑体" panose="02010609060101010101" pitchFamily="49" charset="-122"/>
                      </a:endParaRPr>
                    </a:p>
                  </a:txBody>
                  <a:tcPr marL="121901" marR="121901" marT="45729" marB="45729"/>
                </a:tc>
                <a:tc>
                  <a:txBody>
                    <a:bodyPr/>
                    <a:lstStyle/>
                    <a:p>
                      <a:r>
                        <a:rPr lang="zh-CN" altLang="en-US" sz="2000" dirty="0" smtClean="0">
                          <a:latin typeface="黑体" panose="02010609060101010101" pitchFamily="49" charset="-122"/>
                          <a:ea typeface="黑体" panose="02010609060101010101" pitchFamily="49" charset="-122"/>
                        </a:rPr>
                        <a:t>      数量</a:t>
                      </a:r>
                      <a:endParaRPr lang="zh-CN" altLang="en-US" sz="2000" dirty="0">
                        <a:latin typeface="黑体" panose="02010609060101010101" pitchFamily="49" charset="-122"/>
                        <a:ea typeface="黑体" panose="02010609060101010101" pitchFamily="49" charset="-122"/>
                      </a:endParaRPr>
                    </a:p>
                  </a:txBody>
                  <a:tcPr marL="121901" marR="121901" marT="45729" marB="45729"/>
                </a:tc>
                <a:tc>
                  <a:txBody>
                    <a:bodyPr/>
                    <a:lstStyle/>
                    <a:p>
                      <a:r>
                        <a:rPr lang="zh-CN" altLang="en-US" sz="2000" dirty="0" smtClean="0">
                          <a:latin typeface="黑体" panose="02010609060101010101" pitchFamily="49" charset="-122"/>
                          <a:ea typeface="黑体" panose="02010609060101010101" pitchFamily="49" charset="-122"/>
                        </a:rPr>
                        <a:t>无平台学校</a:t>
                      </a:r>
                      <a:endParaRPr lang="zh-CN" altLang="en-US" sz="2000" dirty="0">
                        <a:latin typeface="黑体" panose="02010609060101010101" pitchFamily="49" charset="-122"/>
                        <a:ea typeface="黑体" panose="02010609060101010101" pitchFamily="49" charset="-122"/>
                      </a:endParaRPr>
                    </a:p>
                  </a:txBody>
                  <a:tcPr marL="121901" marR="121901" marT="45729" marB="45729"/>
                </a:tc>
                <a:extLst>
                  <a:ext uri="{0D108BD9-81ED-4DB2-BD59-A6C34878D82A}">
                    <a16:rowId xmlns="" xmlns:a16="http://schemas.microsoft.com/office/drawing/2014/main" val="10000"/>
                  </a:ext>
                </a:extLst>
              </a:tr>
              <a:tr h="686564">
                <a:tc>
                  <a:txBody>
                    <a:bodyPr/>
                    <a:lstStyle/>
                    <a:p>
                      <a:r>
                        <a:rPr lang="en-US" altLang="zh-CN" sz="2400" dirty="0" smtClean="0">
                          <a:solidFill>
                            <a:srgbClr val="002060"/>
                          </a:solidFill>
                        </a:rPr>
                        <a:t>2015</a:t>
                      </a:r>
                      <a:r>
                        <a:rPr lang="zh-CN" altLang="en-US" sz="2400" b="1" dirty="0" smtClean="0">
                          <a:solidFill>
                            <a:srgbClr val="002060"/>
                          </a:solidFill>
                        </a:rPr>
                        <a:t>（自报）</a:t>
                      </a:r>
                      <a:endParaRPr lang="zh-CN" altLang="en-US" sz="2400" b="1" dirty="0">
                        <a:solidFill>
                          <a:srgbClr val="002060"/>
                        </a:solidFill>
                      </a:endParaRPr>
                    </a:p>
                  </a:txBody>
                  <a:tcPr marL="121901" marR="121901" marT="45729" marB="45729"/>
                </a:tc>
                <a:tc>
                  <a:txBody>
                    <a:bodyPr/>
                    <a:lstStyle/>
                    <a:p>
                      <a:r>
                        <a:rPr lang="en-US" altLang="zh-CN" sz="2400" dirty="0" smtClean="0">
                          <a:solidFill>
                            <a:srgbClr val="002060"/>
                          </a:solidFill>
                        </a:rPr>
                        <a:t>461</a:t>
                      </a:r>
                      <a:endParaRPr lang="zh-CN" altLang="en-US" sz="2400" dirty="0">
                        <a:solidFill>
                          <a:srgbClr val="002060"/>
                        </a:solidFill>
                      </a:endParaRPr>
                    </a:p>
                  </a:txBody>
                  <a:tcPr marL="121901" marR="121901" marT="45729" marB="45729"/>
                </a:tc>
                <a:tc>
                  <a:txBody>
                    <a:bodyPr/>
                    <a:lstStyle/>
                    <a:p>
                      <a:r>
                        <a:rPr lang="en-US" altLang="zh-CN" sz="2400" dirty="0" smtClean="0">
                          <a:solidFill>
                            <a:srgbClr val="002060"/>
                          </a:solidFill>
                        </a:rPr>
                        <a:t>40</a:t>
                      </a:r>
                      <a:r>
                        <a:rPr lang="zh-CN" altLang="en-US" sz="2400" dirty="0" smtClean="0">
                          <a:solidFill>
                            <a:srgbClr val="002060"/>
                          </a:solidFill>
                        </a:rPr>
                        <a:t>余所</a:t>
                      </a:r>
                      <a:endParaRPr lang="zh-CN" altLang="en-US" sz="2400" dirty="0">
                        <a:solidFill>
                          <a:srgbClr val="002060"/>
                        </a:solidFill>
                      </a:endParaRPr>
                    </a:p>
                  </a:txBody>
                  <a:tcPr marL="121901" marR="121901" marT="45729" marB="45729"/>
                </a:tc>
                <a:extLst>
                  <a:ext uri="{0D108BD9-81ED-4DB2-BD59-A6C34878D82A}">
                    <a16:rowId xmlns="" xmlns:a16="http://schemas.microsoft.com/office/drawing/2014/main" val="10001"/>
                  </a:ext>
                </a:extLst>
              </a:tr>
              <a:tr h="686564">
                <a:tc>
                  <a:txBody>
                    <a:bodyPr/>
                    <a:lstStyle/>
                    <a:p>
                      <a:r>
                        <a:rPr lang="en-US" altLang="zh-CN" sz="2400" dirty="0" smtClean="0">
                          <a:solidFill>
                            <a:srgbClr val="002060"/>
                          </a:solidFill>
                        </a:rPr>
                        <a:t>2016</a:t>
                      </a:r>
                      <a:endParaRPr lang="zh-CN" altLang="en-US" sz="2400" dirty="0">
                        <a:solidFill>
                          <a:srgbClr val="002060"/>
                        </a:solidFill>
                      </a:endParaRPr>
                    </a:p>
                  </a:txBody>
                  <a:tcPr marL="121901" marR="121901" marT="45729" marB="45729"/>
                </a:tc>
                <a:tc>
                  <a:txBody>
                    <a:bodyPr/>
                    <a:lstStyle/>
                    <a:p>
                      <a:r>
                        <a:rPr lang="en-US" altLang="zh-CN" sz="2400" dirty="0" smtClean="0">
                          <a:solidFill>
                            <a:srgbClr val="002060"/>
                          </a:solidFill>
                        </a:rPr>
                        <a:t>418</a:t>
                      </a:r>
                      <a:endParaRPr lang="zh-CN" altLang="en-US" sz="2400" dirty="0">
                        <a:solidFill>
                          <a:srgbClr val="002060"/>
                        </a:solidFill>
                      </a:endParaRPr>
                    </a:p>
                  </a:txBody>
                  <a:tcPr marL="121901" marR="121901" marT="45729" marB="45729"/>
                </a:tc>
                <a:tc>
                  <a:txBody>
                    <a:bodyPr/>
                    <a:lstStyle/>
                    <a:p>
                      <a:r>
                        <a:rPr lang="en-US" altLang="zh-CN" sz="2400" dirty="0" smtClean="0">
                          <a:solidFill>
                            <a:srgbClr val="002060"/>
                          </a:solidFill>
                        </a:rPr>
                        <a:t>29</a:t>
                      </a:r>
                      <a:r>
                        <a:rPr lang="zh-CN" altLang="en-US" sz="2400" dirty="0" smtClean="0">
                          <a:solidFill>
                            <a:srgbClr val="002060"/>
                          </a:solidFill>
                        </a:rPr>
                        <a:t>所</a:t>
                      </a:r>
                      <a:endParaRPr lang="zh-CN" altLang="en-US" sz="2400" dirty="0">
                        <a:solidFill>
                          <a:srgbClr val="002060"/>
                        </a:solidFill>
                      </a:endParaRPr>
                    </a:p>
                  </a:txBody>
                  <a:tcPr marL="121901" marR="121901" marT="45729" marB="45729"/>
                </a:tc>
                <a:extLst>
                  <a:ext uri="{0D108BD9-81ED-4DB2-BD59-A6C34878D82A}">
                    <a16:rowId xmlns="" xmlns:a16="http://schemas.microsoft.com/office/drawing/2014/main" val="10002"/>
                  </a:ext>
                </a:extLst>
              </a:tr>
              <a:tr h="686564">
                <a:tc>
                  <a:txBody>
                    <a:bodyPr/>
                    <a:lstStyle/>
                    <a:p>
                      <a:r>
                        <a:rPr lang="en-US" altLang="zh-CN" sz="2400" dirty="0" smtClean="0">
                          <a:solidFill>
                            <a:srgbClr val="002060"/>
                          </a:solidFill>
                        </a:rPr>
                        <a:t>2017</a:t>
                      </a:r>
                      <a:endParaRPr lang="zh-CN" altLang="en-US" sz="2400" dirty="0">
                        <a:solidFill>
                          <a:srgbClr val="002060"/>
                        </a:solidFill>
                      </a:endParaRPr>
                    </a:p>
                  </a:txBody>
                  <a:tcPr marL="121901" marR="121901" marT="45729" marB="45729"/>
                </a:tc>
                <a:tc>
                  <a:txBody>
                    <a:bodyPr/>
                    <a:lstStyle/>
                    <a:p>
                      <a:r>
                        <a:rPr lang="en-US" altLang="zh-CN" sz="2400" dirty="0" smtClean="0">
                          <a:solidFill>
                            <a:srgbClr val="002060"/>
                          </a:solidFill>
                        </a:rPr>
                        <a:t>486</a:t>
                      </a:r>
                      <a:endParaRPr lang="zh-CN" altLang="en-US" sz="2400" dirty="0">
                        <a:solidFill>
                          <a:srgbClr val="002060"/>
                        </a:solidFill>
                      </a:endParaRPr>
                    </a:p>
                  </a:txBody>
                  <a:tcPr marL="121901" marR="121901" marT="45729" marB="45729"/>
                </a:tc>
                <a:tc>
                  <a:txBody>
                    <a:bodyPr/>
                    <a:lstStyle/>
                    <a:p>
                      <a:r>
                        <a:rPr lang="en-US" altLang="zh-CN" sz="2400" dirty="0" smtClean="0">
                          <a:solidFill>
                            <a:srgbClr val="002060"/>
                          </a:solidFill>
                        </a:rPr>
                        <a:t>26</a:t>
                      </a:r>
                      <a:r>
                        <a:rPr lang="zh-CN" altLang="en-US" sz="2400" dirty="0" smtClean="0">
                          <a:solidFill>
                            <a:srgbClr val="002060"/>
                          </a:solidFill>
                        </a:rPr>
                        <a:t>所</a:t>
                      </a:r>
                      <a:endParaRPr lang="zh-CN" altLang="en-US" sz="2400" dirty="0">
                        <a:solidFill>
                          <a:srgbClr val="002060"/>
                        </a:solidFill>
                      </a:endParaRPr>
                    </a:p>
                  </a:txBody>
                  <a:tcPr marL="121901" marR="121901" marT="45729" marB="45729"/>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9229988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87</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8745886"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sz="2400" kern="0" dirty="0">
                <a:solidFill>
                  <a:srgbClr val="FFFFFF"/>
                </a:solidFill>
                <a:latin typeface="微软雅黑" panose="020B0503020204020204" pitchFamily="34" charset="-122"/>
                <a:ea typeface="微软雅黑" panose="020B0503020204020204" pitchFamily="34" charset="-122"/>
              </a:rPr>
              <a:t>国际化短板：不能满足国际化人才培养的需要</a:t>
            </a:r>
            <a:endParaRPr lang="zh-CN" altLang="en-US" sz="2400"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b="0" kern="0" dirty="0">
                <a:solidFill>
                  <a:srgbClr val="FFFFFF"/>
                </a:solidFill>
                <a:latin typeface="微软雅黑" panose="020B0503020204020204" pitchFamily="34" charset="-122"/>
                <a:ea typeface="微软雅黑" panose="020B0503020204020204" pitchFamily="34" charset="-122"/>
              </a:rPr>
              <a:t>8</a:t>
            </a:r>
            <a:endParaRPr lang="zh-CN" altLang="en-US" b="0"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87</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87</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b="1" dirty="0">
                <a:solidFill>
                  <a:schemeClr val="accent6">
                    <a:lumMod val="75000"/>
                  </a:schemeClr>
                </a:solidFill>
                <a:latin typeface="华文楷体" pitchFamily="2" charset="-122"/>
                <a:ea typeface="华文楷体" pitchFamily="2" charset="-122"/>
              </a:rPr>
              <a:t>短板四：教学国际化不足</a:t>
            </a:r>
            <a:endParaRPr lang="en-US" altLang="zh-CN" b="1" dirty="0">
              <a:solidFill>
                <a:schemeClr val="accent6">
                  <a:lumMod val="75000"/>
                </a:schemeClr>
              </a:solidFill>
              <a:latin typeface="华文楷体" pitchFamily="2" charset="-122"/>
              <a:ea typeface="华文楷体" pitchFamily="2" charset="-122"/>
            </a:endParaRPr>
          </a:p>
        </p:txBody>
      </p:sp>
      <p:sp>
        <p:nvSpPr>
          <p:cNvPr id="22" name="内容占位符 2"/>
          <p:cNvSpPr txBox="1">
            <a:spLocks/>
          </p:cNvSpPr>
          <p:nvPr/>
        </p:nvSpPr>
        <p:spPr bwMode="auto">
          <a:xfrm>
            <a:off x="523800" y="162877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zh-CN" sz="2400" b="1" dirty="0" smtClean="0">
                <a:solidFill>
                  <a:srgbClr val="C00000"/>
                </a:solidFill>
                <a:latin typeface="华文楷体" pitchFamily="2" charset="-122"/>
                <a:ea typeface="华文楷体" pitchFamily="2" charset="-122"/>
              </a:rPr>
              <a:t>●</a:t>
            </a:r>
            <a:r>
              <a:rPr lang="zh-CN" altLang="en-US" sz="2400" b="0" dirty="0" smtClean="0">
                <a:latin typeface="Arial" pitchFamily="34" charset="0"/>
              </a:rPr>
              <a:t> </a:t>
            </a:r>
            <a:r>
              <a:rPr lang="zh-CN" altLang="en-US" sz="2400" b="1" dirty="0" smtClean="0">
                <a:solidFill>
                  <a:srgbClr val="002060"/>
                </a:solidFill>
                <a:latin typeface="华文楷体" pitchFamily="2" charset="-122"/>
                <a:ea typeface="华文楷体" pitchFamily="2" charset="-122"/>
              </a:rPr>
              <a:t>ESI前1%学科数             </a:t>
            </a:r>
            <a:endParaRPr lang="en-US" altLang="zh-CN" sz="24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r>
              <a:rPr lang="en-US" altLang="zh-CN" sz="2400" b="1" dirty="0" smtClean="0">
                <a:solidFill>
                  <a:srgbClr val="002060"/>
                </a:solidFill>
                <a:latin typeface="华文楷体" pitchFamily="2" charset="-122"/>
                <a:ea typeface="华文楷体" pitchFamily="2" charset="-122"/>
              </a:rPr>
              <a:t>                                   </a:t>
            </a:r>
            <a:r>
              <a:rPr lang="zh-CN" altLang="en-US" sz="2000" b="1" dirty="0" smtClean="0">
                <a:solidFill>
                  <a:srgbClr val="002060"/>
                </a:solidFill>
                <a:latin typeface="华文楷体" pitchFamily="2" charset="-122"/>
                <a:ea typeface="华文楷体" pitchFamily="2" charset="-122"/>
              </a:rPr>
              <a:t>样本大学进入</a:t>
            </a:r>
            <a:r>
              <a:rPr lang="en-US" altLang="zh-CN" sz="2000" b="1" dirty="0" smtClean="0">
                <a:solidFill>
                  <a:srgbClr val="002060"/>
                </a:solidFill>
                <a:latin typeface="华文楷体" pitchFamily="2" charset="-122"/>
                <a:ea typeface="华文楷体" pitchFamily="2" charset="-122"/>
              </a:rPr>
              <a:t>ESI</a:t>
            </a:r>
            <a:r>
              <a:rPr lang="zh-CN" altLang="en-US" sz="2000" b="1" dirty="0" smtClean="0">
                <a:solidFill>
                  <a:srgbClr val="002060"/>
                </a:solidFill>
                <a:latin typeface="华文楷体" pitchFamily="2" charset="-122"/>
                <a:ea typeface="华文楷体" pitchFamily="2" charset="-122"/>
              </a:rPr>
              <a:t>前</a:t>
            </a:r>
            <a:r>
              <a:rPr lang="en-US" altLang="zh-CN" sz="2000" b="1" dirty="0" smtClean="0">
                <a:solidFill>
                  <a:srgbClr val="002060"/>
                </a:solidFill>
                <a:latin typeface="华文楷体" pitchFamily="2" charset="-122"/>
                <a:ea typeface="华文楷体" pitchFamily="2" charset="-122"/>
              </a:rPr>
              <a:t>1%</a:t>
            </a:r>
            <a:r>
              <a:rPr lang="zh-CN" altLang="en-US" sz="2000" b="1" dirty="0" smtClean="0">
                <a:solidFill>
                  <a:srgbClr val="002060"/>
                </a:solidFill>
                <a:latin typeface="华文楷体" pitchFamily="2" charset="-122"/>
                <a:ea typeface="华文楷体" pitchFamily="2" charset="-122"/>
              </a:rPr>
              <a:t>学科数   单位：个</a:t>
            </a:r>
            <a:endParaRPr lang="en-US" altLang="zh-CN" sz="20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endParaRPr lang="en-US" altLang="zh-CN" sz="20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endParaRPr lang="en-US" altLang="zh-CN" sz="20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endParaRPr lang="en-US" altLang="zh-CN" sz="20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endParaRPr lang="en-US" altLang="zh-CN" sz="20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endParaRPr lang="en-US" altLang="zh-CN" sz="20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r>
              <a:rPr lang="en-US" altLang="zh-CN" sz="2000" b="1" dirty="0" smtClean="0">
                <a:solidFill>
                  <a:srgbClr val="C00000"/>
                </a:solidFill>
                <a:latin typeface="华文楷体" pitchFamily="2" charset="-122"/>
                <a:ea typeface="华文楷体" pitchFamily="2" charset="-122"/>
              </a:rPr>
              <a:t>●</a:t>
            </a:r>
            <a:r>
              <a:rPr lang="zh-CN" altLang="en-US" sz="2000" b="0" dirty="0" smtClean="0">
                <a:latin typeface="Arial" pitchFamily="34" charset="0"/>
              </a:rPr>
              <a:t> </a:t>
            </a:r>
            <a:r>
              <a:rPr lang="zh-CN" altLang="en-US" sz="2400" b="1" dirty="0" smtClean="0">
                <a:solidFill>
                  <a:srgbClr val="002060"/>
                </a:solidFill>
                <a:latin typeface="华文楷体" pitchFamily="2" charset="-122"/>
                <a:ea typeface="华文楷体" pitchFamily="2" charset="-122"/>
              </a:rPr>
              <a:t>外文选课系统</a:t>
            </a:r>
          </a:p>
          <a:p>
            <a:pPr marL="0" indent="0">
              <a:buFont typeface="Arial" panose="020B0604020202020204" pitchFamily="34" charset="0"/>
              <a:buNone/>
            </a:pPr>
            <a:r>
              <a:rPr lang="en-US" altLang="zh-CN" sz="2000" b="1" dirty="0" smtClean="0">
                <a:solidFill>
                  <a:srgbClr val="002060"/>
                </a:solidFill>
                <a:latin typeface="华文楷体" pitchFamily="2" charset="-122"/>
                <a:ea typeface="华文楷体" pitchFamily="2" charset="-122"/>
              </a:rPr>
              <a:t>                               </a:t>
            </a:r>
            <a:r>
              <a:rPr lang="zh-CN" altLang="en-US" sz="2000" b="1" dirty="0" smtClean="0">
                <a:solidFill>
                  <a:srgbClr val="002060"/>
                </a:solidFill>
                <a:latin typeface="华文楷体" pitchFamily="2" charset="-122"/>
                <a:ea typeface="华文楷体" pitchFamily="2" charset="-122"/>
              </a:rPr>
              <a:t>样本大学拥有外文选课系统的大学     单位：所</a:t>
            </a:r>
            <a:endParaRPr lang="en-US" altLang="zh-CN" sz="20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r>
              <a:rPr lang="en-US" altLang="zh-CN" sz="2000" b="1" dirty="0" smtClean="0">
                <a:solidFill>
                  <a:srgbClr val="002060"/>
                </a:solidFill>
                <a:latin typeface="华文楷体" pitchFamily="2" charset="-122"/>
                <a:ea typeface="华文楷体" pitchFamily="2" charset="-122"/>
              </a:rPr>
              <a:t>         </a:t>
            </a:r>
          </a:p>
          <a:p>
            <a:pPr marL="0" indent="0">
              <a:buFont typeface="Arial" panose="020B0604020202020204" pitchFamily="34" charset="0"/>
              <a:buNone/>
            </a:pPr>
            <a:r>
              <a:rPr lang="en-US" altLang="zh-CN" sz="2000" b="1" dirty="0" smtClean="0">
                <a:solidFill>
                  <a:srgbClr val="002060"/>
                </a:solidFill>
                <a:latin typeface="华文楷体" pitchFamily="2" charset="-122"/>
                <a:ea typeface="华文楷体" pitchFamily="2" charset="-122"/>
              </a:rPr>
              <a:t>         </a:t>
            </a:r>
          </a:p>
          <a:p>
            <a:pPr marL="0" indent="0">
              <a:buFont typeface="Arial" panose="020B0604020202020204" pitchFamily="34" charset="0"/>
              <a:buNone/>
            </a:pPr>
            <a:endParaRPr lang="en-US" altLang="zh-CN" sz="20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r>
              <a:rPr lang="en-US" altLang="zh-CN" sz="2000" b="1" dirty="0" smtClean="0">
                <a:solidFill>
                  <a:srgbClr val="002060"/>
                </a:solidFill>
                <a:latin typeface="华文楷体" pitchFamily="2" charset="-122"/>
                <a:ea typeface="华文楷体" pitchFamily="2" charset="-122"/>
              </a:rPr>
              <a:t>        </a:t>
            </a:r>
          </a:p>
          <a:p>
            <a:pPr marL="0" indent="0">
              <a:buFont typeface="Arial" panose="020B0604020202020204" pitchFamily="34" charset="0"/>
              <a:buNone/>
            </a:pPr>
            <a:r>
              <a:rPr lang="en-US" altLang="zh-CN" sz="2000" b="1" dirty="0" smtClean="0">
                <a:solidFill>
                  <a:srgbClr val="002060"/>
                </a:solidFill>
                <a:latin typeface="华文楷体" pitchFamily="2" charset="-122"/>
                <a:ea typeface="华文楷体" pitchFamily="2" charset="-122"/>
              </a:rPr>
              <a:t> </a:t>
            </a:r>
            <a:endParaRPr lang="zh-CN" altLang="en-US" sz="2000" b="1" dirty="0" smtClean="0">
              <a:solidFill>
                <a:srgbClr val="002060"/>
              </a:solidFill>
              <a:latin typeface="华文楷体" pitchFamily="2" charset="-122"/>
              <a:ea typeface="华文楷体" pitchFamily="2" charset="-122"/>
            </a:endParaRPr>
          </a:p>
        </p:txBody>
      </p:sp>
      <p:graphicFrame>
        <p:nvGraphicFramePr>
          <p:cNvPr id="25" name="表格 24"/>
          <p:cNvGraphicFramePr>
            <a:graphicFrameLocks noGrp="1"/>
          </p:cNvGraphicFramePr>
          <p:nvPr>
            <p:extLst>
              <p:ext uri="{D42A27DB-BD31-4B8C-83A1-F6EECF244321}">
                <p14:modId xmlns:p14="http://schemas.microsoft.com/office/powerpoint/2010/main" val="3723885685"/>
              </p:ext>
            </p:extLst>
          </p:nvPr>
        </p:nvGraphicFramePr>
        <p:xfrm>
          <a:off x="1580016" y="2565400"/>
          <a:ext cx="8128000" cy="1482724"/>
        </p:xfrm>
        <a:graphic>
          <a:graphicData uri="http://schemas.openxmlformats.org/drawingml/2006/table">
            <a:tbl>
              <a:tblPr firstRow="1" bandRow="1">
                <a:tableStyleId>{5C22544A-7EE6-4342-B048-85BDC9FD1C3A}</a:tableStyleId>
              </a:tblPr>
              <a:tblGrid>
                <a:gridCol w="1920213">
                  <a:extLst>
                    <a:ext uri="{9D8B030D-6E8A-4147-A177-3AD203B41FA5}">
                      <a16:colId xmlns="" xmlns:a16="http://schemas.microsoft.com/office/drawing/2014/main" val="20000"/>
                    </a:ext>
                  </a:extLst>
                </a:gridCol>
                <a:gridCol w="1248139">
                  <a:extLst>
                    <a:ext uri="{9D8B030D-6E8A-4147-A177-3AD203B41FA5}">
                      <a16:colId xmlns="" xmlns:a16="http://schemas.microsoft.com/office/drawing/2014/main" val="20001"/>
                    </a:ext>
                  </a:extLst>
                </a:gridCol>
                <a:gridCol w="1440160">
                  <a:extLst>
                    <a:ext uri="{9D8B030D-6E8A-4147-A177-3AD203B41FA5}">
                      <a16:colId xmlns="" xmlns:a16="http://schemas.microsoft.com/office/drawing/2014/main" val="20002"/>
                    </a:ext>
                  </a:extLst>
                </a:gridCol>
                <a:gridCol w="3519488">
                  <a:extLst>
                    <a:ext uri="{9D8B030D-6E8A-4147-A177-3AD203B41FA5}">
                      <a16:colId xmlns="" xmlns:a16="http://schemas.microsoft.com/office/drawing/2014/main" val="20003"/>
                    </a:ext>
                  </a:extLst>
                </a:gridCol>
              </a:tblGrid>
              <a:tr h="370681">
                <a:tc>
                  <a:txBody>
                    <a:bodyPr/>
                    <a:lstStyle/>
                    <a:p>
                      <a:r>
                        <a:rPr lang="zh-CN" altLang="en-US" sz="1800" dirty="0" smtClean="0">
                          <a:latin typeface="黑体" panose="02010609060101010101" pitchFamily="49" charset="-122"/>
                          <a:ea typeface="黑体" panose="02010609060101010101" pitchFamily="49" charset="-122"/>
                        </a:rPr>
                        <a:t> 年  份</a:t>
                      </a:r>
                      <a:endParaRPr lang="zh-CN" altLang="en-US" sz="1800" dirty="0">
                        <a:latin typeface="黑体" panose="02010609060101010101" pitchFamily="49" charset="-122"/>
                        <a:ea typeface="黑体" panose="02010609060101010101" pitchFamily="49" charset="-122"/>
                      </a:endParaRPr>
                    </a:p>
                  </a:txBody>
                  <a:tcPr marL="121920" marR="121920" marT="45700" marB="45700"/>
                </a:tc>
                <a:tc>
                  <a:txBody>
                    <a:bodyPr/>
                    <a:lstStyle/>
                    <a:p>
                      <a:r>
                        <a:rPr lang="zh-CN" altLang="en-US" sz="1800" dirty="0" smtClean="0">
                          <a:latin typeface="黑体" panose="02010609060101010101" pitchFamily="49" charset="-122"/>
                          <a:ea typeface="黑体" panose="02010609060101010101" pitchFamily="49" charset="-122"/>
                        </a:rPr>
                        <a:t> 总 数</a:t>
                      </a:r>
                      <a:endParaRPr lang="zh-CN" altLang="en-US" sz="1800" dirty="0">
                        <a:latin typeface="黑体" panose="02010609060101010101" pitchFamily="49" charset="-122"/>
                        <a:ea typeface="黑体" panose="02010609060101010101" pitchFamily="49" charset="-122"/>
                      </a:endParaRPr>
                    </a:p>
                  </a:txBody>
                  <a:tcPr marL="121920" marR="121920" marT="45700" marB="45700"/>
                </a:tc>
                <a:tc>
                  <a:txBody>
                    <a:bodyPr/>
                    <a:lstStyle/>
                    <a:p>
                      <a:r>
                        <a:rPr lang="zh-CN" altLang="en-US" sz="1800" dirty="0" smtClean="0">
                          <a:latin typeface="黑体" panose="02010609060101010101" pitchFamily="49" charset="-122"/>
                          <a:ea typeface="黑体" panose="02010609060101010101" pitchFamily="49" charset="-122"/>
                        </a:rPr>
                        <a:t> 平 均</a:t>
                      </a:r>
                      <a:endParaRPr lang="zh-CN" altLang="en-US" sz="1800" dirty="0">
                        <a:latin typeface="黑体" panose="02010609060101010101" pitchFamily="49" charset="-122"/>
                        <a:ea typeface="黑体" panose="02010609060101010101" pitchFamily="49" charset="-122"/>
                      </a:endParaRPr>
                    </a:p>
                  </a:txBody>
                  <a:tcPr marL="121920" marR="121920" marT="45700" marB="45700"/>
                </a:tc>
                <a:tc>
                  <a:txBody>
                    <a:bodyPr/>
                    <a:lstStyle/>
                    <a:p>
                      <a:r>
                        <a:rPr lang="zh-CN" altLang="en-US" sz="1800" dirty="0" smtClean="0">
                          <a:latin typeface="黑体" panose="02010609060101010101" pitchFamily="49" charset="-122"/>
                          <a:ea typeface="黑体" panose="02010609060101010101" pitchFamily="49" charset="-122"/>
                        </a:rPr>
                        <a:t>  </a:t>
                      </a:r>
                      <a:r>
                        <a:rPr lang="zh-CN" altLang="en-US" sz="1800" dirty="0" smtClean="0">
                          <a:solidFill>
                            <a:schemeClr val="bg1"/>
                          </a:solidFill>
                          <a:latin typeface="黑体" panose="02010609060101010101" pitchFamily="49" charset="-122"/>
                          <a:ea typeface="黑体" panose="02010609060101010101" pitchFamily="49" charset="-122"/>
                        </a:rPr>
                        <a:t>无</a:t>
                      </a:r>
                      <a:r>
                        <a:rPr lang="en-US" altLang="zh-CN" sz="1800" b="1" dirty="0" smtClean="0">
                          <a:solidFill>
                            <a:schemeClr val="bg1"/>
                          </a:solidFill>
                          <a:latin typeface="黑体" panose="02010609060101010101" pitchFamily="49" charset="-122"/>
                          <a:ea typeface="黑体" panose="02010609060101010101" pitchFamily="49" charset="-122"/>
                        </a:rPr>
                        <a:t>ESI</a:t>
                      </a:r>
                      <a:r>
                        <a:rPr lang="zh-CN" altLang="en-US" sz="1800" b="1" dirty="0" smtClean="0">
                          <a:solidFill>
                            <a:schemeClr val="bg1"/>
                          </a:solidFill>
                          <a:latin typeface="黑体" panose="02010609060101010101" pitchFamily="49" charset="-122"/>
                          <a:ea typeface="黑体" panose="02010609060101010101" pitchFamily="49" charset="-122"/>
                        </a:rPr>
                        <a:t>前</a:t>
                      </a:r>
                      <a:r>
                        <a:rPr lang="en-US" altLang="zh-CN" sz="1800" b="1" dirty="0" smtClean="0">
                          <a:solidFill>
                            <a:schemeClr val="bg1"/>
                          </a:solidFill>
                          <a:latin typeface="黑体" panose="02010609060101010101" pitchFamily="49" charset="-122"/>
                          <a:ea typeface="黑体" panose="02010609060101010101" pitchFamily="49" charset="-122"/>
                        </a:rPr>
                        <a:t>1%</a:t>
                      </a:r>
                      <a:r>
                        <a:rPr lang="zh-CN" altLang="en-US" sz="1800" b="1" dirty="0" smtClean="0">
                          <a:solidFill>
                            <a:schemeClr val="bg1"/>
                          </a:solidFill>
                          <a:latin typeface="黑体" panose="02010609060101010101" pitchFamily="49" charset="-122"/>
                          <a:ea typeface="黑体" panose="02010609060101010101" pitchFamily="49" charset="-122"/>
                        </a:rPr>
                        <a:t>学科学校</a:t>
                      </a:r>
                      <a:endParaRPr lang="zh-CN" altLang="en-US" sz="1800" dirty="0">
                        <a:solidFill>
                          <a:schemeClr val="bg1"/>
                        </a:solidFill>
                        <a:latin typeface="黑体" panose="02010609060101010101" pitchFamily="49" charset="-122"/>
                        <a:ea typeface="黑体" panose="02010609060101010101" pitchFamily="49" charset="-122"/>
                      </a:endParaRPr>
                    </a:p>
                  </a:txBody>
                  <a:tcPr marL="121920" marR="121920" marT="45700" marB="45700"/>
                </a:tc>
                <a:extLst>
                  <a:ext uri="{0D108BD9-81ED-4DB2-BD59-A6C34878D82A}">
                    <a16:rowId xmlns="" xmlns:a16="http://schemas.microsoft.com/office/drawing/2014/main" val="10000"/>
                  </a:ext>
                </a:extLst>
              </a:tr>
              <a:tr h="370681">
                <a:tc>
                  <a:txBody>
                    <a:bodyPr/>
                    <a:lstStyle/>
                    <a:p>
                      <a:pPr algn="ctr"/>
                      <a:r>
                        <a:rPr lang="en-US" altLang="zh-CN" sz="1800" b="1" dirty="0" smtClean="0">
                          <a:solidFill>
                            <a:srgbClr val="002060"/>
                          </a:solidFill>
                        </a:rPr>
                        <a:t>2015</a:t>
                      </a:r>
                      <a:r>
                        <a:rPr lang="zh-CN" altLang="en-US" sz="1800" b="1" dirty="0" smtClean="0">
                          <a:solidFill>
                            <a:srgbClr val="002060"/>
                          </a:solidFill>
                        </a:rPr>
                        <a:t>（</a:t>
                      </a:r>
                      <a:r>
                        <a:rPr lang="en-US" altLang="zh-CN" sz="1800" b="1" dirty="0" smtClean="0">
                          <a:solidFill>
                            <a:srgbClr val="002060"/>
                          </a:solidFill>
                        </a:rPr>
                        <a:t>115</a:t>
                      </a:r>
                      <a:r>
                        <a:rPr lang="zh-CN" altLang="en-US" sz="1800" b="1" dirty="0" smtClean="0">
                          <a:solidFill>
                            <a:srgbClr val="002060"/>
                          </a:solidFill>
                        </a:rPr>
                        <a:t>）</a:t>
                      </a:r>
                      <a:endParaRPr lang="zh-CN" altLang="en-US" sz="1800" b="1" dirty="0">
                        <a:solidFill>
                          <a:srgbClr val="002060"/>
                        </a:solidFill>
                      </a:endParaRPr>
                    </a:p>
                  </a:txBody>
                  <a:tcPr marL="121920" marR="121920" marT="45700" marB="45700"/>
                </a:tc>
                <a:tc>
                  <a:txBody>
                    <a:bodyPr/>
                    <a:lstStyle/>
                    <a:p>
                      <a:pPr algn="ctr"/>
                      <a:r>
                        <a:rPr lang="en-US" altLang="zh-CN" sz="1800" b="1" dirty="0" smtClean="0">
                          <a:solidFill>
                            <a:srgbClr val="002060"/>
                          </a:solidFill>
                        </a:rPr>
                        <a:t>477</a:t>
                      </a:r>
                      <a:endParaRPr lang="zh-CN" altLang="en-US" sz="1800" b="1" dirty="0">
                        <a:solidFill>
                          <a:srgbClr val="002060"/>
                        </a:solidFill>
                      </a:endParaRPr>
                    </a:p>
                  </a:txBody>
                  <a:tcPr marL="121920" marR="121920" marT="45700" marB="45700"/>
                </a:tc>
                <a:tc>
                  <a:txBody>
                    <a:bodyPr/>
                    <a:lstStyle/>
                    <a:p>
                      <a:pPr algn="ctr"/>
                      <a:r>
                        <a:rPr lang="en-US" altLang="zh-CN" sz="1800" b="1" dirty="0" smtClean="0">
                          <a:solidFill>
                            <a:srgbClr val="002060"/>
                          </a:solidFill>
                        </a:rPr>
                        <a:t>4</a:t>
                      </a:r>
                      <a:endParaRPr lang="zh-CN" altLang="en-US" sz="1800" b="1" dirty="0">
                        <a:solidFill>
                          <a:srgbClr val="002060"/>
                        </a:solidFill>
                      </a:endParaRPr>
                    </a:p>
                  </a:txBody>
                  <a:tcPr marL="121920" marR="121920" marT="45700" marB="45700"/>
                </a:tc>
                <a:tc>
                  <a:txBody>
                    <a:bodyPr/>
                    <a:lstStyle/>
                    <a:p>
                      <a:pPr algn="ctr"/>
                      <a:r>
                        <a:rPr lang="en-US" altLang="zh-CN" sz="1800" b="1" dirty="0" smtClean="0">
                          <a:solidFill>
                            <a:srgbClr val="002060"/>
                          </a:solidFill>
                        </a:rPr>
                        <a:t>30</a:t>
                      </a:r>
                      <a:r>
                        <a:rPr lang="zh-CN" altLang="en-US" sz="1800" b="1" dirty="0" smtClean="0">
                          <a:solidFill>
                            <a:srgbClr val="002060"/>
                          </a:solidFill>
                        </a:rPr>
                        <a:t>所</a:t>
                      </a:r>
                      <a:endParaRPr lang="zh-CN" altLang="en-US" sz="1800" b="1" dirty="0">
                        <a:solidFill>
                          <a:srgbClr val="002060"/>
                        </a:solidFill>
                      </a:endParaRPr>
                    </a:p>
                  </a:txBody>
                  <a:tcPr marL="121920" marR="121920" marT="45700" marB="45700"/>
                </a:tc>
                <a:extLst>
                  <a:ext uri="{0D108BD9-81ED-4DB2-BD59-A6C34878D82A}">
                    <a16:rowId xmlns="" xmlns:a16="http://schemas.microsoft.com/office/drawing/2014/main" val="10001"/>
                  </a:ext>
                </a:extLst>
              </a:tr>
              <a:tr h="3706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dirty="0" smtClean="0">
                          <a:solidFill>
                            <a:srgbClr val="002060"/>
                          </a:solidFill>
                        </a:rPr>
                        <a:t>2016</a:t>
                      </a:r>
                      <a:r>
                        <a:rPr lang="zh-CN" altLang="en-US" sz="1800" b="1" dirty="0" smtClean="0">
                          <a:solidFill>
                            <a:srgbClr val="002060"/>
                          </a:solidFill>
                        </a:rPr>
                        <a:t>（</a:t>
                      </a:r>
                      <a:r>
                        <a:rPr lang="en-US" altLang="zh-CN" sz="1800" b="1" dirty="0" smtClean="0">
                          <a:solidFill>
                            <a:srgbClr val="002060"/>
                          </a:solidFill>
                        </a:rPr>
                        <a:t>116</a:t>
                      </a:r>
                      <a:r>
                        <a:rPr lang="zh-CN" altLang="en-US" sz="1800" b="1" dirty="0" smtClean="0">
                          <a:solidFill>
                            <a:srgbClr val="002060"/>
                          </a:solidFill>
                        </a:rPr>
                        <a:t>）</a:t>
                      </a:r>
                      <a:endParaRPr lang="zh-CN" altLang="en-US" sz="1800" b="1" dirty="0">
                        <a:solidFill>
                          <a:srgbClr val="002060"/>
                        </a:solidFill>
                      </a:endParaRPr>
                    </a:p>
                  </a:txBody>
                  <a:tcPr marL="121920" marR="121920" marT="45700" marB="45700"/>
                </a:tc>
                <a:tc>
                  <a:txBody>
                    <a:bodyPr/>
                    <a:lstStyle/>
                    <a:p>
                      <a:pPr algn="ctr"/>
                      <a:r>
                        <a:rPr lang="en-US" altLang="zh-CN" sz="1800" b="1" dirty="0" smtClean="0">
                          <a:solidFill>
                            <a:srgbClr val="002060"/>
                          </a:solidFill>
                        </a:rPr>
                        <a:t>537</a:t>
                      </a:r>
                      <a:endParaRPr lang="zh-CN" altLang="en-US" sz="1800" b="1" dirty="0">
                        <a:solidFill>
                          <a:srgbClr val="002060"/>
                        </a:solidFill>
                      </a:endParaRPr>
                    </a:p>
                  </a:txBody>
                  <a:tcPr marL="121920" marR="121920" marT="45700" marB="45700"/>
                </a:tc>
                <a:tc>
                  <a:txBody>
                    <a:bodyPr/>
                    <a:lstStyle/>
                    <a:p>
                      <a:pPr algn="ctr"/>
                      <a:r>
                        <a:rPr lang="en-US" altLang="zh-CN" sz="1800" b="1" dirty="0" smtClean="0">
                          <a:solidFill>
                            <a:srgbClr val="002060"/>
                          </a:solidFill>
                        </a:rPr>
                        <a:t>4.6</a:t>
                      </a:r>
                      <a:endParaRPr lang="zh-CN" altLang="en-US" sz="1800" b="1" dirty="0">
                        <a:solidFill>
                          <a:srgbClr val="002060"/>
                        </a:solidFill>
                      </a:endParaRPr>
                    </a:p>
                  </a:txBody>
                  <a:tcPr marL="121920" marR="121920" marT="45700" marB="45700"/>
                </a:tc>
                <a:tc>
                  <a:txBody>
                    <a:bodyPr/>
                    <a:lstStyle/>
                    <a:p>
                      <a:pPr algn="ctr"/>
                      <a:r>
                        <a:rPr lang="en-US" altLang="zh-CN" sz="1800" b="1" dirty="0" smtClean="0">
                          <a:solidFill>
                            <a:srgbClr val="002060"/>
                          </a:solidFill>
                        </a:rPr>
                        <a:t>28</a:t>
                      </a:r>
                      <a:r>
                        <a:rPr lang="zh-CN" altLang="en-US" sz="1800" b="1" dirty="0" smtClean="0">
                          <a:solidFill>
                            <a:srgbClr val="002060"/>
                          </a:solidFill>
                        </a:rPr>
                        <a:t>所</a:t>
                      </a:r>
                      <a:endParaRPr lang="zh-CN" altLang="en-US" sz="1800" b="1" dirty="0">
                        <a:solidFill>
                          <a:srgbClr val="002060"/>
                        </a:solidFill>
                      </a:endParaRPr>
                    </a:p>
                  </a:txBody>
                  <a:tcPr marL="121920" marR="121920" marT="45700" marB="45700"/>
                </a:tc>
                <a:extLst>
                  <a:ext uri="{0D108BD9-81ED-4DB2-BD59-A6C34878D82A}">
                    <a16:rowId xmlns="" xmlns:a16="http://schemas.microsoft.com/office/drawing/2014/main" val="10002"/>
                  </a:ext>
                </a:extLst>
              </a:tr>
              <a:tr h="3706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dirty="0" smtClean="0">
                          <a:solidFill>
                            <a:srgbClr val="002060"/>
                          </a:solidFill>
                        </a:rPr>
                        <a:t>2017</a:t>
                      </a:r>
                      <a:r>
                        <a:rPr lang="zh-CN" altLang="en-US" sz="1800" b="1" dirty="0" smtClean="0">
                          <a:solidFill>
                            <a:srgbClr val="002060"/>
                          </a:solidFill>
                        </a:rPr>
                        <a:t>（</a:t>
                      </a:r>
                      <a:r>
                        <a:rPr lang="en-US" altLang="zh-CN" sz="1800" b="1" dirty="0" smtClean="0">
                          <a:solidFill>
                            <a:srgbClr val="002060"/>
                          </a:solidFill>
                        </a:rPr>
                        <a:t>118</a:t>
                      </a:r>
                      <a:r>
                        <a:rPr lang="zh-CN" altLang="en-US" sz="1800" b="1" dirty="0" smtClean="0">
                          <a:solidFill>
                            <a:srgbClr val="002060"/>
                          </a:solidFill>
                        </a:rPr>
                        <a:t>）</a:t>
                      </a:r>
                      <a:endParaRPr lang="zh-CN" altLang="en-US" sz="1800" b="1" dirty="0">
                        <a:solidFill>
                          <a:srgbClr val="002060"/>
                        </a:solidFill>
                      </a:endParaRPr>
                    </a:p>
                  </a:txBody>
                  <a:tcPr marL="121920" marR="121920" marT="45700" marB="45700"/>
                </a:tc>
                <a:tc>
                  <a:txBody>
                    <a:bodyPr/>
                    <a:lstStyle/>
                    <a:p>
                      <a:pPr algn="ctr"/>
                      <a:r>
                        <a:rPr lang="en-US" altLang="zh-CN" sz="1800" b="1" dirty="0" smtClean="0">
                          <a:solidFill>
                            <a:srgbClr val="002060"/>
                          </a:solidFill>
                        </a:rPr>
                        <a:t>541</a:t>
                      </a:r>
                      <a:endParaRPr lang="zh-CN" altLang="en-US" sz="1800" b="1" dirty="0">
                        <a:solidFill>
                          <a:srgbClr val="002060"/>
                        </a:solidFill>
                      </a:endParaRPr>
                    </a:p>
                  </a:txBody>
                  <a:tcPr marL="121920" marR="121920" marT="45700" marB="45700"/>
                </a:tc>
                <a:tc>
                  <a:txBody>
                    <a:bodyPr/>
                    <a:lstStyle/>
                    <a:p>
                      <a:pPr algn="ctr"/>
                      <a:r>
                        <a:rPr lang="en-US" altLang="zh-CN" sz="1800" b="1" dirty="0" smtClean="0">
                          <a:solidFill>
                            <a:srgbClr val="002060"/>
                          </a:solidFill>
                        </a:rPr>
                        <a:t>4.6</a:t>
                      </a:r>
                      <a:endParaRPr lang="zh-CN" altLang="en-US" sz="1800" b="1" dirty="0">
                        <a:solidFill>
                          <a:srgbClr val="002060"/>
                        </a:solidFill>
                      </a:endParaRPr>
                    </a:p>
                  </a:txBody>
                  <a:tcPr marL="121920" marR="121920" marT="45700" marB="45700"/>
                </a:tc>
                <a:tc>
                  <a:txBody>
                    <a:bodyPr/>
                    <a:lstStyle/>
                    <a:p>
                      <a:pPr algn="ctr"/>
                      <a:r>
                        <a:rPr lang="en-US" altLang="zh-CN" sz="1800" b="1" dirty="0" smtClean="0">
                          <a:solidFill>
                            <a:srgbClr val="002060"/>
                          </a:solidFill>
                        </a:rPr>
                        <a:t>27</a:t>
                      </a:r>
                      <a:r>
                        <a:rPr lang="zh-CN" altLang="en-US" sz="1800" b="1" dirty="0" smtClean="0">
                          <a:solidFill>
                            <a:srgbClr val="002060"/>
                          </a:solidFill>
                        </a:rPr>
                        <a:t>所</a:t>
                      </a:r>
                      <a:endParaRPr lang="zh-CN" altLang="en-US" sz="1800" b="1" dirty="0">
                        <a:solidFill>
                          <a:srgbClr val="002060"/>
                        </a:solidFill>
                      </a:endParaRPr>
                    </a:p>
                  </a:txBody>
                  <a:tcPr marL="121920" marR="121920" marT="45700" marB="45700"/>
                </a:tc>
                <a:extLst>
                  <a:ext uri="{0D108BD9-81ED-4DB2-BD59-A6C34878D82A}">
                    <a16:rowId xmlns="" xmlns:a16="http://schemas.microsoft.com/office/drawing/2014/main" val="10003"/>
                  </a:ext>
                </a:extLst>
              </a:tr>
            </a:tbl>
          </a:graphicData>
        </a:graphic>
      </p:graphicFrame>
      <p:graphicFrame>
        <p:nvGraphicFramePr>
          <p:cNvPr id="26" name="表格 25"/>
          <p:cNvGraphicFramePr>
            <a:graphicFrameLocks noGrp="1"/>
          </p:cNvGraphicFramePr>
          <p:nvPr>
            <p:extLst>
              <p:ext uri="{D42A27DB-BD31-4B8C-83A1-F6EECF244321}">
                <p14:modId xmlns:p14="http://schemas.microsoft.com/office/powerpoint/2010/main" val="3670175723"/>
              </p:ext>
            </p:extLst>
          </p:nvPr>
        </p:nvGraphicFramePr>
        <p:xfrm>
          <a:off x="1147910" y="5229225"/>
          <a:ext cx="8476482" cy="1169148"/>
        </p:xfrm>
        <a:graphic>
          <a:graphicData uri="http://schemas.openxmlformats.org/drawingml/2006/table">
            <a:tbl>
              <a:tblPr firstRow="1" bandRow="1">
                <a:tableStyleId>{5C22544A-7EE6-4342-B048-85BDC9FD1C3A}</a:tableStyleId>
              </a:tblPr>
              <a:tblGrid>
                <a:gridCol w="4238241">
                  <a:extLst>
                    <a:ext uri="{9D8B030D-6E8A-4147-A177-3AD203B41FA5}">
                      <a16:colId xmlns="" xmlns:a16="http://schemas.microsoft.com/office/drawing/2014/main" val="20000"/>
                    </a:ext>
                  </a:extLst>
                </a:gridCol>
                <a:gridCol w="4238241">
                  <a:extLst>
                    <a:ext uri="{9D8B030D-6E8A-4147-A177-3AD203B41FA5}">
                      <a16:colId xmlns="" xmlns:a16="http://schemas.microsoft.com/office/drawing/2014/main" val="20001"/>
                    </a:ext>
                  </a:extLst>
                </a:gridCol>
              </a:tblGrid>
              <a:tr h="389716">
                <a:tc>
                  <a:txBody>
                    <a:bodyPr/>
                    <a:lstStyle/>
                    <a:p>
                      <a:r>
                        <a:rPr lang="zh-CN" altLang="en-US" sz="1800" dirty="0" smtClean="0">
                          <a:latin typeface="黑体" panose="02010609060101010101" pitchFamily="49" charset="-122"/>
                          <a:ea typeface="黑体" panose="02010609060101010101" pitchFamily="49" charset="-122"/>
                        </a:rPr>
                        <a:t>      年  份</a:t>
                      </a:r>
                      <a:endParaRPr lang="zh-CN" altLang="en-US" sz="1800" dirty="0">
                        <a:latin typeface="黑体" panose="02010609060101010101" pitchFamily="49" charset="-122"/>
                        <a:ea typeface="黑体" panose="02010609060101010101" pitchFamily="49" charset="-122"/>
                      </a:endParaRPr>
                    </a:p>
                  </a:txBody>
                  <a:tcPr marL="121915" marR="121915" marT="45677" marB="45677"/>
                </a:tc>
                <a:tc>
                  <a:txBody>
                    <a:bodyPr/>
                    <a:lstStyle/>
                    <a:p>
                      <a:r>
                        <a:rPr lang="zh-CN" altLang="en-US" sz="1800" dirty="0" smtClean="0">
                          <a:latin typeface="黑体" panose="02010609060101010101" pitchFamily="49" charset="-122"/>
                          <a:ea typeface="黑体" panose="02010609060101010101" pitchFamily="49" charset="-122"/>
                        </a:rPr>
                        <a:t>      拥有学校</a:t>
                      </a:r>
                      <a:endParaRPr lang="zh-CN" altLang="en-US" sz="1800" dirty="0">
                        <a:latin typeface="黑体" panose="02010609060101010101" pitchFamily="49" charset="-122"/>
                        <a:ea typeface="黑体" panose="02010609060101010101" pitchFamily="49" charset="-122"/>
                      </a:endParaRPr>
                    </a:p>
                  </a:txBody>
                  <a:tcPr marL="121915" marR="121915" marT="45677" marB="45677"/>
                </a:tc>
                <a:extLst>
                  <a:ext uri="{0D108BD9-81ED-4DB2-BD59-A6C34878D82A}">
                    <a16:rowId xmlns="" xmlns:a16="http://schemas.microsoft.com/office/drawing/2014/main" val="10000"/>
                  </a:ext>
                </a:extLst>
              </a:tr>
              <a:tr h="389716">
                <a:tc>
                  <a:txBody>
                    <a:bodyPr/>
                    <a:lstStyle/>
                    <a:p>
                      <a:r>
                        <a:rPr lang="en-US" altLang="zh-CN" sz="1800" b="1" dirty="0" smtClean="0">
                          <a:solidFill>
                            <a:srgbClr val="002060"/>
                          </a:solidFill>
                        </a:rPr>
                        <a:t>               2016</a:t>
                      </a:r>
                      <a:endParaRPr lang="zh-CN" altLang="en-US" sz="1800" b="1" dirty="0">
                        <a:solidFill>
                          <a:srgbClr val="002060"/>
                        </a:solidFill>
                      </a:endParaRPr>
                    </a:p>
                  </a:txBody>
                  <a:tcPr marL="121915" marR="121915" marT="45677" marB="45677"/>
                </a:tc>
                <a:tc>
                  <a:txBody>
                    <a:bodyPr/>
                    <a:lstStyle/>
                    <a:p>
                      <a:r>
                        <a:rPr lang="en-US" altLang="zh-CN" sz="1800" b="1" dirty="0" smtClean="0">
                          <a:solidFill>
                            <a:srgbClr val="002060"/>
                          </a:solidFill>
                        </a:rPr>
                        <a:t>                   19</a:t>
                      </a:r>
                      <a:endParaRPr lang="zh-CN" altLang="en-US" sz="1800" b="1" dirty="0">
                        <a:solidFill>
                          <a:srgbClr val="002060"/>
                        </a:solidFill>
                      </a:endParaRPr>
                    </a:p>
                  </a:txBody>
                  <a:tcPr marL="121915" marR="121915" marT="45677" marB="45677"/>
                </a:tc>
                <a:extLst>
                  <a:ext uri="{0D108BD9-81ED-4DB2-BD59-A6C34878D82A}">
                    <a16:rowId xmlns="" xmlns:a16="http://schemas.microsoft.com/office/drawing/2014/main" val="10001"/>
                  </a:ext>
                </a:extLst>
              </a:tr>
              <a:tr h="389716">
                <a:tc>
                  <a:txBody>
                    <a:bodyPr/>
                    <a:lstStyle/>
                    <a:p>
                      <a:r>
                        <a:rPr lang="en-US" altLang="zh-CN" sz="1800" b="1" dirty="0" smtClean="0">
                          <a:solidFill>
                            <a:srgbClr val="002060"/>
                          </a:solidFill>
                        </a:rPr>
                        <a:t>               2017</a:t>
                      </a:r>
                      <a:endParaRPr lang="zh-CN" altLang="en-US" sz="1800" b="1" dirty="0">
                        <a:solidFill>
                          <a:srgbClr val="002060"/>
                        </a:solidFill>
                      </a:endParaRPr>
                    </a:p>
                  </a:txBody>
                  <a:tcPr marL="121915" marR="121915" marT="45677" marB="45677"/>
                </a:tc>
                <a:tc>
                  <a:txBody>
                    <a:bodyPr/>
                    <a:lstStyle/>
                    <a:p>
                      <a:r>
                        <a:rPr lang="en-US" altLang="zh-CN" sz="1800" b="1" dirty="0" smtClean="0">
                          <a:solidFill>
                            <a:srgbClr val="002060"/>
                          </a:solidFill>
                        </a:rPr>
                        <a:t>                   22</a:t>
                      </a:r>
                      <a:endParaRPr lang="zh-CN" altLang="en-US" sz="1800" b="1" dirty="0">
                        <a:solidFill>
                          <a:srgbClr val="002060"/>
                        </a:solidFill>
                      </a:endParaRPr>
                    </a:p>
                  </a:txBody>
                  <a:tcPr marL="121915" marR="121915" marT="45677" marB="45677"/>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1175340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88</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8422881"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sz="2400" kern="0" dirty="0">
                <a:solidFill>
                  <a:srgbClr val="FFFFFF"/>
                </a:solidFill>
                <a:latin typeface="微软雅黑" panose="020B0503020204020204" pitchFamily="34" charset="-122"/>
                <a:ea typeface="微软雅黑" panose="020B0503020204020204" pitchFamily="34" charset="-122"/>
              </a:rPr>
              <a:t>国际化短板：不能满足国际化人才培养的需要</a:t>
            </a:r>
            <a:endParaRPr lang="zh-CN" altLang="en-US" sz="2400"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b="0" kern="0" dirty="0">
                <a:solidFill>
                  <a:srgbClr val="FFFFFF"/>
                </a:solidFill>
                <a:latin typeface="微软雅黑" panose="020B0503020204020204" pitchFamily="34" charset="-122"/>
                <a:ea typeface="微软雅黑" panose="020B0503020204020204" pitchFamily="34" charset="-122"/>
              </a:rPr>
              <a:t>8</a:t>
            </a:r>
            <a:endParaRPr lang="zh-CN" altLang="en-US" b="0"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88</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88</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b="1" dirty="0">
                <a:solidFill>
                  <a:schemeClr val="accent6">
                    <a:lumMod val="75000"/>
                  </a:schemeClr>
                </a:solidFill>
                <a:latin typeface="华文楷体" pitchFamily="2" charset="-122"/>
                <a:ea typeface="华文楷体" pitchFamily="2" charset="-122"/>
              </a:rPr>
              <a:t>短板四：教学国际化不足</a:t>
            </a:r>
            <a:endParaRPr lang="en-US" altLang="zh-CN" b="1" dirty="0">
              <a:solidFill>
                <a:schemeClr val="accent6">
                  <a:lumMod val="75000"/>
                </a:schemeClr>
              </a:solidFill>
              <a:latin typeface="华文楷体" pitchFamily="2" charset="-122"/>
              <a:ea typeface="华文楷体" pitchFamily="2" charset="-122"/>
            </a:endParaRPr>
          </a:p>
        </p:txBody>
      </p:sp>
      <p:graphicFrame>
        <p:nvGraphicFramePr>
          <p:cNvPr id="21" name="表格 20"/>
          <p:cNvGraphicFramePr>
            <a:graphicFrameLocks noGrp="1"/>
          </p:cNvGraphicFramePr>
          <p:nvPr>
            <p:extLst>
              <p:ext uri="{D42A27DB-BD31-4B8C-83A1-F6EECF244321}">
                <p14:modId xmlns:p14="http://schemas.microsoft.com/office/powerpoint/2010/main" val="4059420769"/>
              </p:ext>
            </p:extLst>
          </p:nvPr>
        </p:nvGraphicFramePr>
        <p:xfrm>
          <a:off x="1804492" y="2874292"/>
          <a:ext cx="8227483" cy="3127376"/>
        </p:xfrm>
        <a:graphic>
          <a:graphicData uri="http://schemas.openxmlformats.org/drawingml/2006/table">
            <a:tbl>
              <a:tblPr firstRow="1" bandRow="1">
                <a:tableStyleId>{5C22544A-7EE6-4342-B048-85BDC9FD1C3A}</a:tableStyleId>
              </a:tblPr>
              <a:tblGrid>
                <a:gridCol w="1536417">
                  <a:extLst>
                    <a:ext uri="{9D8B030D-6E8A-4147-A177-3AD203B41FA5}">
                      <a16:colId xmlns="" xmlns:a16="http://schemas.microsoft.com/office/drawing/2014/main" val="20000"/>
                    </a:ext>
                  </a:extLst>
                </a:gridCol>
                <a:gridCol w="5473489">
                  <a:extLst>
                    <a:ext uri="{9D8B030D-6E8A-4147-A177-3AD203B41FA5}">
                      <a16:colId xmlns="" xmlns:a16="http://schemas.microsoft.com/office/drawing/2014/main" val="20001"/>
                    </a:ext>
                  </a:extLst>
                </a:gridCol>
                <a:gridCol w="1217577">
                  <a:extLst>
                    <a:ext uri="{9D8B030D-6E8A-4147-A177-3AD203B41FA5}">
                      <a16:colId xmlns="" xmlns:a16="http://schemas.microsoft.com/office/drawing/2014/main" val="20002"/>
                    </a:ext>
                  </a:extLst>
                </a:gridCol>
              </a:tblGrid>
              <a:tr h="932593">
                <a:tc>
                  <a:txBody>
                    <a:bodyPr/>
                    <a:lstStyle/>
                    <a:p>
                      <a:pPr algn="ctr"/>
                      <a:r>
                        <a:rPr lang="zh-CN" altLang="en-US" sz="1800" dirty="0" smtClean="0">
                          <a:latin typeface="黑体" panose="02010609060101010101" pitchFamily="49" charset="-122"/>
                          <a:ea typeface="黑体" panose="02010609060101010101" pitchFamily="49" charset="-122"/>
                        </a:rPr>
                        <a:t>年份</a:t>
                      </a:r>
                      <a:endParaRPr lang="zh-CN" altLang="en-US" sz="1800" dirty="0">
                        <a:latin typeface="黑体" panose="02010609060101010101" pitchFamily="49" charset="-122"/>
                        <a:ea typeface="黑体" panose="02010609060101010101" pitchFamily="49" charset="-122"/>
                      </a:endParaRPr>
                    </a:p>
                  </a:txBody>
                  <a:tcPr marL="121959" marR="121959" marT="45745" marB="45745" anchor="ctr"/>
                </a:tc>
                <a:tc>
                  <a:txBody>
                    <a:bodyPr/>
                    <a:lstStyle/>
                    <a:p>
                      <a:pPr algn="ctr"/>
                      <a:r>
                        <a:rPr lang="zh-CN" altLang="en-US" sz="1800" dirty="0" smtClean="0">
                          <a:latin typeface="黑体" panose="02010609060101010101" pitchFamily="49" charset="-122"/>
                          <a:ea typeface="黑体" panose="02010609060101010101" pitchFamily="49" charset="-122"/>
                        </a:rPr>
                        <a:t>外文电子资源</a:t>
                      </a:r>
                      <a:endParaRPr lang="zh-CN" altLang="en-US" sz="1800" dirty="0">
                        <a:latin typeface="黑体" panose="02010609060101010101" pitchFamily="49" charset="-122"/>
                        <a:ea typeface="黑体" panose="02010609060101010101" pitchFamily="49" charset="-122"/>
                      </a:endParaRPr>
                    </a:p>
                  </a:txBody>
                  <a:tcPr marL="121959" marR="121959" marT="45745" marB="45745" anchor="ctr"/>
                </a:tc>
                <a:tc>
                  <a:txBody>
                    <a:bodyPr/>
                    <a:lstStyle/>
                    <a:p>
                      <a:pPr algn="ctr"/>
                      <a:r>
                        <a:rPr lang="zh-CN" altLang="en-US" sz="1800" dirty="0" smtClean="0">
                          <a:latin typeface="黑体" panose="02010609060101010101" pitchFamily="49" charset="-122"/>
                          <a:ea typeface="黑体" panose="02010609060101010101" pitchFamily="49" charset="-122"/>
                        </a:rPr>
                        <a:t>平均</a:t>
                      </a:r>
                      <a:endParaRPr lang="zh-CN" altLang="en-US" sz="1800" dirty="0">
                        <a:latin typeface="黑体" panose="02010609060101010101" pitchFamily="49" charset="-122"/>
                        <a:ea typeface="黑体" panose="02010609060101010101" pitchFamily="49" charset="-122"/>
                      </a:endParaRPr>
                    </a:p>
                  </a:txBody>
                  <a:tcPr marL="121959" marR="121959" marT="45745" marB="45745" anchor="ctr"/>
                </a:tc>
                <a:extLst>
                  <a:ext uri="{0D108BD9-81ED-4DB2-BD59-A6C34878D82A}">
                    <a16:rowId xmlns="" xmlns:a16="http://schemas.microsoft.com/office/drawing/2014/main" val="10000"/>
                  </a:ext>
                </a:extLst>
              </a:tr>
              <a:tr h="457264">
                <a:tc>
                  <a:txBody>
                    <a:bodyPr/>
                    <a:lstStyle/>
                    <a:p>
                      <a:pPr algn="ctr"/>
                      <a:r>
                        <a:rPr lang="en-US" altLang="zh-CN" sz="2400" b="1" dirty="0" smtClean="0">
                          <a:solidFill>
                            <a:srgbClr val="002060"/>
                          </a:solidFill>
                          <a:latin typeface="华文楷体" panose="02010600040101010101" pitchFamily="2" charset="-122"/>
                          <a:ea typeface="华文楷体" panose="02010600040101010101" pitchFamily="2" charset="-122"/>
                        </a:rPr>
                        <a:t>2015</a:t>
                      </a:r>
                      <a:endParaRPr lang="zh-CN" altLang="en-US" sz="2400" b="1" dirty="0">
                        <a:solidFill>
                          <a:srgbClr val="002060"/>
                        </a:solidFill>
                        <a:latin typeface="华文楷体" panose="02010600040101010101" pitchFamily="2" charset="-122"/>
                        <a:ea typeface="华文楷体" panose="02010600040101010101" pitchFamily="2" charset="-122"/>
                      </a:endParaRPr>
                    </a:p>
                  </a:txBody>
                  <a:tcPr marL="121959" marR="121959" marT="45745" marB="4574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1" dirty="0" smtClean="0">
                          <a:solidFill>
                            <a:srgbClr val="002060"/>
                          </a:solidFill>
                          <a:latin typeface="华文楷体" panose="02010600040101010101" pitchFamily="2" charset="-122"/>
                          <a:ea typeface="华文楷体" panose="02010600040101010101" pitchFamily="2" charset="-122"/>
                        </a:rPr>
                        <a:t>2853</a:t>
                      </a:r>
                      <a:r>
                        <a:rPr lang="zh-CN" altLang="en-US" sz="2400" b="1" dirty="0" smtClean="0">
                          <a:solidFill>
                            <a:srgbClr val="002060"/>
                          </a:solidFill>
                          <a:latin typeface="华文楷体" panose="02010600040101010101" pitchFamily="2" charset="-122"/>
                          <a:ea typeface="华文楷体" panose="02010600040101010101" pitchFamily="2" charset="-122"/>
                        </a:rPr>
                        <a:t>（</a:t>
                      </a:r>
                      <a:r>
                        <a:rPr lang="en-US" altLang="zh-CN" sz="2400" b="1" dirty="0" smtClean="0">
                          <a:solidFill>
                            <a:srgbClr val="002060"/>
                          </a:solidFill>
                          <a:latin typeface="华文楷体" panose="02010600040101010101" pitchFamily="2" charset="-122"/>
                          <a:ea typeface="华文楷体" panose="02010600040101010101" pitchFamily="2" charset="-122"/>
                        </a:rPr>
                        <a:t>56</a:t>
                      </a:r>
                      <a:r>
                        <a:rPr lang="zh-CN" altLang="en-US" sz="2400" b="1" dirty="0" smtClean="0">
                          <a:solidFill>
                            <a:srgbClr val="002060"/>
                          </a:solidFill>
                          <a:latin typeface="华文楷体" panose="02010600040101010101" pitchFamily="2" charset="-122"/>
                          <a:ea typeface="华文楷体" panose="02010600040101010101" pitchFamily="2" charset="-122"/>
                        </a:rPr>
                        <a:t>所</a:t>
                      </a:r>
                      <a:r>
                        <a:rPr lang="en-US" altLang="zh-CN" sz="2400" b="1" dirty="0" smtClean="0">
                          <a:solidFill>
                            <a:srgbClr val="002060"/>
                          </a:solidFill>
                          <a:latin typeface="华文楷体" panose="02010600040101010101" pitchFamily="2" charset="-122"/>
                          <a:ea typeface="华文楷体" panose="02010600040101010101" pitchFamily="2" charset="-122"/>
                        </a:rPr>
                        <a:t>0</a:t>
                      </a:r>
                      <a:r>
                        <a:rPr lang="zh-CN" altLang="en-US" sz="2400" b="1" dirty="0" smtClean="0">
                          <a:solidFill>
                            <a:srgbClr val="002060"/>
                          </a:solidFill>
                          <a:latin typeface="华文楷体" panose="02010600040101010101" pitchFamily="2" charset="-122"/>
                          <a:ea typeface="华文楷体" panose="02010600040101010101" pitchFamily="2" charset="-122"/>
                        </a:rPr>
                        <a:t>）</a:t>
                      </a:r>
                      <a:endParaRPr lang="zh-CN" altLang="en-US" sz="2400" b="1" dirty="0">
                        <a:solidFill>
                          <a:srgbClr val="002060"/>
                        </a:solidFill>
                        <a:latin typeface="华文楷体" panose="02010600040101010101" pitchFamily="2" charset="-122"/>
                        <a:ea typeface="华文楷体" panose="02010600040101010101" pitchFamily="2" charset="-122"/>
                      </a:endParaRPr>
                    </a:p>
                  </a:txBody>
                  <a:tcPr marL="121959" marR="121959" marT="45745" marB="45745" anchor="ctr"/>
                </a:tc>
                <a:tc>
                  <a:txBody>
                    <a:bodyPr/>
                    <a:lstStyle/>
                    <a:p>
                      <a:pPr algn="ctr"/>
                      <a:r>
                        <a:rPr lang="en-US" altLang="zh-CN" sz="2000" b="1" dirty="0" smtClean="0">
                          <a:solidFill>
                            <a:srgbClr val="002060"/>
                          </a:solidFill>
                          <a:latin typeface="华文楷体" panose="02010600040101010101" pitchFamily="2" charset="-122"/>
                          <a:ea typeface="华文楷体" panose="02010600040101010101" pitchFamily="2" charset="-122"/>
                        </a:rPr>
                        <a:t>48</a:t>
                      </a:r>
                      <a:endParaRPr lang="zh-CN" altLang="en-US" sz="2000" b="1" dirty="0">
                        <a:solidFill>
                          <a:srgbClr val="002060"/>
                        </a:solidFill>
                        <a:latin typeface="华文楷体" panose="02010600040101010101" pitchFamily="2" charset="-122"/>
                        <a:ea typeface="华文楷体" panose="02010600040101010101" pitchFamily="2" charset="-122"/>
                      </a:endParaRPr>
                    </a:p>
                  </a:txBody>
                  <a:tcPr marL="121959" marR="121959" marT="45745" marB="45745" anchor="ctr"/>
                </a:tc>
                <a:extLst>
                  <a:ext uri="{0D108BD9-81ED-4DB2-BD59-A6C34878D82A}">
                    <a16:rowId xmlns="" xmlns:a16="http://schemas.microsoft.com/office/drawing/2014/main" val="10001"/>
                  </a:ext>
                </a:extLst>
              </a:tr>
              <a:tr h="457264">
                <a:tc>
                  <a:txBody>
                    <a:bodyPr/>
                    <a:lstStyle/>
                    <a:p>
                      <a:pPr algn="ctr"/>
                      <a:r>
                        <a:rPr lang="en-US" altLang="zh-CN" sz="2400" b="1" dirty="0" smtClean="0">
                          <a:solidFill>
                            <a:srgbClr val="002060"/>
                          </a:solidFill>
                          <a:latin typeface="华文楷体" panose="02010600040101010101" pitchFamily="2" charset="-122"/>
                          <a:ea typeface="华文楷体" panose="02010600040101010101" pitchFamily="2" charset="-122"/>
                        </a:rPr>
                        <a:t>2016</a:t>
                      </a:r>
                      <a:endParaRPr lang="zh-CN" altLang="en-US" sz="2400" b="1" dirty="0">
                        <a:solidFill>
                          <a:srgbClr val="002060"/>
                        </a:solidFill>
                        <a:latin typeface="华文楷体" panose="02010600040101010101" pitchFamily="2" charset="-122"/>
                        <a:ea typeface="华文楷体" panose="02010600040101010101" pitchFamily="2" charset="-122"/>
                      </a:endParaRPr>
                    </a:p>
                  </a:txBody>
                  <a:tcPr marL="121959" marR="121959" marT="45745" marB="45745" anchor="ctr"/>
                </a:tc>
                <a:tc>
                  <a:txBody>
                    <a:bodyPr/>
                    <a:lstStyle/>
                    <a:p>
                      <a:pPr algn="ctr"/>
                      <a:r>
                        <a:rPr lang="en-US" altLang="zh-CN" sz="2400" b="1" dirty="0" smtClean="0">
                          <a:solidFill>
                            <a:srgbClr val="002060"/>
                          </a:solidFill>
                          <a:latin typeface="华文楷体" panose="02010600040101010101" pitchFamily="2" charset="-122"/>
                          <a:ea typeface="华文楷体" panose="02010600040101010101" pitchFamily="2" charset="-122"/>
                        </a:rPr>
                        <a:t>7553</a:t>
                      </a:r>
                      <a:r>
                        <a:rPr lang="zh-CN" altLang="en-US" sz="2400" b="1" dirty="0" smtClean="0">
                          <a:solidFill>
                            <a:srgbClr val="002060"/>
                          </a:solidFill>
                          <a:latin typeface="华文楷体" panose="02010600040101010101" pitchFamily="2" charset="-122"/>
                          <a:ea typeface="华文楷体" panose="02010600040101010101" pitchFamily="2" charset="-122"/>
                        </a:rPr>
                        <a:t>（</a:t>
                      </a:r>
                      <a:r>
                        <a:rPr lang="en-US" altLang="zh-CN" sz="2400" b="1" dirty="0" smtClean="0">
                          <a:solidFill>
                            <a:srgbClr val="002060"/>
                          </a:solidFill>
                          <a:latin typeface="华文楷体" panose="02010600040101010101" pitchFamily="2" charset="-122"/>
                          <a:ea typeface="华文楷体" panose="02010600040101010101" pitchFamily="2" charset="-122"/>
                        </a:rPr>
                        <a:t>1</a:t>
                      </a:r>
                      <a:r>
                        <a:rPr lang="zh-CN" altLang="en-US" sz="2400" b="1" dirty="0" smtClean="0">
                          <a:solidFill>
                            <a:srgbClr val="002060"/>
                          </a:solidFill>
                          <a:latin typeface="华文楷体" panose="02010600040101010101" pitchFamily="2" charset="-122"/>
                          <a:ea typeface="华文楷体" panose="02010600040101010101" pitchFamily="2" charset="-122"/>
                        </a:rPr>
                        <a:t>所</a:t>
                      </a:r>
                      <a:r>
                        <a:rPr lang="en-US" altLang="zh-CN" sz="2400" b="1" dirty="0" smtClean="0">
                          <a:solidFill>
                            <a:srgbClr val="002060"/>
                          </a:solidFill>
                          <a:latin typeface="华文楷体" panose="02010600040101010101" pitchFamily="2" charset="-122"/>
                          <a:ea typeface="华文楷体" panose="02010600040101010101" pitchFamily="2" charset="-122"/>
                        </a:rPr>
                        <a:t>0</a:t>
                      </a:r>
                      <a:r>
                        <a:rPr lang="zh-CN" altLang="en-US" sz="2400" b="1" dirty="0" smtClean="0">
                          <a:solidFill>
                            <a:srgbClr val="002060"/>
                          </a:solidFill>
                          <a:latin typeface="华文楷体" panose="02010600040101010101" pitchFamily="2" charset="-122"/>
                          <a:ea typeface="华文楷体" panose="02010600040101010101" pitchFamily="2" charset="-122"/>
                        </a:rPr>
                        <a:t>）</a:t>
                      </a:r>
                      <a:endParaRPr lang="zh-CN" altLang="en-US" sz="2400" b="1" dirty="0">
                        <a:solidFill>
                          <a:srgbClr val="002060"/>
                        </a:solidFill>
                        <a:latin typeface="华文楷体" panose="02010600040101010101" pitchFamily="2" charset="-122"/>
                        <a:ea typeface="华文楷体" panose="02010600040101010101" pitchFamily="2" charset="-122"/>
                      </a:endParaRPr>
                    </a:p>
                  </a:txBody>
                  <a:tcPr marL="121959" marR="121959" marT="45745" marB="45745" anchor="ctr"/>
                </a:tc>
                <a:tc>
                  <a:txBody>
                    <a:bodyPr/>
                    <a:lstStyle/>
                    <a:p>
                      <a:pPr algn="ctr"/>
                      <a:r>
                        <a:rPr lang="en-US" altLang="zh-CN" sz="2000" b="1" dirty="0" smtClean="0">
                          <a:solidFill>
                            <a:srgbClr val="002060"/>
                          </a:solidFill>
                          <a:latin typeface="华文楷体" panose="02010600040101010101" pitchFamily="2" charset="-122"/>
                          <a:ea typeface="华文楷体" panose="02010600040101010101" pitchFamily="2" charset="-122"/>
                        </a:rPr>
                        <a:t>66</a:t>
                      </a:r>
                      <a:endParaRPr lang="zh-CN" altLang="en-US" sz="2000" b="1" dirty="0">
                        <a:solidFill>
                          <a:srgbClr val="002060"/>
                        </a:solidFill>
                        <a:latin typeface="华文楷体" panose="02010600040101010101" pitchFamily="2" charset="-122"/>
                        <a:ea typeface="华文楷体" panose="02010600040101010101" pitchFamily="2" charset="-122"/>
                      </a:endParaRPr>
                    </a:p>
                  </a:txBody>
                  <a:tcPr marL="121959" marR="121959" marT="45745" marB="45745" anchor="ctr"/>
                </a:tc>
                <a:extLst>
                  <a:ext uri="{0D108BD9-81ED-4DB2-BD59-A6C34878D82A}">
                    <a16:rowId xmlns="" xmlns:a16="http://schemas.microsoft.com/office/drawing/2014/main" val="10002"/>
                  </a:ext>
                </a:extLst>
              </a:tr>
              <a:tr h="1280255">
                <a:tc>
                  <a:txBody>
                    <a:bodyPr/>
                    <a:lstStyle/>
                    <a:p>
                      <a:pPr algn="ctr"/>
                      <a:r>
                        <a:rPr lang="en-US" altLang="zh-CN" sz="2400" b="1" dirty="0" smtClean="0">
                          <a:solidFill>
                            <a:srgbClr val="002060"/>
                          </a:solidFill>
                          <a:latin typeface="华文楷体" panose="02010600040101010101" pitchFamily="2" charset="-122"/>
                          <a:ea typeface="华文楷体" panose="02010600040101010101" pitchFamily="2" charset="-122"/>
                        </a:rPr>
                        <a:t>2017</a:t>
                      </a:r>
                      <a:endParaRPr lang="zh-CN" altLang="en-US" sz="2400" b="1" dirty="0">
                        <a:solidFill>
                          <a:srgbClr val="002060"/>
                        </a:solidFill>
                        <a:latin typeface="华文楷体" panose="02010600040101010101" pitchFamily="2" charset="-122"/>
                        <a:ea typeface="华文楷体" panose="02010600040101010101" pitchFamily="2" charset="-122"/>
                      </a:endParaRPr>
                    </a:p>
                  </a:txBody>
                  <a:tcPr marL="121959" marR="121959" marT="45745" marB="45745" anchor="ctr"/>
                </a:tc>
                <a:tc>
                  <a:txBody>
                    <a:bodyPr/>
                    <a:lstStyle/>
                    <a:p>
                      <a:pPr algn="ctr"/>
                      <a:r>
                        <a:rPr lang="en-US" altLang="zh-CN" sz="2400" b="1" dirty="0" smtClean="0">
                          <a:solidFill>
                            <a:srgbClr val="002060"/>
                          </a:solidFill>
                        </a:rPr>
                        <a:t>6294</a:t>
                      </a:r>
                    </a:p>
                    <a:p>
                      <a:pPr algn="ctr"/>
                      <a:r>
                        <a:rPr lang="zh-CN" altLang="en-US" sz="1800" b="1" dirty="0" smtClean="0">
                          <a:solidFill>
                            <a:srgbClr val="002060"/>
                          </a:solidFill>
                        </a:rPr>
                        <a:t>北大：</a:t>
                      </a:r>
                      <a:r>
                        <a:rPr lang="en-US" altLang="zh-CN" sz="1800" b="1" dirty="0" smtClean="0">
                          <a:solidFill>
                            <a:srgbClr val="002060"/>
                          </a:solidFill>
                        </a:rPr>
                        <a:t>201-125</a:t>
                      </a:r>
                      <a:r>
                        <a:rPr lang="zh-CN" altLang="en-US" sz="1800" b="1" dirty="0" smtClean="0">
                          <a:solidFill>
                            <a:srgbClr val="002060"/>
                          </a:solidFill>
                        </a:rPr>
                        <a:t>；清华：</a:t>
                      </a:r>
                      <a:r>
                        <a:rPr lang="en-US" altLang="zh-CN" sz="1800" b="1" dirty="0" smtClean="0">
                          <a:solidFill>
                            <a:srgbClr val="002060"/>
                          </a:solidFill>
                        </a:rPr>
                        <a:t>151-112</a:t>
                      </a:r>
                      <a:endParaRPr lang="en-US" altLang="zh-CN" sz="1800" b="1" dirty="0">
                        <a:solidFill>
                          <a:srgbClr val="002060"/>
                        </a:solidFill>
                      </a:endParaRPr>
                    </a:p>
                    <a:p>
                      <a:pPr algn="ctr"/>
                      <a:r>
                        <a:rPr lang="zh-CN" altLang="en-US" sz="1800" b="1" dirty="0" smtClean="0">
                          <a:solidFill>
                            <a:srgbClr val="002060"/>
                          </a:solidFill>
                        </a:rPr>
                        <a:t>浙大：</a:t>
                      </a:r>
                      <a:r>
                        <a:rPr lang="en-US" altLang="zh-CN" sz="1800" b="1" dirty="0" smtClean="0">
                          <a:solidFill>
                            <a:srgbClr val="002060"/>
                          </a:solidFill>
                        </a:rPr>
                        <a:t>198-135</a:t>
                      </a:r>
                      <a:r>
                        <a:rPr lang="zh-CN" altLang="en-US" sz="1800" b="1" dirty="0" smtClean="0">
                          <a:solidFill>
                            <a:srgbClr val="002060"/>
                          </a:solidFill>
                        </a:rPr>
                        <a:t>；上交大：</a:t>
                      </a:r>
                      <a:r>
                        <a:rPr lang="en-US" altLang="zh-CN" sz="1800" b="1" dirty="0" smtClean="0">
                          <a:solidFill>
                            <a:srgbClr val="002060"/>
                          </a:solidFill>
                        </a:rPr>
                        <a:t>140-121</a:t>
                      </a:r>
                    </a:p>
                    <a:p>
                      <a:pPr algn="ctr"/>
                      <a:r>
                        <a:rPr lang="zh-CN" altLang="en-US" sz="1800" b="1" dirty="0" smtClean="0">
                          <a:solidFill>
                            <a:srgbClr val="002060"/>
                          </a:solidFill>
                        </a:rPr>
                        <a:t>复旦：</a:t>
                      </a:r>
                      <a:r>
                        <a:rPr lang="en-US" altLang="zh-CN" sz="1800" b="1" dirty="0" smtClean="0">
                          <a:solidFill>
                            <a:srgbClr val="002060"/>
                          </a:solidFill>
                        </a:rPr>
                        <a:t>125-54</a:t>
                      </a:r>
                      <a:r>
                        <a:rPr lang="zh-CN" altLang="en-US" sz="1800" b="1" dirty="0" smtClean="0">
                          <a:solidFill>
                            <a:srgbClr val="002060"/>
                          </a:solidFill>
                        </a:rPr>
                        <a:t>；南京大学：</a:t>
                      </a:r>
                      <a:r>
                        <a:rPr lang="en-US" altLang="zh-CN" sz="1800" b="1" dirty="0" smtClean="0">
                          <a:solidFill>
                            <a:srgbClr val="002060"/>
                          </a:solidFill>
                        </a:rPr>
                        <a:t>121-82</a:t>
                      </a:r>
                    </a:p>
                  </a:txBody>
                  <a:tcPr marL="121959" marR="121959" marT="45745" marB="45745" anchor="ctr"/>
                </a:tc>
                <a:tc>
                  <a:txBody>
                    <a:bodyPr/>
                    <a:lstStyle/>
                    <a:p>
                      <a:pPr algn="ctr"/>
                      <a:r>
                        <a:rPr lang="en-US" altLang="zh-CN" sz="2000" b="1" dirty="0" smtClean="0">
                          <a:solidFill>
                            <a:srgbClr val="002060"/>
                          </a:solidFill>
                        </a:rPr>
                        <a:t>53</a:t>
                      </a:r>
                      <a:endParaRPr lang="zh-CN" altLang="en-US" sz="2000" b="1" dirty="0">
                        <a:solidFill>
                          <a:srgbClr val="002060"/>
                        </a:solidFill>
                      </a:endParaRPr>
                    </a:p>
                  </a:txBody>
                  <a:tcPr marL="121959" marR="121959" marT="45745" marB="45745" anchor="ctr"/>
                </a:tc>
                <a:extLst>
                  <a:ext uri="{0D108BD9-81ED-4DB2-BD59-A6C34878D82A}">
                    <a16:rowId xmlns="" xmlns:a16="http://schemas.microsoft.com/office/drawing/2014/main" val="10003"/>
                  </a:ext>
                </a:extLst>
              </a:tr>
            </a:tbl>
          </a:graphicData>
        </a:graphic>
      </p:graphicFrame>
      <p:sp>
        <p:nvSpPr>
          <p:cNvPr id="24" name="矩形 14"/>
          <p:cNvSpPr>
            <a:spLocks noChangeArrowheads="1"/>
          </p:cNvSpPr>
          <p:nvPr/>
        </p:nvSpPr>
        <p:spPr bwMode="auto">
          <a:xfrm>
            <a:off x="623392" y="1340768"/>
            <a:ext cx="9503833" cy="1508125"/>
          </a:xfrm>
          <a:prstGeom prst="rect">
            <a:avLst/>
          </a:prstGeom>
          <a:noFill/>
          <a:ln w="9525">
            <a:noFill/>
            <a:miter lim="800000"/>
            <a:headEnd/>
            <a:tailEnd/>
          </a:ln>
        </p:spPr>
        <p:txBody>
          <a:bodyPr>
            <a:spAutoFit/>
          </a:bodyPr>
          <a:lstStyle/>
          <a:p>
            <a:endParaRPr lang="en-US" altLang="zh-CN" sz="2400" dirty="0"/>
          </a:p>
          <a:p>
            <a:pPr>
              <a:buFont typeface="Arial" pitchFamily="34" charset="0"/>
              <a:buNone/>
            </a:pPr>
            <a:r>
              <a:rPr lang="zh-CN" altLang="en-US" sz="2400" dirty="0"/>
              <a:t> </a:t>
            </a:r>
            <a:r>
              <a:rPr lang="en-US" altLang="zh-CN" sz="2400" dirty="0">
                <a:solidFill>
                  <a:srgbClr val="C00000"/>
                </a:solidFill>
                <a:latin typeface="华文楷体" pitchFamily="2" charset="-122"/>
                <a:ea typeface="华文楷体" pitchFamily="2" charset="-122"/>
              </a:rPr>
              <a:t>●</a:t>
            </a:r>
            <a:r>
              <a:rPr lang="zh-CN" altLang="en-US" sz="2400" dirty="0">
                <a:latin typeface="华文楷体" pitchFamily="2" charset="-122"/>
                <a:ea typeface="华文楷体" pitchFamily="2" charset="-122"/>
              </a:rPr>
              <a:t>外文数据库拥有量 </a:t>
            </a:r>
            <a:endParaRPr lang="en-US" altLang="zh-CN" sz="2400" dirty="0">
              <a:solidFill>
                <a:srgbClr val="002060"/>
              </a:solidFill>
              <a:latin typeface="华文楷体" pitchFamily="2" charset="-122"/>
              <a:ea typeface="华文楷体" pitchFamily="2" charset="-122"/>
            </a:endParaRPr>
          </a:p>
          <a:p>
            <a:r>
              <a:rPr lang="zh-CN" altLang="en-US" sz="2400" dirty="0"/>
              <a:t>  </a:t>
            </a:r>
            <a:endParaRPr lang="en-US" altLang="zh-CN" sz="2400" dirty="0"/>
          </a:p>
          <a:p>
            <a:r>
              <a:rPr lang="zh-CN" altLang="en-US" sz="2000" dirty="0">
                <a:latin typeface="华文楷体" pitchFamily="2" charset="-122"/>
                <a:ea typeface="华文楷体" pitchFamily="2" charset="-122"/>
              </a:rPr>
              <a:t>                   </a:t>
            </a:r>
            <a:r>
              <a:rPr lang="zh-CN" altLang="en-US" sz="2000" dirty="0" smtClean="0">
                <a:latin typeface="华文楷体" pitchFamily="2" charset="-122"/>
                <a:ea typeface="华文楷体" pitchFamily="2" charset="-122"/>
              </a:rPr>
              <a:t>                       样本</a:t>
            </a:r>
            <a:r>
              <a:rPr lang="zh-CN" altLang="en-US" sz="2000" dirty="0">
                <a:latin typeface="华文楷体" pitchFamily="2" charset="-122"/>
                <a:ea typeface="华文楷体" pitchFamily="2" charset="-122"/>
              </a:rPr>
              <a:t>大学外文数据库拥有量        单位：个 </a:t>
            </a:r>
          </a:p>
        </p:txBody>
      </p:sp>
    </p:spTree>
    <p:extLst>
      <p:ext uri="{BB962C8B-B14F-4D97-AF65-F5344CB8AC3E}">
        <p14:creationId xmlns:p14="http://schemas.microsoft.com/office/powerpoint/2010/main" val="1667570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89</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8614539"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国际化短</a:t>
            </a:r>
            <a:r>
              <a:rPr lang="zh-CN" altLang="en-US" kern="0" dirty="0" smtClean="0">
                <a:solidFill>
                  <a:srgbClr val="FFFFFF"/>
                </a:solidFill>
                <a:latin typeface="微软雅黑" panose="020B0503020204020204" pitchFamily="34" charset="-122"/>
                <a:ea typeface="微软雅黑" panose="020B0503020204020204" pitchFamily="34" charset="-122"/>
              </a:rPr>
              <a:t>板：不能满足服务国家战略、外交大局需要</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8</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89</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89</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b="1" dirty="0" smtClean="0">
                <a:solidFill>
                  <a:schemeClr val="accent6">
                    <a:lumMod val="75000"/>
                  </a:schemeClr>
                </a:solidFill>
                <a:latin typeface="华文楷体" pitchFamily="2" charset="-122"/>
                <a:ea typeface="华文楷体" pitchFamily="2" charset="-122"/>
              </a:rPr>
              <a:t>短板五：</a:t>
            </a:r>
            <a:r>
              <a:rPr lang="zh-CN" altLang="en-US" b="1" dirty="0">
                <a:solidFill>
                  <a:schemeClr val="accent6">
                    <a:lumMod val="75000"/>
                  </a:schemeClr>
                </a:solidFill>
                <a:latin typeface="华文楷体" pitchFamily="2" charset="-122"/>
                <a:ea typeface="华文楷体" pitchFamily="2" charset="-122"/>
              </a:rPr>
              <a:t>区域国别研究机构数量少、不平衡</a:t>
            </a:r>
          </a:p>
          <a:p>
            <a:pPr marL="0" indent="0">
              <a:buNone/>
            </a:pPr>
            <a:r>
              <a:rPr lang="en-US" altLang="zh-CN" b="1" dirty="0" smtClean="0">
                <a:latin typeface="华文楷体" pitchFamily="2" charset="-122"/>
                <a:ea typeface="华文楷体" pitchFamily="2" charset="-122"/>
              </a:rPr>
              <a:t>    </a:t>
            </a:r>
            <a:r>
              <a:rPr lang="zh-CN" altLang="en-US" b="1" dirty="0" smtClean="0">
                <a:latin typeface="华文楷体" pitchFamily="2" charset="-122"/>
                <a:ea typeface="华文楷体" pitchFamily="2" charset="-122"/>
              </a:rPr>
              <a:t>据</a:t>
            </a:r>
            <a:r>
              <a:rPr lang="zh-CN" altLang="en-US" b="1" dirty="0">
                <a:latin typeface="华文楷体" pitchFamily="2" charset="-122"/>
                <a:ea typeface="华文楷体" pitchFamily="2" charset="-122"/>
              </a:rPr>
              <a:t>调查，</a:t>
            </a:r>
            <a:r>
              <a:rPr lang="en-US" altLang="zh-CN" b="1" dirty="0">
                <a:latin typeface="华文楷体" pitchFamily="2" charset="-122"/>
                <a:ea typeface="华文楷体" pitchFamily="2" charset="-122"/>
              </a:rPr>
              <a:t>115</a:t>
            </a:r>
            <a:r>
              <a:rPr lang="zh-CN" altLang="en-US" b="1" dirty="0">
                <a:latin typeface="华文楷体" pitchFamily="2" charset="-122"/>
                <a:ea typeface="华文楷体" pitchFamily="2" charset="-122"/>
              </a:rPr>
              <a:t>所大学的</a:t>
            </a:r>
            <a:r>
              <a:rPr lang="en-US" altLang="zh-CN" b="1" dirty="0">
                <a:latin typeface="华文楷体" pitchFamily="2" charset="-122"/>
                <a:ea typeface="华文楷体" pitchFamily="2" charset="-122"/>
              </a:rPr>
              <a:t>180</a:t>
            </a:r>
            <a:r>
              <a:rPr lang="zh-CN" altLang="en-US" b="1" dirty="0">
                <a:latin typeface="华文楷体" pitchFamily="2" charset="-122"/>
                <a:ea typeface="华文楷体" pitchFamily="2" charset="-122"/>
              </a:rPr>
              <a:t>个国别研究机构，以</a:t>
            </a:r>
            <a:r>
              <a:rPr lang="en-US" altLang="zh-CN" b="1" dirty="0">
                <a:latin typeface="华文楷体" pitchFamily="2" charset="-122"/>
                <a:ea typeface="华文楷体" pitchFamily="2" charset="-122"/>
              </a:rPr>
              <a:t>37</a:t>
            </a:r>
            <a:r>
              <a:rPr lang="zh-CN" altLang="en-US" b="1" dirty="0">
                <a:latin typeface="华文楷体" pitchFamily="2" charset="-122"/>
                <a:ea typeface="华文楷体" pitchFamily="2" charset="-122"/>
              </a:rPr>
              <a:t>个国家为研究对象，重复关注在少数几个经济发达国家上，而对经济欠发达的小国家关注较少，设置很</a:t>
            </a:r>
            <a:r>
              <a:rPr lang="zh-CN" altLang="en-US" b="1" dirty="0" smtClean="0">
                <a:latin typeface="华文楷体" pitchFamily="2" charset="-122"/>
                <a:ea typeface="华文楷体" pitchFamily="2" charset="-122"/>
              </a:rPr>
              <a:t>不平衡</a:t>
            </a:r>
            <a:endParaRPr lang="en-US" altLang="zh-CN" b="1" dirty="0" smtClean="0">
              <a:latin typeface="华文楷体" pitchFamily="2" charset="-122"/>
              <a:ea typeface="华文楷体" pitchFamily="2" charset="-122"/>
            </a:endParaRPr>
          </a:p>
          <a:p>
            <a:pPr marL="0" indent="0">
              <a:buNone/>
            </a:pPr>
            <a:r>
              <a:rPr lang="zh-CN" altLang="en-US" b="1" dirty="0" smtClean="0">
                <a:latin typeface="华文楷体" pitchFamily="2" charset="-122"/>
                <a:ea typeface="华文楷体" pitchFamily="2" charset="-122"/>
              </a:rPr>
              <a:t>    据</a:t>
            </a:r>
            <a:r>
              <a:rPr lang="zh-CN" altLang="en-US" b="1" dirty="0">
                <a:latin typeface="华文楷体" pitchFamily="2" charset="-122"/>
                <a:ea typeface="华文楷体" pitchFamily="2" charset="-122"/>
              </a:rPr>
              <a:t>调查，</a:t>
            </a:r>
            <a:r>
              <a:rPr lang="en-US" altLang="zh-CN" b="1" dirty="0">
                <a:latin typeface="华文楷体" pitchFamily="2" charset="-122"/>
                <a:ea typeface="华文楷体" pitchFamily="2" charset="-122"/>
              </a:rPr>
              <a:t>115</a:t>
            </a:r>
            <a:r>
              <a:rPr lang="zh-CN" altLang="en-US" b="1" dirty="0">
                <a:latin typeface="华文楷体" pitchFamily="2" charset="-122"/>
                <a:ea typeface="华文楷体" pitchFamily="2" charset="-122"/>
              </a:rPr>
              <a:t>所样本大学设置区域研究机构共</a:t>
            </a:r>
            <a:r>
              <a:rPr lang="en-US" altLang="zh-CN" b="1" dirty="0">
                <a:latin typeface="华文楷体" pitchFamily="2" charset="-122"/>
                <a:ea typeface="华文楷体" pitchFamily="2" charset="-122"/>
              </a:rPr>
              <a:t>238</a:t>
            </a:r>
            <a:r>
              <a:rPr lang="zh-CN" altLang="en-US" b="1" dirty="0">
                <a:latin typeface="华文楷体" pitchFamily="2" charset="-122"/>
                <a:ea typeface="华文楷体" pitchFamily="2" charset="-122"/>
              </a:rPr>
              <a:t>个，平均每个学校仅有</a:t>
            </a:r>
            <a:r>
              <a:rPr lang="en-US" altLang="zh-CN" b="1" dirty="0">
                <a:latin typeface="华文楷体" pitchFamily="2" charset="-122"/>
                <a:ea typeface="华文楷体" pitchFamily="2" charset="-122"/>
              </a:rPr>
              <a:t>2</a:t>
            </a:r>
            <a:r>
              <a:rPr lang="zh-CN" altLang="en-US" b="1" dirty="0">
                <a:latin typeface="华文楷体" pitchFamily="2" charset="-122"/>
                <a:ea typeface="华文楷体" pitchFamily="2" charset="-122"/>
              </a:rPr>
              <a:t>个，对亚洲的研究最多，其中对港澳台研究最多，非常不平衡</a:t>
            </a:r>
          </a:p>
          <a:p>
            <a:pPr marL="0" indent="0">
              <a:buNone/>
            </a:pPr>
            <a:r>
              <a:rPr lang="en-US" altLang="zh-CN" b="1" dirty="0" smtClean="0">
                <a:latin typeface="华文楷体" pitchFamily="2" charset="-122"/>
                <a:ea typeface="华文楷体" pitchFamily="2" charset="-122"/>
              </a:rPr>
              <a:t>                          </a:t>
            </a:r>
            <a:r>
              <a:rPr lang="zh-CN" altLang="en-US" b="1" dirty="0" smtClean="0">
                <a:solidFill>
                  <a:schemeClr val="accent6">
                    <a:lumMod val="75000"/>
                  </a:schemeClr>
                </a:solidFill>
                <a:latin typeface="黑体" panose="02010609060101010101" pitchFamily="49" charset="-122"/>
                <a:ea typeface="黑体" panose="02010609060101010101" pitchFamily="49" charset="-122"/>
              </a:rPr>
              <a:t>（</a:t>
            </a:r>
            <a:r>
              <a:rPr lang="en-US" altLang="zh-CN" b="1" dirty="0" smtClean="0">
                <a:solidFill>
                  <a:schemeClr val="accent6">
                    <a:lumMod val="75000"/>
                  </a:schemeClr>
                </a:solidFill>
                <a:latin typeface="黑体" panose="02010609060101010101" pitchFamily="49" charset="-122"/>
                <a:ea typeface="黑体" panose="02010609060101010101" pitchFamily="49" charset="-122"/>
              </a:rPr>
              <a:t>2017</a:t>
            </a:r>
            <a:r>
              <a:rPr lang="zh-CN" altLang="en-US" b="1" dirty="0" smtClean="0">
                <a:solidFill>
                  <a:schemeClr val="accent6">
                    <a:lumMod val="75000"/>
                  </a:schemeClr>
                </a:solidFill>
                <a:latin typeface="黑体" panose="02010609060101010101" pitchFamily="49" charset="-122"/>
                <a:ea typeface="黑体" panose="02010609060101010101" pitchFamily="49" charset="-122"/>
              </a:rPr>
              <a:t>年数据）</a:t>
            </a:r>
            <a:endParaRPr lang="zh-CN" altLang="en-US" b="1" dirty="0" smtClean="0">
              <a:solidFill>
                <a:schemeClr val="accent6">
                  <a:lumMod val="75000"/>
                </a:schemeClr>
              </a:solidFill>
              <a:latin typeface="黑体" panose="02010609060101010101" pitchFamily="49" charset="-122"/>
              <a:ea typeface="黑体" panose="02010609060101010101" pitchFamily="49" charset="-122"/>
            </a:endParaRPr>
          </a:p>
          <a:p>
            <a:pPr>
              <a:lnSpc>
                <a:spcPts val="4800"/>
              </a:lnSpc>
              <a:buNone/>
            </a:pPr>
            <a:endParaRPr lang="zh-CN" altLang="en-US" dirty="0"/>
          </a:p>
        </p:txBody>
      </p:sp>
    </p:spTree>
    <p:extLst>
      <p:ext uri="{BB962C8B-B14F-4D97-AF65-F5344CB8AC3E}">
        <p14:creationId xmlns:p14="http://schemas.microsoft.com/office/powerpoint/2010/main" val="3117926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6" cstate="print"/>
          <a:stretch>
            <a:fillRect/>
          </a:stretch>
        </p:blipFill>
        <p:spPr>
          <a:xfrm>
            <a:off x="10229227" y="6108848"/>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任意多边形 22"/>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5" name="矩形 24"/>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1" name="MH_Entry_2">
            <a:hlinkClick r:id="rId7"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大学国际化评价</a:t>
            </a:r>
            <a:r>
              <a:rPr lang="zh-CN" altLang="en-US" kern="0" dirty="0" smtClean="0">
                <a:solidFill>
                  <a:srgbClr val="FFFFFF"/>
                </a:solidFill>
                <a:latin typeface="微软雅黑" panose="020B0503020204020204" pitchFamily="34" charset="-122"/>
                <a:ea typeface="微软雅黑" panose="020B0503020204020204" pitchFamily="34" charset="-122"/>
              </a:rPr>
              <a:t>研究影响</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22" name="MH_Number_2">
            <a:hlinkClick r:id="rId7"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2</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28" name="矩形 27"/>
          <p:cNvSpPr/>
          <p:nvPr/>
        </p:nvSpPr>
        <p:spPr>
          <a:xfrm>
            <a:off x="7739" y="740278"/>
            <a:ext cx="864096" cy="5818060"/>
          </a:xfrm>
          <a:prstGeom prst="rect">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cxnSp>
        <p:nvCxnSpPr>
          <p:cNvPr id="38" name="直接连接符 37"/>
          <p:cNvCxnSpPr/>
          <p:nvPr/>
        </p:nvCxnSpPr>
        <p:spPr>
          <a:xfrm flipH="1">
            <a:off x="1114334" y="747668"/>
            <a:ext cx="11105" cy="5810670"/>
          </a:xfrm>
          <a:prstGeom prst="line">
            <a:avLst/>
          </a:prstGeom>
          <a:noFill/>
          <a:ln w="28575" cap="flat" cmpd="sng" algn="ctr">
            <a:solidFill>
              <a:sysClr val="window" lastClr="FFFFFF">
                <a:lumMod val="50000"/>
              </a:sysClr>
            </a:solidFill>
            <a:prstDash val="sysDash"/>
          </a:ln>
          <a:effectLst/>
        </p:spPr>
      </p:cxnSp>
      <p:sp>
        <p:nvSpPr>
          <p:cNvPr id="29" name="MH_Entry_1"/>
          <p:cNvSpPr>
            <a:spLocks noChangeArrowheads="1"/>
          </p:cNvSpPr>
          <p:nvPr>
            <p:custDataLst>
              <p:tags r:id="rId3"/>
            </p:custDataLst>
          </p:nvPr>
        </p:nvSpPr>
        <p:spPr bwMode="auto">
          <a:xfrm>
            <a:off x="207880" y="1330853"/>
            <a:ext cx="543480" cy="365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36000" anchor="ctr" anchorCtr="0">
            <a:normAutofit/>
          </a:bodyPr>
          <a:lstStyle/>
          <a:p>
            <a:pPr marL="342900" indent="-342900" eaLnBrk="1" hangingPunct="1">
              <a:lnSpc>
                <a:spcPct val="120000"/>
              </a:lnSpc>
              <a:buFont typeface="Wingdings" panose="05000000000000000000" pitchFamily="2" charset="2"/>
              <a:buChar char="u"/>
            </a:pPr>
            <a:r>
              <a:rPr lang="zh-CN" altLang="en-US" sz="2400" b="0" spc="300" dirty="0" smtClean="0">
                <a:solidFill>
                  <a:schemeClr val="bg1"/>
                </a:solidFill>
                <a:latin typeface="微软雅黑" panose="020B0503020204020204" pitchFamily="34" charset="-122"/>
                <a:ea typeface="微软雅黑" panose="020B0503020204020204" pitchFamily="34" charset="-122"/>
              </a:rPr>
              <a:t>  已</a:t>
            </a:r>
            <a:r>
              <a:rPr lang="zh-CN" altLang="en-US" sz="2400" b="0" spc="300" dirty="0">
                <a:solidFill>
                  <a:schemeClr val="bg1"/>
                </a:solidFill>
                <a:latin typeface="微软雅黑" panose="020B0503020204020204" pitchFamily="34" charset="-122"/>
                <a:ea typeface="微软雅黑" panose="020B0503020204020204" pitchFamily="34" charset="-122"/>
              </a:rPr>
              <a:t>有研究成果</a:t>
            </a:r>
          </a:p>
        </p:txBody>
      </p:sp>
      <p:grpSp>
        <p:nvGrpSpPr>
          <p:cNvPr id="8" name="组合 7"/>
          <p:cNvGrpSpPr/>
          <p:nvPr/>
        </p:nvGrpSpPr>
        <p:grpSpPr>
          <a:xfrm>
            <a:off x="1125439" y="747668"/>
            <a:ext cx="8597706" cy="1174174"/>
            <a:chOff x="1075470" y="1068466"/>
            <a:chExt cx="9557033" cy="1174174"/>
          </a:xfrm>
        </p:grpSpPr>
        <p:grpSp>
          <p:nvGrpSpPr>
            <p:cNvPr id="30" name="组合 29"/>
            <p:cNvGrpSpPr/>
            <p:nvPr/>
          </p:nvGrpSpPr>
          <p:grpSpPr>
            <a:xfrm flipH="1">
              <a:off x="1302162" y="1071901"/>
              <a:ext cx="9330341" cy="1170739"/>
              <a:chOff x="899592" y="1196752"/>
              <a:chExt cx="5512821" cy="1102071"/>
            </a:xfrm>
          </p:grpSpPr>
          <p:sp>
            <p:nvSpPr>
              <p:cNvPr id="32" name="矩形 1"/>
              <p:cNvSpPr/>
              <p:nvPr/>
            </p:nvSpPr>
            <p:spPr>
              <a:xfrm>
                <a:off x="899594" y="1196752"/>
                <a:ext cx="5512819" cy="1102071"/>
              </a:xfrm>
              <a:custGeom>
                <a:avLst/>
                <a:gdLst/>
                <a:ahLst/>
                <a:cxnLst/>
                <a:rect l="l" t="t" r="r" b="b"/>
                <a:pathLst>
                  <a:path w="5512819" h="1584176">
                    <a:moveTo>
                      <a:pt x="0" y="0"/>
                    </a:moveTo>
                    <a:lnTo>
                      <a:pt x="5184576" y="0"/>
                    </a:lnTo>
                    <a:lnTo>
                      <a:pt x="5184576" y="529601"/>
                    </a:lnTo>
                    <a:lnTo>
                      <a:pt x="5512819" y="761350"/>
                    </a:lnTo>
                    <a:lnTo>
                      <a:pt x="5184576" y="993099"/>
                    </a:lnTo>
                    <a:lnTo>
                      <a:pt x="5184576" y="1584176"/>
                    </a:lnTo>
                    <a:lnTo>
                      <a:pt x="528496" y="1584176"/>
                    </a:lnTo>
                    <a:lnTo>
                      <a:pt x="0" y="1175077"/>
                    </a:lnTo>
                    <a:close/>
                  </a:path>
                </a:pathLst>
              </a:custGeom>
              <a:solidFill>
                <a:srgbClr val="FFC000"/>
              </a:solidFill>
              <a:ln w="28575" cap="flat" cmpd="sng" algn="ctr">
                <a:solidFill>
                  <a:srgbClr val="FFCE33"/>
                </a:solidFill>
                <a:prstDash val="solid"/>
              </a:ln>
              <a:effectLst>
                <a:outerShdw dist="127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4" name="矩形 33"/>
              <p:cNvSpPr/>
              <p:nvPr/>
            </p:nvSpPr>
            <p:spPr>
              <a:xfrm>
                <a:off x="982233" y="1266337"/>
                <a:ext cx="5040560" cy="432048"/>
              </a:xfrm>
              <a:prstGeom prst="rect">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6" name="矩形 35"/>
              <p:cNvSpPr/>
              <p:nvPr/>
            </p:nvSpPr>
            <p:spPr>
              <a:xfrm>
                <a:off x="4870665" y="1314860"/>
                <a:ext cx="1085035" cy="335001"/>
              </a:xfrm>
              <a:prstGeom prst="rect">
                <a:avLst/>
              </a:prstGeom>
              <a:pattFill prst="dkDnDiag">
                <a:fgClr>
                  <a:schemeClr val="tx2"/>
                </a:fgClr>
                <a:bgClr>
                  <a:schemeClr val="accent1">
                    <a:lumMod val="60000"/>
                    <a:lumOff val="40000"/>
                  </a:schemeClr>
                </a:bgClr>
              </a:patt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cxnSp>
            <p:nvCxnSpPr>
              <p:cNvPr id="37" name="直接连接符 36"/>
              <p:cNvCxnSpPr/>
              <p:nvPr/>
            </p:nvCxnSpPr>
            <p:spPr>
              <a:xfrm>
                <a:off x="899592" y="1772816"/>
                <a:ext cx="5163310" cy="0"/>
              </a:xfrm>
              <a:prstGeom prst="line">
                <a:avLst/>
              </a:prstGeom>
              <a:noFill/>
              <a:ln w="19050" cap="flat" cmpd="sng" algn="ctr">
                <a:solidFill>
                  <a:srgbClr val="B88C00"/>
                </a:solidFill>
                <a:prstDash val="sysDash"/>
              </a:ln>
              <a:effectLst>
                <a:outerShdw dist="12700" dir="5400000" algn="t" rotWithShape="0">
                  <a:srgbClr val="FFFF00">
                    <a:alpha val="40000"/>
                  </a:srgbClr>
                </a:outerShdw>
              </a:effectLst>
            </p:spPr>
          </p:cxnSp>
        </p:grpSp>
        <p:sp>
          <p:nvSpPr>
            <p:cNvPr id="40" name="椭圆 39"/>
            <p:cNvSpPr/>
            <p:nvPr/>
          </p:nvSpPr>
          <p:spPr>
            <a:xfrm flipV="1">
              <a:off x="1075470" y="1661583"/>
              <a:ext cx="143492" cy="95012"/>
            </a:xfrm>
            <a:prstGeom prst="ellipse">
              <a:avLst/>
            </a:prstGeom>
            <a:gradFill flip="none" rotWithShape="1">
              <a:gsLst>
                <a:gs pos="0">
                  <a:srgbClr val="F79646">
                    <a:lumMod val="75000"/>
                  </a:srgbClr>
                </a:gs>
                <a:gs pos="54000">
                  <a:srgbClr val="FFCE33">
                    <a:shade val="100000"/>
                    <a:satMod val="115000"/>
                  </a:srgbClr>
                </a:gs>
              </a:gsLst>
              <a:path path="circle">
                <a:fillToRect l="50000" t="50000" r="50000" b="50000"/>
              </a:path>
              <a:tileRect/>
            </a:gradFill>
            <a:ln w="28575" cap="flat" cmpd="sng" algn="ctr">
              <a:solidFill>
                <a:srgbClr val="A47D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1" name="TextBox 48"/>
            <p:cNvSpPr txBox="1"/>
            <p:nvPr/>
          </p:nvSpPr>
          <p:spPr>
            <a:xfrm>
              <a:off x="4690086" y="1068466"/>
              <a:ext cx="1651959" cy="572464"/>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Calibri" panose="020F0502020204030204" pitchFamily="34" charset="0"/>
                </a:rPr>
                <a:t>2013</a:t>
              </a:r>
              <a:r>
                <a:rPr kumimoji="0" lang="zh-CN" altLang="en-US" sz="2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Calibri" panose="020F0502020204030204" pitchFamily="34" charset="0"/>
                </a:rPr>
                <a:t>年</a:t>
              </a:r>
              <a:endParaRPr kumimoji="0" lang="en-US" altLang="zh-CN"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7" name="矩形 6"/>
            <p:cNvSpPr/>
            <p:nvPr/>
          </p:nvSpPr>
          <p:spPr>
            <a:xfrm>
              <a:off x="1870674" y="1661583"/>
              <a:ext cx="8378251" cy="581057"/>
            </a:xfrm>
            <a:prstGeom prst="rect">
              <a:avLst/>
            </a:prstGeom>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首次发布“教育部直属高校国际化水平排名”</a:t>
              </a:r>
            </a:p>
          </p:txBody>
        </p:sp>
      </p:grpSp>
      <p:grpSp>
        <p:nvGrpSpPr>
          <p:cNvPr id="9" name="组合 8"/>
          <p:cNvGrpSpPr/>
          <p:nvPr/>
        </p:nvGrpSpPr>
        <p:grpSpPr>
          <a:xfrm>
            <a:off x="1044086" y="2056320"/>
            <a:ext cx="8627947" cy="2236775"/>
            <a:chOff x="1043628" y="1625365"/>
            <a:chExt cx="8034266" cy="2236775"/>
          </a:xfrm>
        </p:grpSpPr>
        <p:grpSp>
          <p:nvGrpSpPr>
            <p:cNvPr id="91" name="组合 90"/>
            <p:cNvGrpSpPr/>
            <p:nvPr/>
          </p:nvGrpSpPr>
          <p:grpSpPr>
            <a:xfrm flipH="1">
              <a:off x="1312630" y="1628799"/>
              <a:ext cx="7765264" cy="2233341"/>
              <a:chOff x="899592" y="1196751"/>
              <a:chExt cx="5512820" cy="2102347"/>
            </a:xfrm>
          </p:grpSpPr>
          <p:sp>
            <p:nvSpPr>
              <p:cNvPr id="92" name="矩形 1"/>
              <p:cNvSpPr/>
              <p:nvPr/>
            </p:nvSpPr>
            <p:spPr>
              <a:xfrm>
                <a:off x="899593" y="1196751"/>
                <a:ext cx="5512819" cy="2102347"/>
              </a:xfrm>
              <a:custGeom>
                <a:avLst/>
                <a:gdLst/>
                <a:ahLst/>
                <a:cxnLst/>
                <a:rect l="l" t="t" r="r" b="b"/>
                <a:pathLst>
                  <a:path w="5512819" h="1584176">
                    <a:moveTo>
                      <a:pt x="0" y="0"/>
                    </a:moveTo>
                    <a:lnTo>
                      <a:pt x="5184576" y="0"/>
                    </a:lnTo>
                    <a:lnTo>
                      <a:pt x="5184576" y="529601"/>
                    </a:lnTo>
                    <a:lnTo>
                      <a:pt x="5512819" y="761350"/>
                    </a:lnTo>
                    <a:lnTo>
                      <a:pt x="5184576" y="993099"/>
                    </a:lnTo>
                    <a:lnTo>
                      <a:pt x="5184576" y="1584176"/>
                    </a:lnTo>
                    <a:lnTo>
                      <a:pt x="528496" y="1584176"/>
                    </a:lnTo>
                    <a:lnTo>
                      <a:pt x="0" y="1175077"/>
                    </a:lnTo>
                    <a:close/>
                  </a:path>
                </a:pathLst>
              </a:custGeom>
              <a:solidFill>
                <a:srgbClr val="FFC000"/>
              </a:solidFill>
              <a:ln w="28575" cap="flat" cmpd="sng" algn="ctr">
                <a:solidFill>
                  <a:srgbClr val="FFCE33"/>
                </a:solidFill>
                <a:prstDash val="solid"/>
              </a:ln>
              <a:effectLst>
                <a:outerShdw dist="127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3" name="矩形 92"/>
              <p:cNvSpPr/>
              <p:nvPr/>
            </p:nvSpPr>
            <p:spPr>
              <a:xfrm>
                <a:off x="982233" y="1266337"/>
                <a:ext cx="5040560" cy="460253"/>
              </a:xfrm>
              <a:prstGeom prst="rect">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4" name="矩形 93"/>
              <p:cNvSpPr/>
              <p:nvPr/>
            </p:nvSpPr>
            <p:spPr>
              <a:xfrm>
                <a:off x="4870665" y="1314860"/>
                <a:ext cx="1085035" cy="335001"/>
              </a:xfrm>
              <a:prstGeom prst="rect">
                <a:avLst/>
              </a:prstGeom>
              <a:pattFill prst="dkDnDiag">
                <a:fgClr>
                  <a:schemeClr val="tx2"/>
                </a:fgClr>
                <a:bgClr>
                  <a:schemeClr val="accent1">
                    <a:lumMod val="60000"/>
                    <a:lumOff val="40000"/>
                  </a:schemeClr>
                </a:bgClr>
              </a:patt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cxnSp>
            <p:nvCxnSpPr>
              <p:cNvPr id="95" name="直接连接符 94"/>
              <p:cNvCxnSpPr/>
              <p:nvPr/>
            </p:nvCxnSpPr>
            <p:spPr>
              <a:xfrm>
                <a:off x="899592" y="1772816"/>
                <a:ext cx="5163310" cy="0"/>
              </a:xfrm>
              <a:prstGeom prst="line">
                <a:avLst/>
              </a:prstGeom>
              <a:noFill/>
              <a:ln w="19050" cap="flat" cmpd="sng" algn="ctr">
                <a:solidFill>
                  <a:srgbClr val="B88C00"/>
                </a:solidFill>
                <a:prstDash val="sysDash"/>
              </a:ln>
              <a:effectLst>
                <a:outerShdw dist="12700" dir="5400000" algn="t" rotWithShape="0">
                  <a:srgbClr val="FFFF00">
                    <a:alpha val="40000"/>
                  </a:srgbClr>
                </a:outerShdw>
              </a:effectLst>
            </p:spPr>
          </p:cxnSp>
        </p:grpSp>
        <p:sp>
          <p:nvSpPr>
            <p:cNvPr id="96" name="椭圆 95"/>
            <p:cNvSpPr/>
            <p:nvPr/>
          </p:nvSpPr>
          <p:spPr>
            <a:xfrm>
              <a:off x="1043628" y="2653860"/>
              <a:ext cx="144000" cy="144000"/>
            </a:xfrm>
            <a:prstGeom prst="ellipse">
              <a:avLst/>
            </a:prstGeom>
            <a:gradFill flip="none" rotWithShape="1">
              <a:gsLst>
                <a:gs pos="0">
                  <a:srgbClr val="F79646">
                    <a:lumMod val="75000"/>
                  </a:srgbClr>
                </a:gs>
                <a:gs pos="54000">
                  <a:srgbClr val="FFCE33">
                    <a:shade val="100000"/>
                    <a:satMod val="115000"/>
                  </a:srgbClr>
                </a:gs>
              </a:gsLst>
              <a:path path="circle">
                <a:fillToRect l="50000" t="50000" r="50000" b="50000"/>
              </a:path>
              <a:tileRect/>
            </a:gradFill>
            <a:ln w="28575" cap="flat" cmpd="sng" algn="ctr">
              <a:solidFill>
                <a:srgbClr val="A47D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7" name="TextBox 48"/>
            <p:cNvSpPr txBox="1"/>
            <p:nvPr/>
          </p:nvSpPr>
          <p:spPr>
            <a:xfrm>
              <a:off x="4700550" y="1625365"/>
              <a:ext cx="1651959" cy="525657"/>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Calibri" panose="020F0502020204030204" pitchFamily="34" charset="0"/>
                </a:rPr>
                <a:t>2014</a:t>
              </a:r>
              <a:r>
                <a:rPr kumimoji="0" lang="zh-CN" altLang="en-US" sz="2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Calibri" panose="020F0502020204030204" pitchFamily="34" charset="0"/>
                </a:rPr>
                <a:t>年</a:t>
              </a:r>
              <a:endParaRPr kumimoji="0" lang="en-US" altLang="zh-CN"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98" name="矩形 97"/>
            <p:cNvSpPr/>
            <p:nvPr/>
          </p:nvSpPr>
          <p:spPr>
            <a:xfrm>
              <a:off x="1848153" y="2189210"/>
              <a:ext cx="7100048" cy="1135054"/>
            </a:xfrm>
            <a:prstGeom prst="rect">
              <a:avLst/>
            </a:prstGeom>
          </p:spPr>
          <p:txBody>
            <a:bodyPr wrap="square">
              <a:spAutoFit/>
            </a:bodyPr>
            <a:lstStyle/>
            <a:p>
              <a:pPr algn="just">
                <a:lnSpc>
                  <a:spcPct val="150000"/>
                </a:lnSpc>
              </a:pPr>
              <a:r>
                <a:rPr lang="zh-CN" altLang="en-US" sz="2400" dirty="0">
                  <a:latin typeface="微软雅黑" panose="020B0503020204020204" pitchFamily="34" charset="-122"/>
                  <a:ea typeface="微软雅黑" panose="020B0503020204020204" pitchFamily="34" charset="-122"/>
                </a:rPr>
                <a:t>样本扩大至全体原“</a:t>
              </a:r>
              <a:r>
                <a:rPr lang="en-US" altLang="zh-CN" sz="2400" dirty="0">
                  <a:latin typeface="微软雅黑" panose="020B0503020204020204" pitchFamily="34" charset="-122"/>
                  <a:ea typeface="微软雅黑" panose="020B0503020204020204" pitchFamily="34" charset="-122"/>
                </a:rPr>
                <a:t>985</a:t>
              </a:r>
              <a:r>
                <a:rPr lang="zh-CN" altLang="en-US" sz="2400" dirty="0">
                  <a:latin typeface="微软雅黑" panose="020B0503020204020204" pitchFamily="34" charset="-122"/>
                  <a:ea typeface="微软雅黑" panose="020B0503020204020204" pitchFamily="34" charset="-122"/>
                </a:rPr>
                <a:t>工程”“</a:t>
              </a:r>
              <a:r>
                <a:rPr lang="en-US" altLang="zh-CN" sz="2400" dirty="0">
                  <a:latin typeface="微软雅黑" panose="020B0503020204020204" pitchFamily="34" charset="-122"/>
                  <a:ea typeface="微软雅黑" panose="020B0503020204020204" pitchFamily="34" charset="-122"/>
                </a:rPr>
                <a:t>211</a:t>
              </a:r>
              <a:r>
                <a:rPr lang="zh-CN" altLang="en-US" sz="2400" dirty="0">
                  <a:latin typeface="微软雅黑" panose="020B0503020204020204" pitchFamily="34" charset="-122"/>
                  <a:ea typeface="微软雅黑" panose="020B0503020204020204" pitchFamily="34" charset="-122"/>
                </a:rPr>
                <a:t>工程”大学和教育部直属高校（国防科技大学等</a:t>
              </a:r>
              <a:r>
                <a:rPr lang="en-US" altLang="zh-CN" sz="2400" dirty="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所军队院校除外）</a:t>
              </a:r>
              <a:r>
                <a:rPr lang="en-US" altLang="zh-CN" sz="2400" dirty="0">
                  <a:latin typeface="微软雅黑" panose="020B0503020204020204" pitchFamily="34" charset="-122"/>
                  <a:ea typeface="微软雅黑" panose="020B0503020204020204" pitchFamily="34" charset="-122"/>
                </a:rPr>
                <a:t>115</a:t>
              </a:r>
              <a:r>
                <a:rPr lang="zh-CN" altLang="en-US" sz="2400" dirty="0">
                  <a:latin typeface="微软雅黑" panose="020B0503020204020204" pitchFamily="34" charset="-122"/>
                  <a:ea typeface="微软雅黑" panose="020B0503020204020204" pitchFamily="34" charset="-122"/>
                </a:rPr>
                <a:t>所</a:t>
              </a:r>
            </a:p>
          </p:txBody>
        </p:sp>
      </p:grpSp>
      <p:grpSp>
        <p:nvGrpSpPr>
          <p:cNvPr id="10" name="组合 9"/>
          <p:cNvGrpSpPr/>
          <p:nvPr/>
        </p:nvGrpSpPr>
        <p:grpSpPr>
          <a:xfrm>
            <a:off x="1044087" y="4597908"/>
            <a:ext cx="8639425" cy="1895183"/>
            <a:chOff x="1011398" y="1625365"/>
            <a:chExt cx="8059818" cy="1895183"/>
          </a:xfrm>
        </p:grpSpPr>
        <p:grpSp>
          <p:nvGrpSpPr>
            <p:cNvPr id="99" name="组合 98"/>
            <p:cNvGrpSpPr/>
            <p:nvPr/>
          </p:nvGrpSpPr>
          <p:grpSpPr>
            <a:xfrm flipH="1">
              <a:off x="1305951" y="1628800"/>
              <a:ext cx="7765265" cy="1891748"/>
              <a:chOff x="899592" y="1196752"/>
              <a:chExt cx="5512821" cy="1780790"/>
            </a:xfrm>
          </p:grpSpPr>
          <p:sp>
            <p:nvSpPr>
              <p:cNvPr id="100" name="矩形 1"/>
              <p:cNvSpPr/>
              <p:nvPr/>
            </p:nvSpPr>
            <p:spPr>
              <a:xfrm>
                <a:off x="899594" y="1196752"/>
                <a:ext cx="5512819" cy="1780790"/>
              </a:xfrm>
              <a:custGeom>
                <a:avLst/>
                <a:gdLst/>
                <a:ahLst/>
                <a:cxnLst/>
                <a:rect l="l" t="t" r="r" b="b"/>
                <a:pathLst>
                  <a:path w="5512819" h="1584176">
                    <a:moveTo>
                      <a:pt x="0" y="0"/>
                    </a:moveTo>
                    <a:lnTo>
                      <a:pt x="5184576" y="0"/>
                    </a:lnTo>
                    <a:lnTo>
                      <a:pt x="5184576" y="529601"/>
                    </a:lnTo>
                    <a:lnTo>
                      <a:pt x="5512819" y="761350"/>
                    </a:lnTo>
                    <a:lnTo>
                      <a:pt x="5184576" y="993099"/>
                    </a:lnTo>
                    <a:lnTo>
                      <a:pt x="5184576" y="1584176"/>
                    </a:lnTo>
                    <a:lnTo>
                      <a:pt x="528496" y="1584176"/>
                    </a:lnTo>
                    <a:lnTo>
                      <a:pt x="0" y="1175077"/>
                    </a:lnTo>
                    <a:close/>
                  </a:path>
                </a:pathLst>
              </a:custGeom>
              <a:solidFill>
                <a:srgbClr val="FFC000"/>
              </a:solidFill>
              <a:ln w="28575" cap="flat" cmpd="sng" algn="ctr">
                <a:solidFill>
                  <a:srgbClr val="FFCE33"/>
                </a:solidFill>
                <a:prstDash val="solid"/>
              </a:ln>
              <a:effectLst>
                <a:outerShdw dist="127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1" name="矩形 100"/>
              <p:cNvSpPr/>
              <p:nvPr/>
            </p:nvSpPr>
            <p:spPr>
              <a:xfrm>
                <a:off x="982233" y="1266337"/>
                <a:ext cx="5040560" cy="432048"/>
              </a:xfrm>
              <a:prstGeom prst="rect">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2" name="矩形 101"/>
              <p:cNvSpPr/>
              <p:nvPr/>
            </p:nvSpPr>
            <p:spPr>
              <a:xfrm>
                <a:off x="4870665" y="1314860"/>
                <a:ext cx="1085035" cy="335001"/>
              </a:xfrm>
              <a:prstGeom prst="rect">
                <a:avLst/>
              </a:prstGeom>
              <a:pattFill prst="dkDnDiag">
                <a:fgClr>
                  <a:schemeClr val="tx2"/>
                </a:fgClr>
                <a:bgClr>
                  <a:schemeClr val="accent1">
                    <a:lumMod val="60000"/>
                    <a:lumOff val="40000"/>
                  </a:schemeClr>
                </a:bgClr>
              </a:patt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cxnSp>
            <p:nvCxnSpPr>
              <p:cNvPr id="103" name="直接连接符 102"/>
              <p:cNvCxnSpPr/>
              <p:nvPr/>
            </p:nvCxnSpPr>
            <p:spPr>
              <a:xfrm>
                <a:off x="899592" y="1772816"/>
                <a:ext cx="5163310" cy="0"/>
              </a:xfrm>
              <a:prstGeom prst="line">
                <a:avLst/>
              </a:prstGeom>
              <a:noFill/>
              <a:ln w="19050" cap="flat" cmpd="sng" algn="ctr">
                <a:solidFill>
                  <a:srgbClr val="B88C00"/>
                </a:solidFill>
                <a:prstDash val="sysDash"/>
              </a:ln>
              <a:effectLst>
                <a:outerShdw dist="12700" dir="5400000" algn="t" rotWithShape="0">
                  <a:srgbClr val="FFFF00">
                    <a:alpha val="40000"/>
                  </a:srgbClr>
                </a:outerShdw>
              </a:effectLst>
            </p:spPr>
          </p:cxnSp>
        </p:grpSp>
        <p:sp>
          <p:nvSpPr>
            <p:cNvPr id="104" name="椭圆 103"/>
            <p:cNvSpPr/>
            <p:nvPr/>
          </p:nvSpPr>
          <p:spPr>
            <a:xfrm>
              <a:off x="1011398" y="2430674"/>
              <a:ext cx="144000" cy="144000"/>
            </a:xfrm>
            <a:prstGeom prst="ellipse">
              <a:avLst/>
            </a:prstGeom>
            <a:gradFill flip="none" rotWithShape="1">
              <a:gsLst>
                <a:gs pos="0">
                  <a:srgbClr val="F79646">
                    <a:lumMod val="75000"/>
                  </a:srgbClr>
                </a:gs>
                <a:gs pos="54000">
                  <a:srgbClr val="FFCE33">
                    <a:shade val="100000"/>
                    <a:satMod val="115000"/>
                  </a:srgbClr>
                </a:gs>
              </a:gsLst>
              <a:path path="circle">
                <a:fillToRect l="50000" t="50000" r="50000" b="50000"/>
              </a:path>
              <a:tileRect/>
            </a:gradFill>
            <a:ln w="28575" cap="flat" cmpd="sng" algn="ctr">
              <a:solidFill>
                <a:srgbClr val="A47D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5" name="TextBox 48"/>
            <p:cNvSpPr txBox="1"/>
            <p:nvPr/>
          </p:nvSpPr>
          <p:spPr>
            <a:xfrm>
              <a:off x="4693872" y="1625365"/>
              <a:ext cx="1651959" cy="525657"/>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Calibri" panose="020F0502020204030204" pitchFamily="34" charset="0"/>
                </a:rPr>
                <a:t>2016</a:t>
              </a:r>
              <a:r>
                <a:rPr kumimoji="0" lang="zh-CN" altLang="en-US" sz="2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Calibri" panose="020F0502020204030204" pitchFamily="34" charset="0"/>
                </a:rPr>
                <a:t>年</a:t>
              </a:r>
              <a:endParaRPr kumimoji="0" lang="en-US" altLang="zh-CN"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06" name="矩形 105"/>
            <p:cNvSpPr/>
            <p:nvPr/>
          </p:nvSpPr>
          <p:spPr>
            <a:xfrm>
              <a:off x="1854762" y="2385494"/>
              <a:ext cx="6981328" cy="1135054"/>
            </a:xfrm>
            <a:prstGeom prst="rect">
              <a:avLst/>
            </a:prstGeom>
          </p:spPr>
          <p:txBody>
            <a:bodyPr wrap="square">
              <a:spAutoFit/>
            </a:bodyPr>
            <a:lstStyle/>
            <a:p>
              <a:pPr algn="just">
                <a:lnSpc>
                  <a:spcPct val="150000"/>
                </a:lnSpc>
              </a:pP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所地方非“</a:t>
              </a:r>
              <a:r>
                <a:rPr lang="en-US" altLang="zh-CN" sz="2400" dirty="0">
                  <a:latin typeface="微软雅黑" panose="020B0503020204020204" pitchFamily="34" charset="-122"/>
                  <a:ea typeface="微软雅黑" panose="020B0503020204020204" pitchFamily="34" charset="-122"/>
                </a:rPr>
                <a:t>985</a:t>
              </a:r>
              <a:r>
                <a:rPr lang="zh-CN" altLang="en-US" sz="2400" dirty="0">
                  <a:latin typeface="微软雅黑" panose="020B0503020204020204" pitchFamily="34" charset="-122"/>
                  <a:ea typeface="微软雅黑" panose="020B0503020204020204" pitchFamily="34" charset="-122"/>
                </a:rPr>
                <a:t>工程”“</a:t>
              </a:r>
              <a:r>
                <a:rPr lang="en-US" altLang="zh-CN" sz="2400" dirty="0">
                  <a:latin typeface="微软雅黑" panose="020B0503020204020204" pitchFamily="34" charset="-122"/>
                  <a:ea typeface="微软雅黑" panose="020B0503020204020204" pitchFamily="34" charset="-122"/>
                </a:rPr>
                <a:t>211</a:t>
              </a:r>
              <a:r>
                <a:rPr lang="zh-CN" altLang="en-US" sz="2400" dirty="0">
                  <a:latin typeface="微软雅黑" panose="020B0503020204020204" pitchFamily="34" charset="-122"/>
                  <a:ea typeface="微软雅黑" panose="020B0503020204020204" pitchFamily="34" charset="-122"/>
                </a:rPr>
                <a:t>工程”大学自愿参加，样本至</a:t>
              </a:r>
              <a:r>
                <a:rPr lang="en-US" altLang="zh-CN" sz="2400" dirty="0">
                  <a:latin typeface="微软雅黑" panose="020B0503020204020204" pitchFamily="34" charset="-122"/>
                  <a:ea typeface="微软雅黑" panose="020B0503020204020204" pitchFamily="34" charset="-122"/>
                </a:rPr>
                <a:t>116</a:t>
              </a:r>
              <a:r>
                <a:rPr lang="zh-CN" altLang="en-US" sz="2400" dirty="0">
                  <a:latin typeface="微软雅黑" panose="020B0503020204020204" pitchFamily="34" charset="-122"/>
                  <a:ea typeface="微软雅黑" panose="020B0503020204020204" pitchFamily="34" charset="-122"/>
                </a:rPr>
                <a:t>所。</a:t>
              </a: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90</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8745886"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国际化短板：不能满足服务国家战略、外交大局需要</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b="0" kern="0" dirty="0">
                <a:solidFill>
                  <a:srgbClr val="FFFFFF"/>
                </a:solidFill>
                <a:latin typeface="微软雅黑" panose="020B0503020204020204" pitchFamily="34" charset="-122"/>
                <a:ea typeface="微软雅黑" panose="020B0503020204020204" pitchFamily="34" charset="-122"/>
              </a:rPr>
              <a:t>8</a:t>
            </a:r>
            <a:endParaRPr lang="zh-CN" altLang="en-US" b="0"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90</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90</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b="1" dirty="0" smtClean="0">
                <a:solidFill>
                  <a:schemeClr val="accent6">
                    <a:lumMod val="75000"/>
                  </a:schemeClr>
                </a:solidFill>
                <a:latin typeface="华文楷体" pitchFamily="2" charset="-122"/>
                <a:ea typeface="华文楷体" pitchFamily="2" charset="-122"/>
              </a:rPr>
              <a:t>短板六：</a:t>
            </a:r>
            <a:r>
              <a:rPr lang="zh-CN" altLang="en-US" b="1" dirty="0">
                <a:solidFill>
                  <a:schemeClr val="accent6">
                    <a:lumMod val="75000"/>
                  </a:schemeClr>
                </a:solidFill>
                <a:latin typeface="华文楷体" pitchFamily="2" charset="-122"/>
                <a:ea typeface="华文楷体" pitchFamily="2" charset="-122"/>
              </a:rPr>
              <a:t>加入国际学术组织</a:t>
            </a:r>
            <a:r>
              <a:rPr lang="zh-CN" altLang="en-US" b="1" dirty="0" smtClean="0">
                <a:solidFill>
                  <a:schemeClr val="accent6">
                    <a:lumMod val="75000"/>
                  </a:schemeClr>
                </a:solidFill>
                <a:latin typeface="华文楷体" pitchFamily="2" charset="-122"/>
                <a:ea typeface="华文楷体" pitchFamily="2" charset="-122"/>
              </a:rPr>
              <a:t>数量不足</a:t>
            </a:r>
            <a:endParaRPr lang="zh-CN" altLang="en-US" b="1" dirty="0" smtClean="0">
              <a:solidFill>
                <a:schemeClr val="accent6">
                  <a:lumMod val="75000"/>
                </a:schemeClr>
              </a:solidFill>
              <a:latin typeface="华文楷体" pitchFamily="2" charset="-122"/>
              <a:ea typeface="华文楷体" pitchFamily="2" charset="-122"/>
            </a:endParaRPr>
          </a:p>
          <a:p>
            <a:pPr>
              <a:lnSpc>
                <a:spcPts val="4800"/>
              </a:lnSpc>
              <a:buNone/>
            </a:pPr>
            <a:endParaRPr lang="zh-CN" altLang="en-US" dirty="0"/>
          </a:p>
        </p:txBody>
      </p:sp>
      <p:sp>
        <p:nvSpPr>
          <p:cNvPr id="21" name="内容占位符 2"/>
          <p:cNvSpPr txBox="1">
            <a:spLocks/>
          </p:cNvSpPr>
          <p:nvPr/>
        </p:nvSpPr>
        <p:spPr bwMode="auto">
          <a:xfrm>
            <a:off x="1847527" y="2060848"/>
            <a:ext cx="8141961" cy="266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4000" b="0" dirty="0" smtClean="0">
                <a:solidFill>
                  <a:prstClr val="black"/>
                </a:solidFill>
                <a:latin typeface="Arial" pitchFamily="34" charset="0"/>
              </a:rPr>
              <a:t> </a:t>
            </a:r>
            <a:r>
              <a:rPr lang="en-US" altLang="zh-CN" sz="4000" b="0" dirty="0" smtClean="0">
                <a:solidFill>
                  <a:prstClr val="black"/>
                </a:solidFill>
                <a:latin typeface="华文楷体" pitchFamily="2" charset="-122"/>
                <a:ea typeface="华文楷体" pitchFamily="2" charset="-122"/>
              </a:rPr>
              <a:t>       </a:t>
            </a:r>
            <a:r>
              <a:rPr lang="zh-CN" altLang="en-US" sz="4000" dirty="0" smtClean="0">
                <a:solidFill>
                  <a:srgbClr val="002060"/>
                </a:solidFill>
                <a:latin typeface="华文楷体" pitchFamily="2" charset="-122"/>
                <a:ea typeface="华文楷体" pitchFamily="2" charset="-122"/>
              </a:rPr>
              <a:t>加入</a:t>
            </a:r>
            <a:r>
              <a:rPr lang="zh-CN" altLang="en-US" sz="4000" dirty="0">
                <a:solidFill>
                  <a:srgbClr val="002060"/>
                </a:solidFill>
                <a:latin typeface="华文楷体" pitchFamily="2" charset="-122"/>
                <a:ea typeface="华文楷体" pitchFamily="2" charset="-122"/>
              </a:rPr>
              <a:t>国际学术组织数量太少，不足以支撑我国扩大国际学术话语</a:t>
            </a:r>
            <a:r>
              <a:rPr lang="zh-CN" altLang="en-US" sz="4000" dirty="0" smtClean="0">
                <a:solidFill>
                  <a:srgbClr val="002060"/>
                </a:solidFill>
                <a:latin typeface="华文楷体" pitchFamily="2" charset="-122"/>
                <a:ea typeface="华文楷体" pitchFamily="2" charset="-122"/>
              </a:rPr>
              <a:t>权，参与全球治理需要</a:t>
            </a:r>
            <a:endParaRPr lang="zh-CN" altLang="en-US" sz="4000" dirty="0">
              <a:solidFill>
                <a:srgbClr val="002060"/>
              </a:solidFill>
              <a:latin typeface="华文楷体" pitchFamily="2" charset="-122"/>
              <a:ea typeface="华文楷体" pitchFamily="2" charset="-122"/>
            </a:endParaRPr>
          </a:p>
          <a:p>
            <a:pPr marL="0" indent="0">
              <a:buFont typeface="Arial" panose="020B0604020202020204" pitchFamily="34" charset="0"/>
              <a:buNone/>
            </a:pPr>
            <a:endParaRPr lang="zh-CN" altLang="en-US" sz="2400" dirty="0" smtClean="0">
              <a:solidFill>
                <a:srgbClr val="002060"/>
              </a:solidFill>
              <a:latin typeface="华文楷体" pitchFamily="2" charset="-122"/>
              <a:ea typeface="华文楷体" pitchFamily="2" charset="-122"/>
            </a:endParaRPr>
          </a:p>
        </p:txBody>
      </p:sp>
    </p:spTree>
    <p:extLst>
      <p:ext uri="{BB962C8B-B14F-4D97-AF65-F5344CB8AC3E}">
        <p14:creationId xmlns:p14="http://schemas.microsoft.com/office/powerpoint/2010/main" val="34991330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91</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8745886"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国际化短板：不能满足服务国家战略、外交大局需要</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b="0" kern="0" dirty="0">
                <a:solidFill>
                  <a:srgbClr val="FFFFFF"/>
                </a:solidFill>
                <a:latin typeface="微软雅黑" panose="020B0503020204020204" pitchFamily="34" charset="-122"/>
                <a:ea typeface="微软雅黑" panose="020B0503020204020204" pitchFamily="34" charset="-122"/>
              </a:rPr>
              <a:t>8</a:t>
            </a:r>
            <a:endParaRPr lang="zh-CN" altLang="en-US" b="0"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91</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91</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dirty="0">
                <a:solidFill>
                  <a:srgbClr val="C00000"/>
                </a:solidFill>
                <a:latin typeface="华文楷体" pitchFamily="2" charset="-122"/>
                <a:ea typeface="华文楷体" pitchFamily="2" charset="-122"/>
              </a:rPr>
              <a:t> </a:t>
            </a:r>
            <a:r>
              <a:rPr lang="zh-CN" altLang="en-US" b="1" dirty="0" smtClean="0">
                <a:solidFill>
                  <a:schemeClr val="accent6">
                    <a:lumMod val="75000"/>
                  </a:schemeClr>
                </a:solidFill>
                <a:latin typeface="华文楷体" pitchFamily="2" charset="-122"/>
                <a:ea typeface="华文楷体" pitchFamily="2" charset="-122"/>
              </a:rPr>
              <a:t>短板七：</a:t>
            </a:r>
            <a:r>
              <a:rPr lang="zh-CN" altLang="en-US" b="1" dirty="0">
                <a:solidFill>
                  <a:schemeClr val="accent6">
                    <a:lumMod val="75000"/>
                  </a:schemeClr>
                </a:solidFill>
                <a:latin typeface="华文楷体" pitchFamily="2" charset="-122"/>
                <a:ea typeface="华文楷体" pitchFamily="2" charset="-122"/>
              </a:rPr>
              <a:t>服务</a:t>
            </a:r>
            <a:r>
              <a:rPr lang="zh-CN" altLang="en-US" b="1" dirty="0" smtClean="0">
                <a:solidFill>
                  <a:schemeClr val="accent6">
                    <a:lumMod val="75000"/>
                  </a:schemeClr>
                </a:solidFill>
                <a:latin typeface="华文楷体" pitchFamily="2" charset="-122"/>
                <a:ea typeface="华文楷体" pitchFamily="2" charset="-122"/>
              </a:rPr>
              <a:t>“一带一路”倡议还有很大空间</a:t>
            </a:r>
            <a:endParaRPr lang="en-US" altLang="zh-CN" b="1" dirty="0" smtClean="0">
              <a:solidFill>
                <a:schemeClr val="accent6">
                  <a:lumMod val="75000"/>
                </a:schemeClr>
              </a:solidFill>
              <a:latin typeface="华文楷体" pitchFamily="2" charset="-122"/>
              <a:ea typeface="华文楷体" pitchFamily="2" charset="-122"/>
            </a:endParaRPr>
          </a:p>
          <a:p>
            <a:pPr>
              <a:lnSpc>
                <a:spcPts val="4800"/>
              </a:lnSpc>
              <a:buNone/>
            </a:pPr>
            <a:endParaRPr lang="en-US" altLang="zh-CN" dirty="0">
              <a:solidFill>
                <a:srgbClr val="C00000"/>
              </a:solidFill>
              <a:latin typeface="华文楷体" pitchFamily="2" charset="-122"/>
              <a:ea typeface="华文楷体" pitchFamily="2" charset="-122"/>
            </a:endParaRPr>
          </a:p>
          <a:p>
            <a:pPr>
              <a:lnSpc>
                <a:spcPts val="4800"/>
              </a:lnSpc>
              <a:buNone/>
            </a:pPr>
            <a:r>
              <a:rPr lang="en-US" altLang="zh-CN" dirty="0" smtClean="0">
                <a:solidFill>
                  <a:srgbClr val="C00000"/>
                </a:solidFill>
                <a:latin typeface="华文楷体" pitchFamily="2" charset="-122"/>
                <a:ea typeface="华文楷体" pitchFamily="2" charset="-122"/>
              </a:rPr>
              <a:t>           </a:t>
            </a:r>
            <a:r>
              <a:rPr lang="zh-CN" altLang="en-US" dirty="0" smtClean="0">
                <a:latin typeface="华文楷体" pitchFamily="2" charset="-122"/>
                <a:ea typeface="华文楷体" pitchFamily="2" charset="-122"/>
              </a:rPr>
              <a:t>样本</a:t>
            </a:r>
            <a:r>
              <a:rPr lang="zh-CN" altLang="en-US" dirty="0" smtClean="0">
                <a:latin typeface="华文楷体" pitchFamily="2" charset="-122"/>
                <a:ea typeface="华文楷体" pitchFamily="2" charset="-122"/>
              </a:rPr>
              <a:t>大学</a:t>
            </a:r>
            <a:r>
              <a:rPr lang="zh-CN" altLang="en-US" dirty="0" smtClean="0">
                <a:latin typeface="华文楷体" pitchFamily="2" charset="-122"/>
                <a:ea typeface="华文楷体" pitchFamily="2" charset="-122"/>
              </a:rPr>
              <a:t>已经开展</a:t>
            </a:r>
            <a:r>
              <a:rPr lang="zh-CN" altLang="en-US" dirty="0">
                <a:latin typeface="华文楷体" pitchFamily="2" charset="-122"/>
                <a:ea typeface="华文楷体" pitchFamily="2" charset="-122"/>
              </a:rPr>
              <a:t>了许多工作</a:t>
            </a:r>
            <a:r>
              <a:rPr lang="zh-CN" altLang="en-US" dirty="0" smtClean="0">
                <a:latin typeface="华文楷体" pitchFamily="2" charset="-122"/>
                <a:ea typeface="华文楷体" pitchFamily="2" charset="-122"/>
              </a:rPr>
              <a:t>，如人才培养、科学研究，但中国标准走出去、参与国际科技、技术</a:t>
            </a:r>
            <a:r>
              <a:rPr lang="zh-CN" altLang="en-US" dirty="0" smtClean="0">
                <a:latin typeface="华文楷体" pitchFamily="2" charset="-122"/>
                <a:ea typeface="华文楷体" pitchFamily="2" charset="-122"/>
              </a:rPr>
              <a:t>标准制定，参与国际规则制定方面</a:t>
            </a:r>
            <a:r>
              <a:rPr lang="zh-CN" altLang="en-US" dirty="0" smtClean="0">
                <a:latin typeface="华文楷体" pitchFamily="2" charset="-122"/>
                <a:ea typeface="华文楷体" pitchFamily="2" charset="-122"/>
              </a:rPr>
              <a:t>还有</a:t>
            </a:r>
            <a:r>
              <a:rPr lang="zh-CN" altLang="en-US" dirty="0">
                <a:latin typeface="华文楷体" pitchFamily="2" charset="-122"/>
                <a:ea typeface="华文楷体" pitchFamily="2" charset="-122"/>
              </a:rPr>
              <a:t>很大发展努力空间</a:t>
            </a:r>
          </a:p>
          <a:p>
            <a:pPr>
              <a:lnSpc>
                <a:spcPts val="4800"/>
              </a:lnSpc>
              <a:buNone/>
            </a:pPr>
            <a:endParaRPr lang="zh-CN" altLang="en-US" dirty="0"/>
          </a:p>
        </p:txBody>
      </p:sp>
    </p:spTree>
    <p:extLst>
      <p:ext uri="{BB962C8B-B14F-4D97-AF65-F5344CB8AC3E}">
        <p14:creationId xmlns:p14="http://schemas.microsoft.com/office/powerpoint/2010/main" val="7383047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92</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9170169"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国际化短</a:t>
            </a:r>
            <a:r>
              <a:rPr lang="zh-CN" altLang="en-US" kern="0" dirty="0" smtClean="0">
                <a:solidFill>
                  <a:srgbClr val="FFFFFF"/>
                </a:solidFill>
                <a:latin typeface="微软雅黑" panose="020B0503020204020204" pitchFamily="34" charset="-122"/>
                <a:ea typeface="微软雅黑" panose="020B0503020204020204" pitchFamily="34" charset="-122"/>
              </a:rPr>
              <a:t>板：基础</a:t>
            </a:r>
            <a:r>
              <a:rPr lang="zh-CN" altLang="en-US" kern="0" dirty="0" smtClean="0">
                <a:solidFill>
                  <a:srgbClr val="FFFFFF"/>
                </a:solidFill>
                <a:latin typeface="微软雅黑" panose="020B0503020204020204" pitchFamily="34" charset="-122"/>
                <a:ea typeface="微软雅黑" panose="020B0503020204020204" pitchFamily="34" charset="-122"/>
              </a:rPr>
              <a:t>建设落后于国际化发展</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8</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92</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92</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b="1" dirty="0" smtClean="0">
                <a:solidFill>
                  <a:schemeClr val="accent6">
                    <a:lumMod val="75000"/>
                  </a:schemeClr>
                </a:solidFill>
                <a:latin typeface="华文楷体" pitchFamily="2" charset="-122"/>
                <a:ea typeface="华文楷体" pitchFamily="2" charset="-122"/>
              </a:rPr>
              <a:t>短板八：学校外文网站建设不理想</a:t>
            </a:r>
            <a:endParaRPr lang="zh-CN" altLang="en-US" b="1" dirty="0">
              <a:solidFill>
                <a:schemeClr val="accent6">
                  <a:lumMod val="75000"/>
                </a:schemeClr>
              </a:solidFill>
              <a:latin typeface="华文楷体" pitchFamily="2" charset="-122"/>
              <a:ea typeface="华文楷体" pitchFamily="2" charset="-122"/>
            </a:endParaRPr>
          </a:p>
          <a:p>
            <a:pPr marL="0" indent="0">
              <a:buNone/>
            </a:pPr>
            <a:endParaRPr lang="zh-CN" altLang="en-US" b="1" dirty="0" smtClean="0">
              <a:latin typeface="华文楷体" pitchFamily="2" charset="-122"/>
              <a:ea typeface="华文楷体" pitchFamily="2" charset="-122"/>
            </a:endParaRPr>
          </a:p>
          <a:p>
            <a:pPr>
              <a:lnSpc>
                <a:spcPts val="4800"/>
              </a:lnSpc>
              <a:buNone/>
            </a:pPr>
            <a:endParaRPr lang="zh-CN" altLang="en-US" dirty="0"/>
          </a:p>
        </p:txBody>
      </p:sp>
      <p:sp>
        <p:nvSpPr>
          <p:cNvPr id="21" name="内容占位符 2"/>
          <p:cNvSpPr txBox="1">
            <a:spLocks/>
          </p:cNvSpPr>
          <p:nvPr/>
        </p:nvSpPr>
        <p:spPr bwMode="auto">
          <a:xfrm>
            <a:off x="527051" y="1711350"/>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zh-CN" sz="2400" b="0" dirty="0" smtClean="0">
                <a:solidFill>
                  <a:srgbClr val="C00000"/>
                </a:solidFill>
                <a:latin typeface="华文楷体" pitchFamily="2" charset="-122"/>
                <a:ea typeface="华文楷体" pitchFamily="2" charset="-122"/>
              </a:rPr>
              <a:t>●</a:t>
            </a:r>
            <a:r>
              <a:rPr lang="zh-CN" altLang="en-US" sz="2400" b="1" dirty="0" smtClean="0">
                <a:solidFill>
                  <a:srgbClr val="002060"/>
                </a:solidFill>
                <a:latin typeface="华文楷体" pitchFamily="2" charset="-122"/>
                <a:ea typeface="华文楷体" pitchFamily="2" charset="-122"/>
              </a:rPr>
              <a:t>外文网站建设情况</a:t>
            </a:r>
            <a:endParaRPr lang="en-US" altLang="zh-CN" sz="24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r>
              <a:rPr lang="en-US" altLang="zh-CN" sz="2400" b="1" dirty="0" smtClean="0">
                <a:solidFill>
                  <a:srgbClr val="002060"/>
                </a:solidFill>
                <a:latin typeface="华文楷体" pitchFamily="2" charset="-122"/>
                <a:ea typeface="华文楷体" pitchFamily="2" charset="-122"/>
              </a:rPr>
              <a:t>                                      </a:t>
            </a:r>
            <a:r>
              <a:rPr lang="en-US" altLang="zh-CN" sz="2000" b="0" dirty="0" smtClean="0">
                <a:solidFill>
                  <a:srgbClr val="740000"/>
                </a:solidFill>
                <a:latin typeface="华文楷体" pitchFamily="2" charset="-122"/>
                <a:ea typeface="华文楷体" pitchFamily="2" charset="-122"/>
              </a:rPr>
              <a:t>◆</a:t>
            </a:r>
            <a:r>
              <a:rPr lang="en-US" altLang="zh-CN" sz="2000" b="1" dirty="0" smtClean="0">
                <a:solidFill>
                  <a:srgbClr val="002060"/>
                </a:solidFill>
                <a:latin typeface="华文楷体" pitchFamily="2" charset="-122"/>
                <a:ea typeface="华文楷体" pitchFamily="2" charset="-122"/>
              </a:rPr>
              <a:t>2017</a:t>
            </a:r>
            <a:r>
              <a:rPr lang="zh-CN" altLang="en-US" sz="2000" b="1" dirty="0" smtClean="0">
                <a:solidFill>
                  <a:srgbClr val="002060"/>
                </a:solidFill>
                <a:latin typeface="华文楷体" pitchFamily="2" charset="-122"/>
                <a:ea typeface="华文楷体" pitchFamily="2" charset="-122"/>
              </a:rPr>
              <a:t>年样本大学外文网站建设情况 </a:t>
            </a:r>
            <a:endParaRPr lang="en-US" altLang="zh-CN" sz="20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endParaRPr lang="en-US" altLang="zh-CN" sz="2000" b="0" dirty="0" smtClean="0"/>
          </a:p>
          <a:p>
            <a:pPr marL="0" indent="0">
              <a:buFont typeface="Arial" panose="020B0604020202020204" pitchFamily="34" charset="0"/>
              <a:buNone/>
            </a:pPr>
            <a:endParaRPr lang="zh-CN" altLang="en-US" sz="2400" b="0" dirty="0" smtClean="0"/>
          </a:p>
        </p:txBody>
      </p:sp>
      <p:pic>
        <p:nvPicPr>
          <p:cNvPr id="22" name="Picture 2"/>
          <p:cNvPicPr>
            <a:picLocks noChangeAspect="1" noChangeArrowheads="1"/>
          </p:cNvPicPr>
          <p:nvPr/>
        </p:nvPicPr>
        <p:blipFill>
          <a:blip r:embed="rId6" cstate="print"/>
          <a:srcRect/>
          <a:stretch>
            <a:fillRect/>
          </a:stretch>
        </p:blipFill>
        <p:spPr bwMode="auto">
          <a:xfrm>
            <a:off x="1583268" y="2655913"/>
            <a:ext cx="7903633" cy="3376613"/>
          </a:xfrm>
          <a:prstGeom prst="rect">
            <a:avLst/>
          </a:prstGeom>
          <a:noFill/>
          <a:ln w="9525">
            <a:noFill/>
            <a:miter lim="800000"/>
            <a:headEnd/>
            <a:tailEnd/>
          </a:ln>
          <a:effectLst/>
        </p:spPr>
      </p:pic>
    </p:spTree>
    <p:extLst>
      <p:ext uri="{BB962C8B-B14F-4D97-AF65-F5344CB8AC3E}">
        <p14:creationId xmlns:p14="http://schemas.microsoft.com/office/powerpoint/2010/main" val="25323596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93</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71446" y="163897"/>
            <a:ext cx="8336922"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sz="2400" kern="0" dirty="0">
                <a:solidFill>
                  <a:srgbClr val="FFFFFF"/>
                </a:solidFill>
                <a:latin typeface="微软雅黑" panose="020B0503020204020204" pitchFamily="34" charset="-122"/>
                <a:ea typeface="微软雅黑" panose="020B0503020204020204" pitchFamily="34" charset="-122"/>
              </a:rPr>
              <a:t>国际化短板：基础建设落后于国际化发展</a:t>
            </a:r>
            <a:endParaRPr lang="zh-CN" altLang="en-US" sz="2400"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b="0" kern="0" dirty="0">
                <a:solidFill>
                  <a:srgbClr val="FFFFFF"/>
                </a:solidFill>
                <a:latin typeface="微软雅黑" panose="020B0503020204020204" pitchFamily="34" charset="-122"/>
                <a:ea typeface="微软雅黑" panose="020B0503020204020204" pitchFamily="34" charset="-122"/>
              </a:rPr>
              <a:t>8</a:t>
            </a:r>
            <a:endParaRPr lang="zh-CN" altLang="en-US" b="0"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93</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93</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dirty="0">
                <a:solidFill>
                  <a:srgbClr val="C00000"/>
                </a:solidFill>
                <a:latin typeface="华文楷体" pitchFamily="2" charset="-122"/>
                <a:ea typeface="华文楷体" pitchFamily="2" charset="-122"/>
              </a:rPr>
              <a:t> </a:t>
            </a:r>
            <a:r>
              <a:rPr lang="zh-CN" altLang="en-US" b="1" dirty="0" smtClean="0">
                <a:solidFill>
                  <a:schemeClr val="accent6">
                    <a:lumMod val="75000"/>
                  </a:schemeClr>
                </a:solidFill>
                <a:latin typeface="黑体" panose="02010609060101010101" pitchFamily="49" charset="-122"/>
                <a:ea typeface="黑体" panose="02010609060101010101" pitchFamily="49" charset="-122"/>
              </a:rPr>
              <a:t>短板八：</a:t>
            </a:r>
            <a:r>
              <a:rPr lang="zh-CN" altLang="en-US" b="1" dirty="0">
                <a:solidFill>
                  <a:schemeClr val="accent6">
                    <a:lumMod val="75000"/>
                  </a:schemeClr>
                </a:solidFill>
                <a:latin typeface="华文楷体" pitchFamily="2" charset="-122"/>
                <a:ea typeface="华文楷体" pitchFamily="2" charset="-122"/>
              </a:rPr>
              <a:t>学校外文网站建设不理想</a:t>
            </a:r>
            <a:endParaRPr lang="zh-CN" altLang="en-US" b="1" dirty="0">
              <a:solidFill>
                <a:schemeClr val="accent6">
                  <a:lumMod val="75000"/>
                </a:schemeClr>
              </a:solidFill>
              <a:latin typeface="黑体" panose="02010609060101010101" pitchFamily="49" charset="-122"/>
              <a:ea typeface="黑体" panose="02010609060101010101" pitchFamily="49" charset="-122"/>
            </a:endParaRPr>
          </a:p>
          <a:p>
            <a:pPr marL="0" indent="0">
              <a:buNone/>
            </a:pPr>
            <a:endParaRPr lang="zh-CN" altLang="en-US" b="1" dirty="0" smtClean="0">
              <a:latin typeface="华文楷体" pitchFamily="2" charset="-122"/>
              <a:ea typeface="华文楷体" pitchFamily="2" charset="-122"/>
            </a:endParaRPr>
          </a:p>
          <a:p>
            <a:pPr>
              <a:lnSpc>
                <a:spcPts val="4800"/>
              </a:lnSpc>
              <a:buNone/>
            </a:pPr>
            <a:endParaRPr lang="zh-CN" altLang="en-US" dirty="0"/>
          </a:p>
        </p:txBody>
      </p:sp>
      <p:sp>
        <p:nvSpPr>
          <p:cNvPr id="24" name="内容占位符 2"/>
          <p:cNvSpPr txBox="1">
            <a:spLocks/>
          </p:cNvSpPr>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zh-CN" sz="2400" b="0" dirty="0" smtClean="0">
                <a:solidFill>
                  <a:srgbClr val="740000"/>
                </a:solidFill>
                <a:latin typeface="华文楷体" pitchFamily="2" charset="-122"/>
                <a:ea typeface="华文楷体" pitchFamily="2" charset="-122"/>
              </a:rPr>
              <a:t>◆</a:t>
            </a:r>
            <a:r>
              <a:rPr lang="zh-CN" altLang="en-US" sz="2400" b="1" dirty="0" smtClean="0">
                <a:solidFill>
                  <a:srgbClr val="002060"/>
                </a:solidFill>
                <a:latin typeface="华文楷体" pitchFamily="2" charset="-122"/>
                <a:ea typeface="华文楷体" pitchFamily="2" charset="-122"/>
              </a:rPr>
              <a:t>样本大学网站内容更新情况</a:t>
            </a:r>
            <a:endParaRPr lang="en-US" altLang="zh-CN" sz="24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r>
              <a:rPr lang="en-US" altLang="zh-CN" sz="2400" b="1" dirty="0" smtClean="0">
                <a:solidFill>
                  <a:srgbClr val="002060"/>
                </a:solidFill>
                <a:latin typeface="华文楷体" pitchFamily="2" charset="-122"/>
                <a:ea typeface="华文楷体" pitchFamily="2" charset="-122"/>
              </a:rPr>
              <a:t>                            60</a:t>
            </a:r>
            <a:r>
              <a:rPr lang="zh-CN" altLang="en-US" sz="2400" b="1" dirty="0" smtClean="0">
                <a:solidFill>
                  <a:srgbClr val="002060"/>
                </a:solidFill>
                <a:latin typeface="华文楷体" pitchFamily="2" charset="-122"/>
                <a:ea typeface="华文楷体" pitchFamily="2" charset="-122"/>
              </a:rPr>
              <a:t>多所达</a:t>
            </a:r>
            <a:r>
              <a:rPr lang="en-US" altLang="zh-CN" sz="2400" b="1" dirty="0" smtClean="0">
                <a:solidFill>
                  <a:srgbClr val="002060"/>
                </a:solidFill>
                <a:latin typeface="华文楷体" pitchFamily="2" charset="-122"/>
                <a:ea typeface="华文楷体" pitchFamily="2" charset="-122"/>
              </a:rPr>
              <a:t>64%</a:t>
            </a:r>
            <a:r>
              <a:rPr lang="zh-CN" altLang="en-US" sz="2400" b="1" dirty="0" smtClean="0">
                <a:solidFill>
                  <a:srgbClr val="002060"/>
                </a:solidFill>
                <a:latin typeface="华文楷体" pitchFamily="2" charset="-122"/>
                <a:ea typeface="华文楷体" pitchFamily="2" charset="-122"/>
              </a:rPr>
              <a:t>的大学网站内容更新不及时</a:t>
            </a:r>
            <a:endParaRPr lang="en-US" altLang="zh-CN" sz="24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r>
              <a:rPr lang="en-US" altLang="zh-CN" sz="2400" b="1" dirty="0" smtClean="0">
                <a:solidFill>
                  <a:srgbClr val="002060"/>
                </a:solidFill>
                <a:latin typeface="华文楷体" pitchFamily="2" charset="-122"/>
                <a:ea typeface="华文楷体" pitchFamily="2" charset="-122"/>
              </a:rPr>
              <a:t>  </a:t>
            </a:r>
          </a:p>
          <a:p>
            <a:pPr marL="0" indent="0">
              <a:buFont typeface="Arial" panose="020B0604020202020204" pitchFamily="34" charset="0"/>
              <a:buNone/>
            </a:pPr>
            <a:endParaRPr lang="zh-CN" altLang="en-US" sz="2400" b="1" dirty="0" smtClean="0">
              <a:solidFill>
                <a:srgbClr val="002060"/>
              </a:solidFill>
            </a:endParaRPr>
          </a:p>
        </p:txBody>
      </p:sp>
      <p:pic>
        <p:nvPicPr>
          <p:cNvPr id="25" name="Picture 2"/>
          <p:cNvPicPr>
            <a:picLocks noChangeAspect="1" noChangeArrowheads="1"/>
          </p:cNvPicPr>
          <p:nvPr/>
        </p:nvPicPr>
        <p:blipFill>
          <a:blip r:embed="rId6" cstate="print"/>
          <a:srcRect/>
          <a:stretch>
            <a:fillRect/>
          </a:stretch>
        </p:blipFill>
        <p:spPr bwMode="auto">
          <a:xfrm>
            <a:off x="2207568" y="2708276"/>
            <a:ext cx="6855946" cy="3230463"/>
          </a:xfrm>
          <a:prstGeom prst="rect">
            <a:avLst/>
          </a:prstGeom>
          <a:noFill/>
          <a:ln w="9525">
            <a:noFill/>
            <a:miter lim="800000"/>
            <a:headEnd/>
            <a:tailEnd/>
          </a:ln>
          <a:effectLst/>
        </p:spPr>
      </p:pic>
    </p:spTree>
    <p:extLst>
      <p:ext uri="{BB962C8B-B14F-4D97-AF65-F5344CB8AC3E}">
        <p14:creationId xmlns:p14="http://schemas.microsoft.com/office/powerpoint/2010/main" val="37808072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94</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69107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国际化短板：基础建设落后于国际化发展</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a:solidFill>
                  <a:srgbClr val="FFFFFF"/>
                </a:solidFill>
                <a:latin typeface="微软雅黑" panose="020B0503020204020204" pitchFamily="34" charset="-122"/>
                <a:ea typeface="微软雅黑" panose="020B0503020204020204" pitchFamily="34" charset="-122"/>
              </a:rPr>
              <a:t>8</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94</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94</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b="1" dirty="0">
                <a:solidFill>
                  <a:schemeClr val="accent6">
                    <a:lumMod val="75000"/>
                  </a:schemeClr>
                </a:solidFill>
                <a:latin typeface="华文楷体" pitchFamily="2" charset="-122"/>
                <a:ea typeface="华文楷体" pitchFamily="2" charset="-122"/>
              </a:rPr>
              <a:t>短</a:t>
            </a:r>
            <a:r>
              <a:rPr lang="zh-CN" altLang="en-US" b="1" dirty="0" smtClean="0">
                <a:solidFill>
                  <a:schemeClr val="accent6">
                    <a:lumMod val="75000"/>
                  </a:schemeClr>
                </a:solidFill>
                <a:latin typeface="华文楷体" pitchFamily="2" charset="-122"/>
                <a:ea typeface="华文楷体" pitchFamily="2" charset="-122"/>
              </a:rPr>
              <a:t>板八：</a:t>
            </a:r>
            <a:r>
              <a:rPr lang="zh-CN" altLang="en-US" b="1" dirty="0">
                <a:solidFill>
                  <a:schemeClr val="accent6">
                    <a:lumMod val="75000"/>
                  </a:schemeClr>
                </a:solidFill>
                <a:latin typeface="华文楷体" pitchFamily="2" charset="-122"/>
                <a:ea typeface="华文楷体" pitchFamily="2" charset="-122"/>
              </a:rPr>
              <a:t>学校外文网站建设不理想</a:t>
            </a:r>
          </a:p>
          <a:p>
            <a:pPr>
              <a:lnSpc>
                <a:spcPts val="4800"/>
              </a:lnSpc>
              <a:buNone/>
            </a:pPr>
            <a:endParaRPr lang="zh-CN" altLang="en-US" dirty="0">
              <a:solidFill>
                <a:srgbClr val="C00000"/>
              </a:solidFill>
              <a:latin typeface="华文楷体" pitchFamily="2" charset="-122"/>
              <a:ea typeface="华文楷体" pitchFamily="2" charset="-122"/>
            </a:endParaRPr>
          </a:p>
          <a:p>
            <a:pPr marL="0" indent="0">
              <a:buNone/>
            </a:pPr>
            <a:endParaRPr lang="zh-CN" altLang="en-US" b="1" dirty="0" smtClean="0">
              <a:latin typeface="华文楷体" pitchFamily="2" charset="-122"/>
              <a:ea typeface="华文楷体" pitchFamily="2" charset="-122"/>
            </a:endParaRPr>
          </a:p>
          <a:p>
            <a:pPr>
              <a:lnSpc>
                <a:spcPts val="4800"/>
              </a:lnSpc>
              <a:buNone/>
            </a:pPr>
            <a:endParaRPr lang="zh-CN" altLang="en-US" dirty="0"/>
          </a:p>
        </p:txBody>
      </p:sp>
      <p:sp>
        <p:nvSpPr>
          <p:cNvPr id="21" name="内容占位符 2"/>
          <p:cNvSpPr txBox="1">
            <a:spLocks/>
          </p:cNvSpPr>
          <p:nvPr/>
        </p:nvSpPr>
        <p:spPr bwMode="auto">
          <a:xfrm>
            <a:off x="431800" y="1680096"/>
            <a:ext cx="10972800" cy="542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zh-CN" sz="2400" b="0" dirty="0" smtClean="0">
                <a:solidFill>
                  <a:srgbClr val="740000"/>
                </a:solidFill>
                <a:latin typeface="华文楷体" pitchFamily="2" charset="-122"/>
                <a:ea typeface="华文楷体" pitchFamily="2" charset="-122"/>
              </a:rPr>
              <a:t>◆</a:t>
            </a:r>
            <a:r>
              <a:rPr lang="en-US" altLang="zh-CN" sz="2400" b="1" dirty="0" smtClean="0">
                <a:solidFill>
                  <a:srgbClr val="002060"/>
                </a:solidFill>
                <a:latin typeface="华文楷体" pitchFamily="2" charset="-122"/>
                <a:ea typeface="华文楷体" pitchFamily="2" charset="-122"/>
              </a:rPr>
              <a:t>2017</a:t>
            </a:r>
            <a:r>
              <a:rPr lang="zh-CN" altLang="en-US" sz="2400" b="1" dirty="0" smtClean="0">
                <a:solidFill>
                  <a:srgbClr val="002060"/>
                </a:solidFill>
                <a:latin typeface="华文楷体" pitchFamily="2" charset="-122"/>
                <a:ea typeface="华文楷体" pitchFamily="2" charset="-122"/>
              </a:rPr>
              <a:t>年样本大学管理部门网站建设情况</a:t>
            </a:r>
            <a:endParaRPr lang="en-US" altLang="zh-CN" sz="24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r>
              <a:rPr lang="en-US" altLang="zh-CN" sz="2000" b="1" dirty="0" smtClean="0">
                <a:solidFill>
                  <a:srgbClr val="002060"/>
                </a:solidFill>
                <a:latin typeface="华文楷体" pitchFamily="2" charset="-122"/>
                <a:ea typeface="华文楷体" pitchFamily="2" charset="-122"/>
              </a:rPr>
              <a:t>                                                 </a:t>
            </a:r>
            <a:r>
              <a:rPr lang="zh-CN" altLang="en-US" sz="2000" b="1" dirty="0" smtClean="0">
                <a:solidFill>
                  <a:srgbClr val="002060"/>
                </a:solidFill>
                <a:latin typeface="华文楷体" pitchFamily="2" charset="-122"/>
                <a:ea typeface="华文楷体" pitchFamily="2" charset="-122"/>
              </a:rPr>
              <a:t>多达</a:t>
            </a:r>
            <a:r>
              <a:rPr lang="en-US" altLang="zh-CN" sz="2000" b="1" dirty="0" smtClean="0">
                <a:solidFill>
                  <a:srgbClr val="002060"/>
                </a:solidFill>
                <a:latin typeface="华文楷体" pitchFamily="2" charset="-122"/>
                <a:ea typeface="华文楷体" pitchFamily="2" charset="-122"/>
              </a:rPr>
              <a:t>51</a:t>
            </a:r>
            <a:r>
              <a:rPr lang="zh-CN" altLang="en-US" sz="2000" b="1" dirty="0" smtClean="0">
                <a:solidFill>
                  <a:srgbClr val="002060"/>
                </a:solidFill>
                <a:latin typeface="华文楷体" pitchFamily="2" charset="-122"/>
                <a:ea typeface="华文楷体" pitchFamily="2" charset="-122"/>
              </a:rPr>
              <a:t>所大学管理部门没有外文网站</a:t>
            </a:r>
            <a:endParaRPr lang="en-US" altLang="zh-CN" sz="20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r>
              <a:rPr lang="en-US" altLang="zh-CN" sz="2000" b="1" dirty="0" smtClean="0">
                <a:solidFill>
                  <a:srgbClr val="002060"/>
                </a:solidFill>
                <a:latin typeface="华文楷体" pitchFamily="2" charset="-122"/>
                <a:ea typeface="华文楷体" pitchFamily="2" charset="-122"/>
              </a:rPr>
              <a:t>       </a:t>
            </a:r>
          </a:p>
          <a:p>
            <a:pPr marL="0" indent="0">
              <a:buFont typeface="Arial" panose="020B0604020202020204" pitchFamily="34" charset="0"/>
              <a:buNone/>
            </a:pPr>
            <a:r>
              <a:rPr lang="en-US" altLang="zh-CN" sz="2400" b="1" dirty="0" smtClean="0">
                <a:solidFill>
                  <a:srgbClr val="002060"/>
                </a:solidFill>
                <a:latin typeface="华文楷体" pitchFamily="2" charset="-122"/>
                <a:ea typeface="华文楷体" pitchFamily="2" charset="-122"/>
              </a:rPr>
              <a:t>     </a:t>
            </a:r>
          </a:p>
        </p:txBody>
      </p:sp>
      <p:pic>
        <p:nvPicPr>
          <p:cNvPr id="22" name="Picture 2"/>
          <p:cNvPicPr>
            <a:picLocks noChangeAspect="1" noChangeArrowheads="1"/>
          </p:cNvPicPr>
          <p:nvPr/>
        </p:nvPicPr>
        <p:blipFill>
          <a:blip r:embed="rId6" cstate="print"/>
          <a:srcRect/>
          <a:stretch>
            <a:fillRect/>
          </a:stretch>
        </p:blipFill>
        <p:spPr bwMode="auto">
          <a:xfrm>
            <a:off x="1858433" y="2729507"/>
            <a:ext cx="7944948" cy="2932039"/>
          </a:xfrm>
          <a:prstGeom prst="rect">
            <a:avLst/>
          </a:prstGeom>
          <a:noFill/>
          <a:ln w="9525">
            <a:noFill/>
            <a:miter lim="800000"/>
            <a:headEnd/>
            <a:tailEnd/>
          </a:ln>
          <a:effectLst/>
        </p:spPr>
      </p:pic>
    </p:spTree>
    <p:extLst>
      <p:ext uri="{BB962C8B-B14F-4D97-AF65-F5344CB8AC3E}">
        <p14:creationId xmlns:p14="http://schemas.microsoft.com/office/powerpoint/2010/main" val="42897777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95</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835087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国际化短板：基础建设落后于国际化发展</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b="0" kern="0" dirty="0">
                <a:solidFill>
                  <a:srgbClr val="FFFFFF"/>
                </a:solidFill>
                <a:latin typeface="微软雅黑" panose="020B0503020204020204" pitchFamily="34" charset="-122"/>
                <a:ea typeface="微软雅黑" panose="020B0503020204020204" pitchFamily="34" charset="-122"/>
              </a:rPr>
              <a:t>8</a:t>
            </a:r>
            <a:endParaRPr lang="zh-CN" altLang="en-US" b="0"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95</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95</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b="1" dirty="0">
                <a:solidFill>
                  <a:schemeClr val="accent6">
                    <a:lumMod val="75000"/>
                  </a:schemeClr>
                </a:solidFill>
                <a:latin typeface="华文楷体" pitchFamily="2" charset="-122"/>
                <a:ea typeface="华文楷体" pitchFamily="2" charset="-122"/>
              </a:rPr>
              <a:t>短</a:t>
            </a:r>
            <a:r>
              <a:rPr lang="zh-CN" altLang="en-US" b="1" dirty="0" smtClean="0">
                <a:solidFill>
                  <a:schemeClr val="accent6">
                    <a:lumMod val="75000"/>
                  </a:schemeClr>
                </a:solidFill>
                <a:latin typeface="华文楷体" pitchFamily="2" charset="-122"/>
                <a:ea typeface="华文楷体" pitchFamily="2" charset="-122"/>
              </a:rPr>
              <a:t>板八：</a:t>
            </a:r>
            <a:r>
              <a:rPr lang="zh-CN" altLang="en-US" b="1" dirty="0">
                <a:solidFill>
                  <a:schemeClr val="accent6">
                    <a:lumMod val="75000"/>
                  </a:schemeClr>
                </a:solidFill>
                <a:latin typeface="华文楷体" pitchFamily="2" charset="-122"/>
                <a:ea typeface="华文楷体" pitchFamily="2" charset="-122"/>
              </a:rPr>
              <a:t>学校外文网站建设不理想</a:t>
            </a:r>
          </a:p>
          <a:p>
            <a:pPr>
              <a:lnSpc>
                <a:spcPts val="4800"/>
              </a:lnSpc>
              <a:buNone/>
            </a:pPr>
            <a:endParaRPr lang="zh-CN" altLang="en-US" dirty="0">
              <a:solidFill>
                <a:srgbClr val="C00000"/>
              </a:solidFill>
              <a:latin typeface="华文楷体" pitchFamily="2" charset="-122"/>
              <a:ea typeface="华文楷体" pitchFamily="2" charset="-122"/>
            </a:endParaRPr>
          </a:p>
          <a:p>
            <a:pPr marL="0" indent="0">
              <a:buNone/>
            </a:pPr>
            <a:endParaRPr lang="zh-CN" altLang="en-US" b="1" dirty="0" smtClean="0">
              <a:latin typeface="华文楷体" pitchFamily="2" charset="-122"/>
              <a:ea typeface="华文楷体" pitchFamily="2" charset="-122"/>
            </a:endParaRPr>
          </a:p>
          <a:p>
            <a:pPr>
              <a:lnSpc>
                <a:spcPts val="4800"/>
              </a:lnSpc>
              <a:buNone/>
            </a:pPr>
            <a:endParaRPr lang="zh-CN" altLang="en-US" dirty="0"/>
          </a:p>
        </p:txBody>
      </p:sp>
      <p:sp>
        <p:nvSpPr>
          <p:cNvPr id="24" name="内容占位符 2"/>
          <p:cNvSpPr txBox="1">
            <a:spLocks/>
          </p:cNvSpPr>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zh-CN" sz="2400" b="0" dirty="0">
                <a:solidFill>
                  <a:srgbClr val="740000"/>
                </a:solidFill>
                <a:latin typeface="华文楷体" pitchFamily="2" charset="-122"/>
                <a:ea typeface="华文楷体" pitchFamily="2" charset="-122"/>
              </a:rPr>
              <a:t> </a:t>
            </a:r>
            <a:r>
              <a:rPr lang="en-US" altLang="zh-CN" sz="2400" b="0" dirty="0" smtClean="0">
                <a:solidFill>
                  <a:srgbClr val="740000"/>
                </a:solidFill>
                <a:latin typeface="华文楷体" pitchFamily="2" charset="-122"/>
                <a:ea typeface="华文楷体" pitchFamily="2" charset="-122"/>
              </a:rPr>
              <a:t>                            </a:t>
            </a:r>
            <a:r>
              <a:rPr lang="zh-CN" altLang="en-US" sz="2400" b="1" dirty="0" smtClean="0">
                <a:solidFill>
                  <a:srgbClr val="002060"/>
                </a:solidFill>
                <a:latin typeface="华文楷体" pitchFamily="2" charset="-122"/>
                <a:ea typeface="华文楷体" pitchFamily="2" charset="-122"/>
              </a:rPr>
              <a:t>样本大学</a:t>
            </a:r>
            <a:r>
              <a:rPr lang="en-US" altLang="zh-CN" sz="2400" b="1" dirty="0" smtClean="0">
                <a:solidFill>
                  <a:srgbClr val="002060"/>
                </a:solidFill>
                <a:latin typeface="华文楷体" pitchFamily="2" charset="-122"/>
                <a:ea typeface="华文楷体" pitchFamily="2" charset="-122"/>
              </a:rPr>
              <a:t>2016-2017</a:t>
            </a:r>
            <a:r>
              <a:rPr lang="zh-CN" altLang="en-US" sz="2400" b="1" dirty="0" smtClean="0">
                <a:solidFill>
                  <a:srgbClr val="002060"/>
                </a:solidFill>
                <a:latin typeface="华文楷体" pitchFamily="2" charset="-122"/>
                <a:ea typeface="华文楷体" pitchFamily="2" charset="-122"/>
              </a:rPr>
              <a:t>管理部门外文网站建设比较</a:t>
            </a:r>
            <a:endParaRPr lang="en-US" altLang="zh-CN" sz="24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endParaRPr lang="zh-CN" altLang="en-US" sz="2400" b="0" dirty="0" smtClean="0"/>
          </a:p>
        </p:txBody>
      </p:sp>
      <p:graphicFrame>
        <p:nvGraphicFramePr>
          <p:cNvPr id="25" name="表格 24"/>
          <p:cNvGraphicFramePr>
            <a:graphicFrameLocks noGrp="1"/>
          </p:cNvGraphicFramePr>
          <p:nvPr>
            <p:extLst>
              <p:ext uri="{D42A27DB-BD31-4B8C-83A1-F6EECF244321}">
                <p14:modId xmlns:p14="http://schemas.microsoft.com/office/powerpoint/2010/main" val="2407230181"/>
              </p:ext>
            </p:extLst>
          </p:nvPr>
        </p:nvGraphicFramePr>
        <p:xfrm>
          <a:off x="1631505" y="2132855"/>
          <a:ext cx="8881980" cy="4258420"/>
        </p:xfrm>
        <a:graphic>
          <a:graphicData uri="http://schemas.openxmlformats.org/drawingml/2006/table">
            <a:tbl>
              <a:tblPr>
                <a:tableStyleId>{5C22544A-7EE6-4342-B048-85BDC9FD1C3A}</a:tableStyleId>
              </a:tblPr>
              <a:tblGrid>
                <a:gridCol w="3060682">
                  <a:extLst>
                    <a:ext uri="{9D8B030D-6E8A-4147-A177-3AD203B41FA5}">
                      <a16:colId xmlns="" xmlns:a16="http://schemas.microsoft.com/office/drawing/2014/main" val="20000"/>
                    </a:ext>
                  </a:extLst>
                </a:gridCol>
                <a:gridCol w="2910649">
                  <a:extLst>
                    <a:ext uri="{9D8B030D-6E8A-4147-A177-3AD203B41FA5}">
                      <a16:colId xmlns="" xmlns:a16="http://schemas.microsoft.com/office/drawing/2014/main" val="20001"/>
                    </a:ext>
                  </a:extLst>
                </a:gridCol>
                <a:gridCol w="2910649">
                  <a:extLst>
                    <a:ext uri="{9D8B030D-6E8A-4147-A177-3AD203B41FA5}">
                      <a16:colId xmlns="" xmlns:a16="http://schemas.microsoft.com/office/drawing/2014/main" val="20002"/>
                    </a:ext>
                  </a:extLst>
                </a:gridCol>
              </a:tblGrid>
              <a:tr h="425842">
                <a:tc rowSpan="2">
                  <a:txBody>
                    <a:bodyPr/>
                    <a:lstStyle/>
                    <a:p>
                      <a:pPr algn="ctr">
                        <a:lnSpc>
                          <a:spcPct val="150000"/>
                        </a:lnSpc>
                        <a:spcAft>
                          <a:spcPts val="0"/>
                        </a:spcAft>
                      </a:pPr>
                      <a:r>
                        <a:rPr lang="zh-CN" sz="1800" b="1" kern="100" dirty="0">
                          <a:solidFill>
                            <a:srgbClr val="002060"/>
                          </a:solidFill>
                          <a:effectLst/>
                        </a:rPr>
                        <a:t>管理部门建有外文网站的数量</a:t>
                      </a:r>
                      <a:endParaRPr lang="zh-CN" sz="1800" b="1" kern="100" dirty="0">
                        <a:solidFill>
                          <a:srgbClr val="002060"/>
                        </a:solidFill>
                        <a:effectLst/>
                        <a:latin typeface="Calibri"/>
                        <a:ea typeface="宋体"/>
                        <a:cs typeface="Times New Roman"/>
                      </a:endParaRPr>
                    </a:p>
                  </a:txBody>
                  <a:tcPr marL="91447" marR="91447" marT="0" marB="0" anchor="ctr"/>
                </a:tc>
                <a:tc gridSpan="2">
                  <a:txBody>
                    <a:bodyPr/>
                    <a:lstStyle/>
                    <a:p>
                      <a:pPr algn="ctr">
                        <a:lnSpc>
                          <a:spcPct val="150000"/>
                        </a:lnSpc>
                        <a:spcAft>
                          <a:spcPts val="0"/>
                        </a:spcAft>
                      </a:pPr>
                      <a:r>
                        <a:rPr lang="zh-CN" sz="1800" b="1" kern="100">
                          <a:solidFill>
                            <a:srgbClr val="002060"/>
                          </a:solidFill>
                          <a:effectLst/>
                        </a:rPr>
                        <a:t>学校数</a:t>
                      </a:r>
                      <a:endParaRPr lang="zh-CN" sz="1800" b="1" kern="100">
                        <a:solidFill>
                          <a:srgbClr val="002060"/>
                        </a:solidFill>
                        <a:effectLst/>
                        <a:latin typeface="Calibri"/>
                        <a:ea typeface="宋体"/>
                        <a:cs typeface="Times New Roman"/>
                      </a:endParaRPr>
                    </a:p>
                  </a:txBody>
                  <a:tcPr marL="91447" marR="91447" marT="0" marB="0" anchor="ctr"/>
                </a:tc>
                <a:tc hMerge="1">
                  <a:txBody>
                    <a:bodyPr/>
                    <a:lstStyle/>
                    <a:p>
                      <a:endParaRPr lang="zh-CN" altLang="en-US"/>
                    </a:p>
                  </a:txBody>
                  <a:tcPr/>
                </a:tc>
                <a:extLst>
                  <a:ext uri="{0D108BD9-81ED-4DB2-BD59-A6C34878D82A}">
                    <a16:rowId xmlns="" xmlns:a16="http://schemas.microsoft.com/office/drawing/2014/main" val="10000"/>
                  </a:ext>
                </a:extLst>
              </a:tr>
              <a:tr h="425842">
                <a:tc vMerge="1">
                  <a:txBody>
                    <a:bodyPr/>
                    <a:lstStyle/>
                    <a:p>
                      <a:endParaRPr lang="zh-CN" altLang="en-US"/>
                    </a:p>
                  </a:txBody>
                  <a:tcPr/>
                </a:tc>
                <a:tc>
                  <a:txBody>
                    <a:bodyPr/>
                    <a:lstStyle/>
                    <a:p>
                      <a:pPr algn="ctr">
                        <a:lnSpc>
                          <a:spcPct val="150000"/>
                        </a:lnSpc>
                        <a:spcAft>
                          <a:spcPts val="0"/>
                        </a:spcAft>
                      </a:pPr>
                      <a:r>
                        <a:rPr lang="en-US" sz="1800" b="1" kern="100" dirty="0">
                          <a:solidFill>
                            <a:srgbClr val="002060"/>
                          </a:solidFill>
                          <a:effectLst/>
                        </a:rPr>
                        <a:t>2016</a:t>
                      </a:r>
                      <a:r>
                        <a:rPr lang="zh-CN" sz="1800" b="1" kern="100" dirty="0">
                          <a:solidFill>
                            <a:srgbClr val="002060"/>
                          </a:solidFill>
                          <a:effectLst/>
                        </a:rPr>
                        <a:t>年</a:t>
                      </a:r>
                      <a:endParaRPr lang="zh-CN" sz="1800" b="1" kern="100" dirty="0">
                        <a:solidFill>
                          <a:srgbClr val="002060"/>
                        </a:solidFill>
                        <a:effectLst/>
                        <a:latin typeface="Calibri"/>
                        <a:ea typeface="宋体"/>
                        <a:cs typeface="Times New Roman"/>
                      </a:endParaRPr>
                    </a:p>
                  </a:txBody>
                  <a:tcPr marL="91447" marR="91447" marT="0" marB="0" anchor="ctr"/>
                </a:tc>
                <a:tc>
                  <a:txBody>
                    <a:bodyPr/>
                    <a:lstStyle/>
                    <a:p>
                      <a:pPr algn="ctr">
                        <a:lnSpc>
                          <a:spcPct val="150000"/>
                        </a:lnSpc>
                        <a:spcAft>
                          <a:spcPts val="0"/>
                        </a:spcAft>
                      </a:pPr>
                      <a:r>
                        <a:rPr lang="en-US" sz="1800" b="1" kern="100" dirty="0">
                          <a:solidFill>
                            <a:srgbClr val="002060"/>
                          </a:solidFill>
                          <a:effectLst/>
                        </a:rPr>
                        <a:t>2017</a:t>
                      </a:r>
                      <a:r>
                        <a:rPr lang="zh-CN" sz="1800" b="1" kern="100" dirty="0">
                          <a:solidFill>
                            <a:srgbClr val="002060"/>
                          </a:solidFill>
                          <a:effectLst/>
                        </a:rPr>
                        <a:t>年</a:t>
                      </a:r>
                      <a:endParaRPr lang="zh-CN" sz="1800" b="1" kern="100" dirty="0">
                        <a:solidFill>
                          <a:srgbClr val="002060"/>
                        </a:solidFill>
                        <a:effectLst/>
                        <a:latin typeface="Calibri"/>
                        <a:ea typeface="宋体"/>
                        <a:cs typeface="Times New Roman"/>
                      </a:endParaRPr>
                    </a:p>
                  </a:txBody>
                  <a:tcPr marL="91447" marR="91447" marT="0" marB="0" anchor="ctr"/>
                </a:tc>
                <a:extLst>
                  <a:ext uri="{0D108BD9-81ED-4DB2-BD59-A6C34878D82A}">
                    <a16:rowId xmlns="" xmlns:a16="http://schemas.microsoft.com/office/drawing/2014/main" val="10001"/>
                  </a:ext>
                </a:extLst>
              </a:tr>
              <a:tr h="425842">
                <a:tc>
                  <a:txBody>
                    <a:bodyPr/>
                    <a:lstStyle/>
                    <a:p>
                      <a:pPr algn="ctr">
                        <a:lnSpc>
                          <a:spcPct val="150000"/>
                        </a:lnSpc>
                        <a:spcAft>
                          <a:spcPts val="0"/>
                        </a:spcAft>
                      </a:pPr>
                      <a:r>
                        <a:rPr lang="en-US" sz="1800" b="1" kern="100" dirty="0">
                          <a:solidFill>
                            <a:srgbClr val="002060"/>
                          </a:solidFill>
                          <a:effectLst/>
                        </a:rPr>
                        <a:t>1</a:t>
                      </a:r>
                      <a:endParaRPr lang="zh-CN" sz="1800" b="1" kern="100" dirty="0">
                        <a:solidFill>
                          <a:srgbClr val="002060"/>
                        </a:solidFill>
                        <a:effectLst/>
                        <a:latin typeface="Calibri"/>
                        <a:ea typeface="宋体"/>
                        <a:cs typeface="Times New Roman"/>
                      </a:endParaRPr>
                    </a:p>
                  </a:txBody>
                  <a:tcPr marL="91447" marR="91447" marT="0" marB="0"/>
                </a:tc>
                <a:tc>
                  <a:txBody>
                    <a:bodyPr/>
                    <a:lstStyle/>
                    <a:p>
                      <a:pPr algn="ctr">
                        <a:lnSpc>
                          <a:spcPct val="150000"/>
                        </a:lnSpc>
                        <a:spcAft>
                          <a:spcPts val="0"/>
                        </a:spcAft>
                      </a:pPr>
                      <a:r>
                        <a:rPr lang="en-US" sz="1800" b="1" kern="100">
                          <a:solidFill>
                            <a:srgbClr val="002060"/>
                          </a:solidFill>
                          <a:effectLst/>
                        </a:rPr>
                        <a:t>34</a:t>
                      </a:r>
                      <a:endParaRPr lang="zh-CN" sz="1800" b="1" kern="100">
                        <a:solidFill>
                          <a:srgbClr val="002060"/>
                        </a:solidFill>
                        <a:effectLst/>
                        <a:latin typeface="Calibri"/>
                        <a:ea typeface="宋体"/>
                        <a:cs typeface="Times New Roman"/>
                      </a:endParaRPr>
                    </a:p>
                  </a:txBody>
                  <a:tcPr marL="91447" marR="91447" marT="0" marB="0"/>
                </a:tc>
                <a:tc>
                  <a:txBody>
                    <a:bodyPr/>
                    <a:lstStyle/>
                    <a:p>
                      <a:pPr algn="ctr">
                        <a:lnSpc>
                          <a:spcPct val="150000"/>
                        </a:lnSpc>
                        <a:spcAft>
                          <a:spcPts val="0"/>
                        </a:spcAft>
                      </a:pPr>
                      <a:r>
                        <a:rPr lang="en-US" sz="1800" b="1" kern="100" dirty="0">
                          <a:solidFill>
                            <a:srgbClr val="002060"/>
                          </a:solidFill>
                          <a:effectLst/>
                        </a:rPr>
                        <a:t>39</a:t>
                      </a:r>
                      <a:endParaRPr lang="zh-CN" sz="1800" b="1" kern="100" dirty="0">
                        <a:solidFill>
                          <a:srgbClr val="002060"/>
                        </a:solidFill>
                        <a:effectLst/>
                        <a:latin typeface="Calibri"/>
                        <a:ea typeface="宋体"/>
                        <a:cs typeface="Times New Roman"/>
                      </a:endParaRPr>
                    </a:p>
                  </a:txBody>
                  <a:tcPr marL="91447" marR="91447" marT="0" marB="0"/>
                </a:tc>
                <a:extLst>
                  <a:ext uri="{0D108BD9-81ED-4DB2-BD59-A6C34878D82A}">
                    <a16:rowId xmlns="" xmlns:a16="http://schemas.microsoft.com/office/drawing/2014/main" val="10002"/>
                  </a:ext>
                </a:extLst>
              </a:tr>
              <a:tr h="425842">
                <a:tc>
                  <a:txBody>
                    <a:bodyPr/>
                    <a:lstStyle/>
                    <a:p>
                      <a:pPr algn="ctr">
                        <a:lnSpc>
                          <a:spcPct val="150000"/>
                        </a:lnSpc>
                        <a:spcAft>
                          <a:spcPts val="0"/>
                        </a:spcAft>
                      </a:pPr>
                      <a:r>
                        <a:rPr lang="en-US" sz="1800" b="1" kern="100">
                          <a:solidFill>
                            <a:srgbClr val="002060"/>
                          </a:solidFill>
                          <a:effectLst/>
                        </a:rPr>
                        <a:t>2</a:t>
                      </a:r>
                      <a:endParaRPr lang="zh-CN" sz="1800" b="1" kern="100">
                        <a:solidFill>
                          <a:srgbClr val="002060"/>
                        </a:solidFill>
                        <a:effectLst/>
                        <a:latin typeface="Calibri"/>
                        <a:ea typeface="宋体"/>
                        <a:cs typeface="Times New Roman"/>
                      </a:endParaRPr>
                    </a:p>
                  </a:txBody>
                  <a:tcPr marL="91447" marR="91447" marT="0" marB="0"/>
                </a:tc>
                <a:tc>
                  <a:txBody>
                    <a:bodyPr/>
                    <a:lstStyle/>
                    <a:p>
                      <a:pPr algn="ctr">
                        <a:lnSpc>
                          <a:spcPct val="150000"/>
                        </a:lnSpc>
                        <a:spcAft>
                          <a:spcPts val="0"/>
                        </a:spcAft>
                      </a:pPr>
                      <a:r>
                        <a:rPr lang="en-US" sz="1800" b="1" kern="100">
                          <a:solidFill>
                            <a:srgbClr val="002060"/>
                          </a:solidFill>
                          <a:effectLst/>
                        </a:rPr>
                        <a:t>10</a:t>
                      </a:r>
                      <a:endParaRPr lang="zh-CN" sz="1800" b="1" kern="100">
                        <a:solidFill>
                          <a:srgbClr val="002060"/>
                        </a:solidFill>
                        <a:effectLst/>
                        <a:latin typeface="Calibri"/>
                        <a:ea typeface="宋体"/>
                        <a:cs typeface="Times New Roman"/>
                      </a:endParaRPr>
                    </a:p>
                  </a:txBody>
                  <a:tcPr marL="91447" marR="91447" marT="0" marB="0"/>
                </a:tc>
                <a:tc>
                  <a:txBody>
                    <a:bodyPr/>
                    <a:lstStyle/>
                    <a:p>
                      <a:pPr algn="ctr">
                        <a:lnSpc>
                          <a:spcPct val="150000"/>
                        </a:lnSpc>
                        <a:spcAft>
                          <a:spcPts val="0"/>
                        </a:spcAft>
                      </a:pPr>
                      <a:r>
                        <a:rPr lang="en-US" sz="1800" b="1" kern="100" dirty="0">
                          <a:solidFill>
                            <a:srgbClr val="002060"/>
                          </a:solidFill>
                          <a:effectLst/>
                        </a:rPr>
                        <a:t>12</a:t>
                      </a:r>
                      <a:endParaRPr lang="zh-CN" sz="1800" b="1" kern="100" dirty="0">
                        <a:solidFill>
                          <a:srgbClr val="002060"/>
                        </a:solidFill>
                        <a:effectLst/>
                        <a:latin typeface="Calibri"/>
                        <a:ea typeface="宋体"/>
                        <a:cs typeface="Times New Roman"/>
                      </a:endParaRPr>
                    </a:p>
                  </a:txBody>
                  <a:tcPr marL="91447" marR="91447" marT="0" marB="0"/>
                </a:tc>
                <a:extLst>
                  <a:ext uri="{0D108BD9-81ED-4DB2-BD59-A6C34878D82A}">
                    <a16:rowId xmlns="" xmlns:a16="http://schemas.microsoft.com/office/drawing/2014/main" val="10003"/>
                  </a:ext>
                </a:extLst>
              </a:tr>
              <a:tr h="425842">
                <a:tc>
                  <a:txBody>
                    <a:bodyPr/>
                    <a:lstStyle/>
                    <a:p>
                      <a:pPr algn="ctr">
                        <a:lnSpc>
                          <a:spcPct val="150000"/>
                        </a:lnSpc>
                        <a:spcAft>
                          <a:spcPts val="0"/>
                        </a:spcAft>
                      </a:pPr>
                      <a:r>
                        <a:rPr lang="en-US" sz="1800" b="1" kern="100">
                          <a:solidFill>
                            <a:srgbClr val="002060"/>
                          </a:solidFill>
                          <a:effectLst/>
                        </a:rPr>
                        <a:t>3</a:t>
                      </a:r>
                      <a:endParaRPr lang="zh-CN" sz="1800" b="1" kern="100">
                        <a:solidFill>
                          <a:srgbClr val="002060"/>
                        </a:solidFill>
                        <a:effectLst/>
                        <a:latin typeface="Calibri"/>
                        <a:ea typeface="宋体"/>
                        <a:cs typeface="Times New Roman"/>
                      </a:endParaRPr>
                    </a:p>
                  </a:txBody>
                  <a:tcPr marL="91447" marR="91447" marT="0" marB="0"/>
                </a:tc>
                <a:tc>
                  <a:txBody>
                    <a:bodyPr/>
                    <a:lstStyle/>
                    <a:p>
                      <a:pPr algn="ctr">
                        <a:lnSpc>
                          <a:spcPct val="150000"/>
                        </a:lnSpc>
                        <a:spcAft>
                          <a:spcPts val="0"/>
                        </a:spcAft>
                      </a:pPr>
                      <a:r>
                        <a:rPr lang="en-US" sz="1800" b="1" kern="100">
                          <a:solidFill>
                            <a:srgbClr val="002060"/>
                          </a:solidFill>
                          <a:effectLst/>
                        </a:rPr>
                        <a:t>6</a:t>
                      </a:r>
                      <a:endParaRPr lang="zh-CN" sz="1800" b="1" kern="100">
                        <a:solidFill>
                          <a:srgbClr val="002060"/>
                        </a:solidFill>
                        <a:effectLst/>
                        <a:latin typeface="Calibri"/>
                        <a:ea typeface="宋体"/>
                        <a:cs typeface="Times New Roman"/>
                      </a:endParaRPr>
                    </a:p>
                  </a:txBody>
                  <a:tcPr marL="91447" marR="91447" marT="0" marB="0"/>
                </a:tc>
                <a:tc>
                  <a:txBody>
                    <a:bodyPr/>
                    <a:lstStyle/>
                    <a:p>
                      <a:pPr algn="ctr">
                        <a:lnSpc>
                          <a:spcPct val="150000"/>
                        </a:lnSpc>
                        <a:spcAft>
                          <a:spcPts val="0"/>
                        </a:spcAft>
                      </a:pPr>
                      <a:r>
                        <a:rPr lang="en-US" sz="1800" b="1" kern="100" dirty="0">
                          <a:solidFill>
                            <a:srgbClr val="002060"/>
                          </a:solidFill>
                          <a:effectLst/>
                        </a:rPr>
                        <a:t>10</a:t>
                      </a:r>
                      <a:endParaRPr lang="zh-CN" sz="1800" b="1" kern="100" dirty="0">
                        <a:solidFill>
                          <a:srgbClr val="002060"/>
                        </a:solidFill>
                        <a:effectLst/>
                        <a:latin typeface="Calibri"/>
                        <a:ea typeface="宋体"/>
                        <a:cs typeface="Times New Roman"/>
                      </a:endParaRPr>
                    </a:p>
                  </a:txBody>
                  <a:tcPr marL="91447" marR="91447" marT="0" marB="0"/>
                </a:tc>
                <a:extLst>
                  <a:ext uri="{0D108BD9-81ED-4DB2-BD59-A6C34878D82A}">
                    <a16:rowId xmlns="" xmlns:a16="http://schemas.microsoft.com/office/drawing/2014/main" val="10004"/>
                  </a:ext>
                </a:extLst>
              </a:tr>
              <a:tr h="425842">
                <a:tc>
                  <a:txBody>
                    <a:bodyPr/>
                    <a:lstStyle/>
                    <a:p>
                      <a:pPr algn="ctr">
                        <a:lnSpc>
                          <a:spcPct val="150000"/>
                        </a:lnSpc>
                        <a:spcAft>
                          <a:spcPts val="0"/>
                        </a:spcAft>
                      </a:pPr>
                      <a:r>
                        <a:rPr lang="en-US" sz="1800" b="1" kern="100">
                          <a:solidFill>
                            <a:srgbClr val="002060"/>
                          </a:solidFill>
                          <a:effectLst/>
                        </a:rPr>
                        <a:t>4</a:t>
                      </a:r>
                      <a:endParaRPr lang="zh-CN" sz="1800" b="1" kern="100">
                        <a:solidFill>
                          <a:srgbClr val="002060"/>
                        </a:solidFill>
                        <a:effectLst/>
                        <a:latin typeface="Calibri"/>
                        <a:ea typeface="宋体"/>
                        <a:cs typeface="Times New Roman"/>
                      </a:endParaRPr>
                    </a:p>
                  </a:txBody>
                  <a:tcPr marL="91447" marR="91447" marT="0" marB="0"/>
                </a:tc>
                <a:tc>
                  <a:txBody>
                    <a:bodyPr/>
                    <a:lstStyle/>
                    <a:p>
                      <a:pPr algn="ctr">
                        <a:lnSpc>
                          <a:spcPct val="150000"/>
                        </a:lnSpc>
                        <a:spcAft>
                          <a:spcPts val="0"/>
                        </a:spcAft>
                      </a:pPr>
                      <a:r>
                        <a:rPr lang="en-US" sz="1800" b="1" kern="100">
                          <a:solidFill>
                            <a:srgbClr val="002060"/>
                          </a:solidFill>
                          <a:effectLst/>
                        </a:rPr>
                        <a:t>3</a:t>
                      </a:r>
                      <a:endParaRPr lang="zh-CN" sz="1800" b="1" kern="100">
                        <a:solidFill>
                          <a:srgbClr val="002060"/>
                        </a:solidFill>
                        <a:effectLst/>
                        <a:latin typeface="Calibri"/>
                        <a:ea typeface="宋体"/>
                        <a:cs typeface="Times New Roman"/>
                      </a:endParaRPr>
                    </a:p>
                  </a:txBody>
                  <a:tcPr marL="91447" marR="91447" marT="0" marB="0"/>
                </a:tc>
                <a:tc>
                  <a:txBody>
                    <a:bodyPr/>
                    <a:lstStyle/>
                    <a:p>
                      <a:pPr algn="ctr">
                        <a:lnSpc>
                          <a:spcPct val="150000"/>
                        </a:lnSpc>
                        <a:spcAft>
                          <a:spcPts val="0"/>
                        </a:spcAft>
                      </a:pPr>
                      <a:r>
                        <a:rPr lang="en-US" sz="1800" b="1" kern="100" dirty="0">
                          <a:solidFill>
                            <a:srgbClr val="002060"/>
                          </a:solidFill>
                          <a:effectLst/>
                        </a:rPr>
                        <a:t>0</a:t>
                      </a:r>
                      <a:endParaRPr lang="zh-CN" sz="1800" b="1" kern="100" dirty="0">
                        <a:solidFill>
                          <a:srgbClr val="002060"/>
                        </a:solidFill>
                        <a:effectLst/>
                        <a:latin typeface="Calibri"/>
                        <a:ea typeface="宋体"/>
                        <a:cs typeface="Times New Roman"/>
                      </a:endParaRPr>
                    </a:p>
                  </a:txBody>
                  <a:tcPr marL="91447" marR="91447" marT="0" marB="0"/>
                </a:tc>
                <a:extLst>
                  <a:ext uri="{0D108BD9-81ED-4DB2-BD59-A6C34878D82A}">
                    <a16:rowId xmlns="" xmlns:a16="http://schemas.microsoft.com/office/drawing/2014/main" val="10005"/>
                  </a:ext>
                </a:extLst>
              </a:tr>
              <a:tr h="425842">
                <a:tc>
                  <a:txBody>
                    <a:bodyPr/>
                    <a:lstStyle/>
                    <a:p>
                      <a:pPr algn="ctr">
                        <a:lnSpc>
                          <a:spcPct val="150000"/>
                        </a:lnSpc>
                        <a:spcAft>
                          <a:spcPts val="0"/>
                        </a:spcAft>
                      </a:pPr>
                      <a:r>
                        <a:rPr lang="en-US" sz="1800" b="1" kern="100">
                          <a:solidFill>
                            <a:srgbClr val="002060"/>
                          </a:solidFill>
                          <a:effectLst/>
                        </a:rPr>
                        <a:t>5</a:t>
                      </a:r>
                      <a:endParaRPr lang="zh-CN" sz="1800" b="1" kern="100">
                        <a:solidFill>
                          <a:srgbClr val="002060"/>
                        </a:solidFill>
                        <a:effectLst/>
                        <a:latin typeface="Calibri"/>
                        <a:ea typeface="宋体"/>
                        <a:cs typeface="Times New Roman"/>
                      </a:endParaRPr>
                    </a:p>
                  </a:txBody>
                  <a:tcPr marL="91447" marR="91447" marT="0" marB="0"/>
                </a:tc>
                <a:tc>
                  <a:txBody>
                    <a:bodyPr/>
                    <a:lstStyle/>
                    <a:p>
                      <a:pPr algn="ctr">
                        <a:lnSpc>
                          <a:spcPct val="150000"/>
                        </a:lnSpc>
                        <a:spcAft>
                          <a:spcPts val="0"/>
                        </a:spcAft>
                      </a:pPr>
                      <a:r>
                        <a:rPr lang="en-US" sz="1800" b="1" kern="100">
                          <a:solidFill>
                            <a:srgbClr val="002060"/>
                          </a:solidFill>
                          <a:effectLst/>
                        </a:rPr>
                        <a:t>1</a:t>
                      </a:r>
                      <a:endParaRPr lang="zh-CN" sz="1800" b="1" kern="100">
                        <a:solidFill>
                          <a:srgbClr val="002060"/>
                        </a:solidFill>
                        <a:effectLst/>
                        <a:latin typeface="Calibri"/>
                        <a:ea typeface="宋体"/>
                        <a:cs typeface="Times New Roman"/>
                      </a:endParaRPr>
                    </a:p>
                  </a:txBody>
                  <a:tcPr marL="91447" marR="91447" marT="0" marB="0"/>
                </a:tc>
                <a:tc>
                  <a:txBody>
                    <a:bodyPr/>
                    <a:lstStyle/>
                    <a:p>
                      <a:pPr algn="ctr">
                        <a:lnSpc>
                          <a:spcPct val="150000"/>
                        </a:lnSpc>
                        <a:spcAft>
                          <a:spcPts val="0"/>
                        </a:spcAft>
                      </a:pPr>
                      <a:r>
                        <a:rPr lang="en-US" sz="1800" b="1" kern="100" dirty="0">
                          <a:solidFill>
                            <a:srgbClr val="002060"/>
                          </a:solidFill>
                          <a:effectLst/>
                        </a:rPr>
                        <a:t>1</a:t>
                      </a:r>
                      <a:endParaRPr lang="zh-CN" sz="1800" b="1" kern="100" dirty="0">
                        <a:solidFill>
                          <a:srgbClr val="002060"/>
                        </a:solidFill>
                        <a:effectLst/>
                        <a:latin typeface="Calibri"/>
                        <a:ea typeface="宋体"/>
                        <a:cs typeface="Times New Roman"/>
                      </a:endParaRPr>
                    </a:p>
                  </a:txBody>
                  <a:tcPr marL="91447" marR="91447" marT="0" marB="0"/>
                </a:tc>
                <a:extLst>
                  <a:ext uri="{0D108BD9-81ED-4DB2-BD59-A6C34878D82A}">
                    <a16:rowId xmlns="" xmlns:a16="http://schemas.microsoft.com/office/drawing/2014/main" val="10006"/>
                  </a:ext>
                </a:extLst>
              </a:tr>
              <a:tr h="425842">
                <a:tc>
                  <a:txBody>
                    <a:bodyPr/>
                    <a:lstStyle/>
                    <a:p>
                      <a:pPr algn="ctr">
                        <a:lnSpc>
                          <a:spcPct val="150000"/>
                        </a:lnSpc>
                        <a:spcAft>
                          <a:spcPts val="0"/>
                        </a:spcAft>
                      </a:pPr>
                      <a:r>
                        <a:rPr lang="en-US" sz="1800" b="1" kern="100">
                          <a:solidFill>
                            <a:srgbClr val="002060"/>
                          </a:solidFill>
                          <a:effectLst/>
                        </a:rPr>
                        <a:t>6</a:t>
                      </a:r>
                      <a:endParaRPr lang="zh-CN" sz="1800" b="1" kern="100">
                        <a:solidFill>
                          <a:srgbClr val="002060"/>
                        </a:solidFill>
                        <a:effectLst/>
                        <a:latin typeface="Calibri"/>
                        <a:ea typeface="宋体"/>
                        <a:cs typeface="Times New Roman"/>
                      </a:endParaRPr>
                    </a:p>
                  </a:txBody>
                  <a:tcPr marL="91447" marR="91447" marT="0" marB="0"/>
                </a:tc>
                <a:tc>
                  <a:txBody>
                    <a:bodyPr/>
                    <a:lstStyle/>
                    <a:p>
                      <a:pPr algn="ctr">
                        <a:lnSpc>
                          <a:spcPct val="150000"/>
                        </a:lnSpc>
                        <a:spcAft>
                          <a:spcPts val="0"/>
                        </a:spcAft>
                      </a:pPr>
                      <a:r>
                        <a:rPr lang="en-US" sz="1800" b="1" kern="100">
                          <a:solidFill>
                            <a:srgbClr val="002060"/>
                          </a:solidFill>
                          <a:effectLst/>
                        </a:rPr>
                        <a:t>0</a:t>
                      </a:r>
                      <a:endParaRPr lang="zh-CN" sz="1800" b="1" kern="100">
                        <a:solidFill>
                          <a:srgbClr val="002060"/>
                        </a:solidFill>
                        <a:effectLst/>
                        <a:latin typeface="Calibri"/>
                        <a:ea typeface="宋体"/>
                        <a:cs typeface="Times New Roman"/>
                      </a:endParaRPr>
                    </a:p>
                  </a:txBody>
                  <a:tcPr marL="91447" marR="91447" marT="0" marB="0"/>
                </a:tc>
                <a:tc>
                  <a:txBody>
                    <a:bodyPr/>
                    <a:lstStyle/>
                    <a:p>
                      <a:pPr algn="ctr">
                        <a:lnSpc>
                          <a:spcPct val="150000"/>
                        </a:lnSpc>
                        <a:spcAft>
                          <a:spcPts val="0"/>
                        </a:spcAft>
                      </a:pPr>
                      <a:r>
                        <a:rPr lang="en-US" sz="1800" b="1" kern="100" dirty="0">
                          <a:solidFill>
                            <a:srgbClr val="002060"/>
                          </a:solidFill>
                          <a:effectLst/>
                        </a:rPr>
                        <a:t>2</a:t>
                      </a:r>
                      <a:endParaRPr lang="zh-CN" sz="1800" b="1" kern="100" dirty="0">
                        <a:solidFill>
                          <a:srgbClr val="002060"/>
                        </a:solidFill>
                        <a:effectLst/>
                        <a:latin typeface="Calibri"/>
                        <a:ea typeface="宋体"/>
                        <a:cs typeface="Times New Roman"/>
                      </a:endParaRPr>
                    </a:p>
                  </a:txBody>
                  <a:tcPr marL="91447" marR="91447" marT="0" marB="0"/>
                </a:tc>
                <a:extLst>
                  <a:ext uri="{0D108BD9-81ED-4DB2-BD59-A6C34878D82A}">
                    <a16:rowId xmlns="" xmlns:a16="http://schemas.microsoft.com/office/drawing/2014/main" val="10007"/>
                  </a:ext>
                </a:extLst>
              </a:tr>
              <a:tr h="425842">
                <a:tc>
                  <a:txBody>
                    <a:bodyPr/>
                    <a:lstStyle/>
                    <a:p>
                      <a:pPr algn="ctr">
                        <a:lnSpc>
                          <a:spcPct val="150000"/>
                        </a:lnSpc>
                        <a:spcAft>
                          <a:spcPts val="0"/>
                        </a:spcAft>
                      </a:pPr>
                      <a:r>
                        <a:rPr lang="en-US" sz="1800" b="1" kern="100">
                          <a:solidFill>
                            <a:srgbClr val="002060"/>
                          </a:solidFill>
                          <a:effectLst/>
                        </a:rPr>
                        <a:t>7</a:t>
                      </a:r>
                      <a:endParaRPr lang="zh-CN" sz="1800" b="1" kern="100">
                        <a:solidFill>
                          <a:srgbClr val="002060"/>
                        </a:solidFill>
                        <a:effectLst/>
                        <a:latin typeface="Calibri"/>
                        <a:ea typeface="宋体"/>
                        <a:cs typeface="Times New Roman"/>
                      </a:endParaRPr>
                    </a:p>
                  </a:txBody>
                  <a:tcPr marL="91447" marR="91447" marT="0" marB="0"/>
                </a:tc>
                <a:tc>
                  <a:txBody>
                    <a:bodyPr/>
                    <a:lstStyle/>
                    <a:p>
                      <a:pPr algn="ctr">
                        <a:lnSpc>
                          <a:spcPct val="150000"/>
                        </a:lnSpc>
                        <a:spcAft>
                          <a:spcPts val="0"/>
                        </a:spcAft>
                      </a:pPr>
                      <a:r>
                        <a:rPr lang="en-US" sz="1800" b="1" kern="100">
                          <a:solidFill>
                            <a:srgbClr val="002060"/>
                          </a:solidFill>
                          <a:effectLst/>
                        </a:rPr>
                        <a:t>1</a:t>
                      </a:r>
                      <a:endParaRPr lang="zh-CN" sz="1800" b="1" kern="100">
                        <a:solidFill>
                          <a:srgbClr val="002060"/>
                        </a:solidFill>
                        <a:effectLst/>
                        <a:latin typeface="Calibri"/>
                        <a:ea typeface="宋体"/>
                        <a:cs typeface="Times New Roman"/>
                      </a:endParaRPr>
                    </a:p>
                  </a:txBody>
                  <a:tcPr marL="91447" marR="91447" marT="0" marB="0"/>
                </a:tc>
                <a:tc>
                  <a:txBody>
                    <a:bodyPr/>
                    <a:lstStyle/>
                    <a:p>
                      <a:pPr algn="ctr">
                        <a:lnSpc>
                          <a:spcPct val="150000"/>
                        </a:lnSpc>
                        <a:spcAft>
                          <a:spcPts val="0"/>
                        </a:spcAft>
                      </a:pPr>
                      <a:r>
                        <a:rPr lang="en-US" sz="1800" b="1" kern="100" dirty="0">
                          <a:solidFill>
                            <a:srgbClr val="002060"/>
                          </a:solidFill>
                          <a:effectLst/>
                        </a:rPr>
                        <a:t>0</a:t>
                      </a:r>
                      <a:endParaRPr lang="zh-CN" sz="1800" b="1" kern="100" dirty="0">
                        <a:solidFill>
                          <a:srgbClr val="002060"/>
                        </a:solidFill>
                        <a:effectLst/>
                        <a:latin typeface="Calibri"/>
                        <a:ea typeface="宋体"/>
                        <a:cs typeface="Times New Roman"/>
                      </a:endParaRPr>
                    </a:p>
                  </a:txBody>
                  <a:tcPr marL="91447" marR="91447" marT="0" marB="0"/>
                </a:tc>
                <a:extLst>
                  <a:ext uri="{0D108BD9-81ED-4DB2-BD59-A6C34878D82A}">
                    <a16:rowId xmlns="" xmlns:a16="http://schemas.microsoft.com/office/drawing/2014/main" val="10008"/>
                  </a:ext>
                </a:extLst>
              </a:tr>
              <a:tr h="425842">
                <a:tc>
                  <a:txBody>
                    <a:bodyPr/>
                    <a:lstStyle/>
                    <a:p>
                      <a:pPr algn="ctr">
                        <a:lnSpc>
                          <a:spcPct val="150000"/>
                        </a:lnSpc>
                        <a:spcAft>
                          <a:spcPts val="0"/>
                        </a:spcAft>
                      </a:pPr>
                      <a:r>
                        <a:rPr lang="en-US" sz="1800" b="1" kern="100">
                          <a:solidFill>
                            <a:srgbClr val="002060"/>
                          </a:solidFill>
                          <a:effectLst/>
                        </a:rPr>
                        <a:t>10</a:t>
                      </a:r>
                      <a:endParaRPr lang="zh-CN" sz="1800" b="1" kern="100">
                        <a:solidFill>
                          <a:srgbClr val="002060"/>
                        </a:solidFill>
                        <a:effectLst/>
                        <a:latin typeface="Calibri"/>
                        <a:ea typeface="宋体"/>
                        <a:cs typeface="Times New Roman"/>
                      </a:endParaRPr>
                    </a:p>
                  </a:txBody>
                  <a:tcPr marL="91447" marR="91447" marT="0" marB="0"/>
                </a:tc>
                <a:tc>
                  <a:txBody>
                    <a:bodyPr/>
                    <a:lstStyle/>
                    <a:p>
                      <a:pPr algn="ctr">
                        <a:lnSpc>
                          <a:spcPct val="150000"/>
                        </a:lnSpc>
                        <a:spcAft>
                          <a:spcPts val="0"/>
                        </a:spcAft>
                      </a:pPr>
                      <a:r>
                        <a:rPr lang="en-US" sz="1800" b="1" kern="100">
                          <a:solidFill>
                            <a:srgbClr val="002060"/>
                          </a:solidFill>
                          <a:effectLst/>
                        </a:rPr>
                        <a:t>1</a:t>
                      </a:r>
                      <a:endParaRPr lang="zh-CN" sz="1800" b="1" kern="100">
                        <a:solidFill>
                          <a:srgbClr val="002060"/>
                        </a:solidFill>
                        <a:effectLst/>
                        <a:latin typeface="Calibri"/>
                        <a:ea typeface="宋体"/>
                        <a:cs typeface="Times New Roman"/>
                      </a:endParaRPr>
                    </a:p>
                  </a:txBody>
                  <a:tcPr marL="91447" marR="91447" marT="0" marB="0"/>
                </a:tc>
                <a:tc>
                  <a:txBody>
                    <a:bodyPr/>
                    <a:lstStyle/>
                    <a:p>
                      <a:pPr algn="ctr">
                        <a:lnSpc>
                          <a:spcPct val="150000"/>
                        </a:lnSpc>
                        <a:spcAft>
                          <a:spcPts val="0"/>
                        </a:spcAft>
                      </a:pPr>
                      <a:r>
                        <a:rPr lang="en-US" sz="1800" b="1" kern="100" dirty="0">
                          <a:solidFill>
                            <a:srgbClr val="002060"/>
                          </a:solidFill>
                          <a:effectLst/>
                        </a:rPr>
                        <a:t>0</a:t>
                      </a:r>
                      <a:endParaRPr lang="zh-CN" sz="1800" b="1" kern="100" dirty="0">
                        <a:solidFill>
                          <a:srgbClr val="002060"/>
                        </a:solidFill>
                        <a:effectLst/>
                        <a:latin typeface="Calibri"/>
                        <a:ea typeface="宋体"/>
                        <a:cs typeface="Times New Roman"/>
                      </a:endParaRPr>
                    </a:p>
                  </a:txBody>
                  <a:tcPr marL="91447" marR="91447" marT="0" marB="0"/>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36269431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96</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9102505"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国际化短板：基础建设落后于国际化发展</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b="0" kern="0" dirty="0">
                <a:solidFill>
                  <a:srgbClr val="FFFFFF"/>
                </a:solidFill>
                <a:latin typeface="微软雅黑" panose="020B0503020204020204" pitchFamily="34" charset="-122"/>
                <a:ea typeface="微软雅黑" panose="020B0503020204020204" pitchFamily="34" charset="-122"/>
              </a:rPr>
              <a:t>8</a:t>
            </a:r>
            <a:endParaRPr lang="zh-CN" altLang="en-US" b="0"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96</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96</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b="1" dirty="0">
                <a:solidFill>
                  <a:schemeClr val="accent6">
                    <a:lumMod val="75000"/>
                  </a:schemeClr>
                </a:solidFill>
                <a:latin typeface="华文楷体" pitchFamily="2" charset="-122"/>
                <a:ea typeface="华文楷体" pitchFamily="2" charset="-122"/>
              </a:rPr>
              <a:t>短</a:t>
            </a:r>
            <a:r>
              <a:rPr lang="zh-CN" altLang="en-US" b="1" dirty="0" smtClean="0">
                <a:solidFill>
                  <a:schemeClr val="accent6">
                    <a:lumMod val="75000"/>
                  </a:schemeClr>
                </a:solidFill>
                <a:latin typeface="华文楷体" pitchFamily="2" charset="-122"/>
                <a:ea typeface="华文楷体" pitchFamily="2" charset="-122"/>
              </a:rPr>
              <a:t>板八：</a:t>
            </a:r>
            <a:r>
              <a:rPr lang="zh-CN" altLang="en-US" b="1" dirty="0">
                <a:solidFill>
                  <a:schemeClr val="accent6">
                    <a:lumMod val="75000"/>
                  </a:schemeClr>
                </a:solidFill>
                <a:latin typeface="华文楷体" pitchFamily="2" charset="-122"/>
                <a:ea typeface="华文楷体" pitchFamily="2" charset="-122"/>
              </a:rPr>
              <a:t>学校外文网站建设不理想</a:t>
            </a:r>
          </a:p>
          <a:p>
            <a:pPr marL="0" indent="0">
              <a:buNone/>
            </a:pPr>
            <a:endParaRPr lang="zh-CN" altLang="en-US" b="1" dirty="0" smtClean="0">
              <a:latin typeface="华文楷体" pitchFamily="2" charset="-122"/>
              <a:ea typeface="华文楷体" pitchFamily="2" charset="-122"/>
            </a:endParaRPr>
          </a:p>
          <a:p>
            <a:pPr>
              <a:lnSpc>
                <a:spcPts val="4800"/>
              </a:lnSpc>
              <a:buNone/>
            </a:pPr>
            <a:endParaRPr lang="zh-CN" altLang="en-US" dirty="0"/>
          </a:p>
        </p:txBody>
      </p:sp>
      <p:sp>
        <p:nvSpPr>
          <p:cNvPr id="21" name="内容占位符 2"/>
          <p:cNvSpPr txBox="1">
            <a:spLocks/>
          </p:cNvSpPr>
          <p:nvPr/>
        </p:nvSpPr>
        <p:spPr bwMode="auto">
          <a:xfrm>
            <a:off x="609600" y="1772816"/>
            <a:ext cx="10972800" cy="435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zh-CN" sz="2400" b="0" dirty="0">
                <a:solidFill>
                  <a:srgbClr val="740000"/>
                </a:solidFill>
                <a:latin typeface="华文楷体" pitchFamily="2" charset="-122"/>
                <a:ea typeface="华文楷体" pitchFamily="2" charset="-122"/>
              </a:rPr>
              <a:t> </a:t>
            </a:r>
            <a:r>
              <a:rPr lang="en-US" altLang="zh-CN" sz="2400" b="0" dirty="0" smtClean="0">
                <a:solidFill>
                  <a:srgbClr val="740000"/>
                </a:solidFill>
                <a:latin typeface="华文楷体" pitchFamily="2" charset="-122"/>
                <a:ea typeface="华文楷体" pitchFamily="2" charset="-122"/>
              </a:rPr>
              <a:t>                    </a:t>
            </a:r>
            <a:r>
              <a:rPr lang="zh-CN" altLang="en-US" sz="2400" b="1" dirty="0" smtClean="0">
                <a:solidFill>
                  <a:srgbClr val="002060"/>
                </a:solidFill>
                <a:latin typeface="华文楷体" pitchFamily="2" charset="-122"/>
                <a:ea typeface="华文楷体" pitchFamily="2" charset="-122"/>
              </a:rPr>
              <a:t>样本大学</a:t>
            </a:r>
            <a:r>
              <a:rPr lang="en-US" altLang="zh-CN" sz="2400" b="1" dirty="0" smtClean="0">
                <a:solidFill>
                  <a:srgbClr val="002060"/>
                </a:solidFill>
                <a:latin typeface="华文楷体" pitchFamily="2" charset="-122"/>
                <a:ea typeface="华文楷体" pitchFamily="2" charset="-122"/>
              </a:rPr>
              <a:t>2016-2017</a:t>
            </a:r>
            <a:r>
              <a:rPr lang="zh-CN" altLang="en-US" sz="2400" b="1" dirty="0" smtClean="0">
                <a:solidFill>
                  <a:srgbClr val="002060"/>
                </a:solidFill>
                <a:latin typeface="华文楷体" pitchFamily="2" charset="-122"/>
                <a:ea typeface="华文楷体" pitchFamily="2" charset="-122"/>
              </a:rPr>
              <a:t>主要管理部门外文网站建设比较</a:t>
            </a:r>
            <a:endParaRPr lang="en-US" altLang="zh-CN" sz="24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endParaRPr lang="en-US" altLang="zh-CN" sz="24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endParaRPr lang="zh-CN" altLang="en-US" b="0" dirty="0" smtClean="0"/>
          </a:p>
        </p:txBody>
      </p:sp>
      <p:graphicFrame>
        <p:nvGraphicFramePr>
          <p:cNvPr id="22" name="表格 21"/>
          <p:cNvGraphicFramePr>
            <a:graphicFrameLocks noGrp="1"/>
          </p:cNvGraphicFramePr>
          <p:nvPr>
            <p:extLst>
              <p:ext uri="{D42A27DB-BD31-4B8C-83A1-F6EECF244321}">
                <p14:modId xmlns:p14="http://schemas.microsoft.com/office/powerpoint/2010/main" val="4146416064"/>
              </p:ext>
            </p:extLst>
          </p:nvPr>
        </p:nvGraphicFramePr>
        <p:xfrm>
          <a:off x="1600926" y="2258642"/>
          <a:ext cx="8065029" cy="4048873"/>
        </p:xfrm>
        <a:graphic>
          <a:graphicData uri="http://schemas.openxmlformats.org/drawingml/2006/table">
            <a:tbl>
              <a:tblPr>
                <a:tableStyleId>{5C22544A-7EE6-4342-B048-85BDC9FD1C3A}</a:tableStyleId>
              </a:tblPr>
              <a:tblGrid>
                <a:gridCol w="3031196">
                  <a:extLst>
                    <a:ext uri="{9D8B030D-6E8A-4147-A177-3AD203B41FA5}">
                      <a16:colId xmlns="" xmlns:a16="http://schemas.microsoft.com/office/drawing/2014/main" val="20000"/>
                    </a:ext>
                  </a:extLst>
                </a:gridCol>
                <a:gridCol w="2763640">
                  <a:extLst>
                    <a:ext uri="{9D8B030D-6E8A-4147-A177-3AD203B41FA5}">
                      <a16:colId xmlns="" xmlns:a16="http://schemas.microsoft.com/office/drawing/2014/main" val="20001"/>
                    </a:ext>
                  </a:extLst>
                </a:gridCol>
                <a:gridCol w="2270193">
                  <a:extLst>
                    <a:ext uri="{9D8B030D-6E8A-4147-A177-3AD203B41FA5}">
                      <a16:colId xmlns="" xmlns:a16="http://schemas.microsoft.com/office/drawing/2014/main" val="20002"/>
                    </a:ext>
                  </a:extLst>
                </a:gridCol>
              </a:tblGrid>
              <a:tr h="534897">
                <a:tc rowSpan="2">
                  <a:txBody>
                    <a:bodyPr/>
                    <a:lstStyle/>
                    <a:p>
                      <a:pPr algn="ctr">
                        <a:lnSpc>
                          <a:spcPct val="150000"/>
                        </a:lnSpc>
                        <a:spcAft>
                          <a:spcPts val="0"/>
                        </a:spcAft>
                      </a:pPr>
                      <a:r>
                        <a:rPr lang="zh-CN" sz="2000" b="1" kern="100" dirty="0">
                          <a:solidFill>
                            <a:srgbClr val="002060"/>
                          </a:solidFill>
                          <a:effectLst/>
                        </a:rPr>
                        <a:t>管理部门名称</a:t>
                      </a:r>
                      <a:endParaRPr lang="zh-CN" sz="2000" b="1" kern="100" dirty="0">
                        <a:solidFill>
                          <a:srgbClr val="002060"/>
                        </a:solidFill>
                        <a:effectLst/>
                        <a:latin typeface="Calibri"/>
                        <a:ea typeface="宋体"/>
                        <a:cs typeface="Times New Roman"/>
                      </a:endParaRPr>
                    </a:p>
                  </a:txBody>
                  <a:tcPr marL="91432" marR="91432" marT="0" marB="0" anchor="ctr"/>
                </a:tc>
                <a:tc gridSpan="2">
                  <a:txBody>
                    <a:bodyPr/>
                    <a:lstStyle/>
                    <a:p>
                      <a:pPr algn="ctr">
                        <a:lnSpc>
                          <a:spcPct val="150000"/>
                        </a:lnSpc>
                        <a:spcAft>
                          <a:spcPts val="0"/>
                        </a:spcAft>
                      </a:pPr>
                      <a:r>
                        <a:rPr lang="zh-CN" sz="2000" b="1" kern="100" dirty="0">
                          <a:solidFill>
                            <a:srgbClr val="002060"/>
                          </a:solidFill>
                          <a:effectLst/>
                        </a:rPr>
                        <a:t>建有外文网站的学校数</a:t>
                      </a:r>
                      <a:endParaRPr lang="zh-CN" sz="2000" b="1" kern="100" dirty="0">
                        <a:solidFill>
                          <a:srgbClr val="002060"/>
                        </a:solidFill>
                        <a:effectLst/>
                        <a:latin typeface="Calibri"/>
                        <a:ea typeface="宋体"/>
                        <a:cs typeface="Times New Roman"/>
                      </a:endParaRPr>
                    </a:p>
                  </a:txBody>
                  <a:tcPr marL="91432" marR="91432" marT="0" marB="0" anchor="ctr"/>
                </a:tc>
                <a:tc hMerge="1">
                  <a:txBody>
                    <a:bodyPr/>
                    <a:lstStyle/>
                    <a:p>
                      <a:endParaRPr lang="zh-CN" altLang="en-US"/>
                    </a:p>
                  </a:txBody>
                  <a:tcPr/>
                </a:tc>
                <a:extLst>
                  <a:ext uri="{0D108BD9-81ED-4DB2-BD59-A6C34878D82A}">
                    <a16:rowId xmlns="" xmlns:a16="http://schemas.microsoft.com/office/drawing/2014/main" val="10000"/>
                  </a:ext>
                </a:extLst>
              </a:tr>
              <a:tr h="534897">
                <a:tc vMerge="1">
                  <a:txBody>
                    <a:bodyPr/>
                    <a:lstStyle/>
                    <a:p>
                      <a:endParaRPr lang="zh-CN" altLang="en-US"/>
                    </a:p>
                  </a:txBody>
                  <a:tcPr/>
                </a:tc>
                <a:tc>
                  <a:txBody>
                    <a:bodyPr/>
                    <a:lstStyle/>
                    <a:p>
                      <a:pPr algn="ctr">
                        <a:lnSpc>
                          <a:spcPct val="150000"/>
                        </a:lnSpc>
                        <a:spcAft>
                          <a:spcPts val="0"/>
                        </a:spcAft>
                      </a:pPr>
                      <a:r>
                        <a:rPr lang="en-US" sz="2000" b="1" kern="100" dirty="0">
                          <a:solidFill>
                            <a:srgbClr val="002060"/>
                          </a:solidFill>
                          <a:effectLst/>
                        </a:rPr>
                        <a:t>2016</a:t>
                      </a:r>
                      <a:r>
                        <a:rPr lang="zh-CN" sz="2000" b="1" kern="100" dirty="0">
                          <a:solidFill>
                            <a:srgbClr val="002060"/>
                          </a:solidFill>
                          <a:effectLst/>
                        </a:rPr>
                        <a:t>年</a:t>
                      </a:r>
                      <a:endParaRPr lang="zh-CN" sz="2000" b="1" kern="100" dirty="0">
                        <a:solidFill>
                          <a:srgbClr val="002060"/>
                        </a:solidFill>
                        <a:effectLst/>
                        <a:latin typeface="Calibri"/>
                        <a:ea typeface="宋体"/>
                        <a:cs typeface="Times New Roman"/>
                      </a:endParaRPr>
                    </a:p>
                  </a:txBody>
                  <a:tcPr marL="91432" marR="91432" marT="0" marB="0" anchor="ctr"/>
                </a:tc>
                <a:tc>
                  <a:txBody>
                    <a:bodyPr/>
                    <a:lstStyle/>
                    <a:p>
                      <a:pPr algn="ctr">
                        <a:lnSpc>
                          <a:spcPct val="150000"/>
                        </a:lnSpc>
                        <a:spcAft>
                          <a:spcPts val="0"/>
                        </a:spcAft>
                      </a:pPr>
                      <a:r>
                        <a:rPr lang="en-US" sz="2000" b="1" kern="100">
                          <a:solidFill>
                            <a:srgbClr val="002060"/>
                          </a:solidFill>
                          <a:effectLst/>
                        </a:rPr>
                        <a:t>2017</a:t>
                      </a:r>
                      <a:r>
                        <a:rPr lang="zh-CN" sz="2000" b="1" kern="100">
                          <a:solidFill>
                            <a:srgbClr val="002060"/>
                          </a:solidFill>
                          <a:effectLst/>
                        </a:rPr>
                        <a:t>年</a:t>
                      </a:r>
                      <a:endParaRPr lang="zh-CN" sz="2000" b="1" kern="100">
                        <a:solidFill>
                          <a:srgbClr val="002060"/>
                        </a:solidFill>
                        <a:effectLst/>
                        <a:latin typeface="Calibri"/>
                        <a:ea typeface="宋体"/>
                        <a:cs typeface="Times New Roman"/>
                      </a:endParaRPr>
                    </a:p>
                  </a:txBody>
                  <a:tcPr marL="91432" marR="91432" marT="0" marB="0" anchor="ctr"/>
                </a:tc>
                <a:extLst>
                  <a:ext uri="{0D108BD9-81ED-4DB2-BD59-A6C34878D82A}">
                    <a16:rowId xmlns="" xmlns:a16="http://schemas.microsoft.com/office/drawing/2014/main" val="10001"/>
                  </a:ext>
                </a:extLst>
              </a:tr>
              <a:tr h="538861">
                <a:tc>
                  <a:txBody>
                    <a:bodyPr/>
                    <a:lstStyle/>
                    <a:p>
                      <a:pPr algn="l">
                        <a:lnSpc>
                          <a:spcPct val="150000"/>
                        </a:lnSpc>
                        <a:spcAft>
                          <a:spcPts val="0"/>
                        </a:spcAft>
                      </a:pPr>
                      <a:r>
                        <a:rPr lang="zh-CN" sz="2000" b="1" kern="100">
                          <a:solidFill>
                            <a:srgbClr val="002060"/>
                          </a:solidFill>
                          <a:effectLst/>
                        </a:rPr>
                        <a:t>教务处</a:t>
                      </a:r>
                      <a:endParaRPr lang="zh-CN" sz="2000" b="1" kern="100">
                        <a:solidFill>
                          <a:srgbClr val="002060"/>
                        </a:solidFill>
                        <a:effectLst/>
                        <a:latin typeface="Calibri"/>
                        <a:ea typeface="宋体"/>
                        <a:cs typeface="Times New Roman"/>
                      </a:endParaRPr>
                    </a:p>
                  </a:txBody>
                  <a:tcPr marL="91432" marR="91432" marT="0" marB="0"/>
                </a:tc>
                <a:tc>
                  <a:txBody>
                    <a:bodyPr/>
                    <a:lstStyle/>
                    <a:p>
                      <a:pPr algn="ctr">
                        <a:lnSpc>
                          <a:spcPct val="150000"/>
                        </a:lnSpc>
                        <a:spcAft>
                          <a:spcPts val="0"/>
                        </a:spcAft>
                      </a:pPr>
                      <a:r>
                        <a:rPr lang="en-US" sz="2000" b="1" kern="100" dirty="0">
                          <a:solidFill>
                            <a:srgbClr val="002060"/>
                          </a:solidFill>
                          <a:effectLst/>
                        </a:rPr>
                        <a:t>9</a:t>
                      </a:r>
                      <a:endParaRPr lang="zh-CN" sz="2000" b="1" kern="100" dirty="0">
                        <a:solidFill>
                          <a:srgbClr val="002060"/>
                        </a:solidFill>
                        <a:effectLst/>
                        <a:latin typeface="Calibri"/>
                        <a:ea typeface="宋体"/>
                        <a:cs typeface="Times New Roman"/>
                      </a:endParaRPr>
                    </a:p>
                  </a:txBody>
                  <a:tcPr marL="91432" marR="91432" marT="0" marB="0"/>
                </a:tc>
                <a:tc>
                  <a:txBody>
                    <a:bodyPr/>
                    <a:lstStyle/>
                    <a:p>
                      <a:pPr algn="ctr">
                        <a:lnSpc>
                          <a:spcPct val="150000"/>
                        </a:lnSpc>
                        <a:spcAft>
                          <a:spcPts val="0"/>
                        </a:spcAft>
                      </a:pPr>
                      <a:r>
                        <a:rPr lang="en-US" sz="2000" b="1" kern="100" dirty="0">
                          <a:solidFill>
                            <a:srgbClr val="002060"/>
                          </a:solidFill>
                          <a:effectLst/>
                        </a:rPr>
                        <a:t>13</a:t>
                      </a:r>
                      <a:endParaRPr lang="zh-CN" sz="2000" b="1" kern="100" dirty="0">
                        <a:solidFill>
                          <a:srgbClr val="002060"/>
                        </a:solidFill>
                        <a:effectLst/>
                        <a:latin typeface="Calibri"/>
                        <a:ea typeface="宋体"/>
                        <a:cs typeface="Times New Roman"/>
                      </a:endParaRPr>
                    </a:p>
                  </a:txBody>
                  <a:tcPr marL="91432" marR="91432" marT="0" marB="0"/>
                </a:tc>
                <a:extLst>
                  <a:ext uri="{0D108BD9-81ED-4DB2-BD59-A6C34878D82A}">
                    <a16:rowId xmlns="" xmlns:a16="http://schemas.microsoft.com/office/drawing/2014/main" val="10002"/>
                  </a:ext>
                </a:extLst>
              </a:tr>
              <a:tr h="538861">
                <a:tc>
                  <a:txBody>
                    <a:bodyPr/>
                    <a:lstStyle/>
                    <a:p>
                      <a:pPr algn="l">
                        <a:lnSpc>
                          <a:spcPct val="150000"/>
                        </a:lnSpc>
                        <a:spcAft>
                          <a:spcPts val="0"/>
                        </a:spcAft>
                      </a:pPr>
                      <a:r>
                        <a:rPr lang="zh-CN" sz="2000" b="1" kern="100">
                          <a:solidFill>
                            <a:srgbClr val="002060"/>
                          </a:solidFill>
                          <a:effectLst/>
                        </a:rPr>
                        <a:t>科研处</a:t>
                      </a:r>
                      <a:endParaRPr lang="zh-CN" sz="2000" b="1" kern="100">
                        <a:solidFill>
                          <a:srgbClr val="002060"/>
                        </a:solidFill>
                        <a:effectLst/>
                        <a:latin typeface="Calibri"/>
                        <a:ea typeface="宋体"/>
                        <a:cs typeface="Times New Roman"/>
                      </a:endParaRPr>
                    </a:p>
                  </a:txBody>
                  <a:tcPr marL="91432" marR="91432" marT="0" marB="0"/>
                </a:tc>
                <a:tc>
                  <a:txBody>
                    <a:bodyPr/>
                    <a:lstStyle/>
                    <a:p>
                      <a:pPr algn="ctr">
                        <a:lnSpc>
                          <a:spcPct val="150000"/>
                        </a:lnSpc>
                        <a:spcAft>
                          <a:spcPts val="0"/>
                        </a:spcAft>
                      </a:pPr>
                      <a:r>
                        <a:rPr lang="en-US" sz="2000" b="1" kern="100">
                          <a:solidFill>
                            <a:srgbClr val="002060"/>
                          </a:solidFill>
                          <a:effectLst/>
                        </a:rPr>
                        <a:t>5</a:t>
                      </a:r>
                      <a:endParaRPr lang="zh-CN" sz="2000" b="1" kern="100">
                        <a:solidFill>
                          <a:srgbClr val="002060"/>
                        </a:solidFill>
                        <a:effectLst/>
                        <a:latin typeface="Calibri"/>
                        <a:ea typeface="宋体"/>
                        <a:cs typeface="Times New Roman"/>
                      </a:endParaRPr>
                    </a:p>
                  </a:txBody>
                  <a:tcPr marL="91432" marR="91432" marT="0" marB="0"/>
                </a:tc>
                <a:tc>
                  <a:txBody>
                    <a:bodyPr/>
                    <a:lstStyle/>
                    <a:p>
                      <a:pPr algn="ctr">
                        <a:lnSpc>
                          <a:spcPct val="150000"/>
                        </a:lnSpc>
                        <a:spcAft>
                          <a:spcPts val="0"/>
                        </a:spcAft>
                      </a:pPr>
                      <a:r>
                        <a:rPr lang="en-US" sz="2000" b="1" kern="100" dirty="0">
                          <a:solidFill>
                            <a:srgbClr val="002060"/>
                          </a:solidFill>
                          <a:effectLst/>
                        </a:rPr>
                        <a:t>3</a:t>
                      </a:r>
                      <a:endParaRPr lang="zh-CN" sz="2000" b="1" kern="100" dirty="0">
                        <a:solidFill>
                          <a:srgbClr val="002060"/>
                        </a:solidFill>
                        <a:effectLst/>
                        <a:latin typeface="Calibri"/>
                        <a:ea typeface="宋体"/>
                        <a:cs typeface="Times New Roman"/>
                      </a:endParaRPr>
                    </a:p>
                  </a:txBody>
                  <a:tcPr marL="91432" marR="91432" marT="0" marB="0"/>
                </a:tc>
                <a:extLst>
                  <a:ext uri="{0D108BD9-81ED-4DB2-BD59-A6C34878D82A}">
                    <a16:rowId xmlns="" xmlns:a16="http://schemas.microsoft.com/office/drawing/2014/main" val="10003"/>
                  </a:ext>
                </a:extLst>
              </a:tr>
              <a:tr h="823635">
                <a:tc>
                  <a:txBody>
                    <a:bodyPr/>
                    <a:lstStyle/>
                    <a:p>
                      <a:pPr algn="l">
                        <a:lnSpc>
                          <a:spcPct val="150000"/>
                        </a:lnSpc>
                        <a:spcAft>
                          <a:spcPts val="0"/>
                        </a:spcAft>
                      </a:pPr>
                      <a:r>
                        <a:rPr lang="zh-CN" sz="2000" b="1" kern="100">
                          <a:solidFill>
                            <a:srgbClr val="002060"/>
                          </a:solidFill>
                          <a:effectLst/>
                        </a:rPr>
                        <a:t>研究生院</a:t>
                      </a:r>
                      <a:endParaRPr lang="zh-CN" sz="2000" b="1" kern="100">
                        <a:solidFill>
                          <a:srgbClr val="002060"/>
                        </a:solidFill>
                        <a:effectLst/>
                        <a:latin typeface="Calibri"/>
                        <a:ea typeface="宋体"/>
                        <a:cs typeface="Times New Roman"/>
                      </a:endParaRPr>
                    </a:p>
                  </a:txBody>
                  <a:tcPr marL="91432" marR="91432" marT="0" marB="0"/>
                </a:tc>
                <a:tc>
                  <a:txBody>
                    <a:bodyPr/>
                    <a:lstStyle/>
                    <a:p>
                      <a:pPr algn="ctr">
                        <a:lnSpc>
                          <a:spcPct val="150000"/>
                        </a:lnSpc>
                        <a:spcAft>
                          <a:spcPts val="0"/>
                        </a:spcAft>
                      </a:pPr>
                      <a:r>
                        <a:rPr lang="en-US" sz="2000" b="1" kern="100">
                          <a:solidFill>
                            <a:srgbClr val="002060"/>
                          </a:solidFill>
                          <a:effectLst/>
                        </a:rPr>
                        <a:t>13</a:t>
                      </a:r>
                      <a:endParaRPr lang="zh-CN" sz="2000" b="1" kern="100">
                        <a:solidFill>
                          <a:srgbClr val="002060"/>
                        </a:solidFill>
                        <a:effectLst/>
                        <a:latin typeface="Calibri"/>
                        <a:ea typeface="宋体"/>
                        <a:cs typeface="Times New Roman"/>
                      </a:endParaRPr>
                    </a:p>
                  </a:txBody>
                  <a:tcPr marL="91432" marR="91432" marT="0" marB="0"/>
                </a:tc>
                <a:tc>
                  <a:txBody>
                    <a:bodyPr/>
                    <a:lstStyle/>
                    <a:p>
                      <a:pPr algn="ctr">
                        <a:lnSpc>
                          <a:spcPct val="150000"/>
                        </a:lnSpc>
                        <a:spcAft>
                          <a:spcPts val="0"/>
                        </a:spcAft>
                      </a:pPr>
                      <a:r>
                        <a:rPr lang="en-US" sz="2000" b="1" kern="100" dirty="0">
                          <a:solidFill>
                            <a:srgbClr val="002060"/>
                          </a:solidFill>
                          <a:effectLst/>
                        </a:rPr>
                        <a:t>15</a:t>
                      </a:r>
                      <a:endParaRPr lang="zh-CN" sz="2000" b="1" kern="100" dirty="0">
                        <a:solidFill>
                          <a:srgbClr val="002060"/>
                        </a:solidFill>
                        <a:effectLst/>
                        <a:latin typeface="Calibri"/>
                        <a:ea typeface="宋体"/>
                        <a:cs typeface="Times New Roman"/>
                      </a:endParaRPr>
                    </a:p>
                  </a:txBody>
                  <a:tcPr marL="91432" marR="91432" marT="0" marB="0"/>
                </a:tc>
                <a:extLst>
                  <a:ext uri="{0D108BD9-81ED-4DB2-BD59-A6C34878D82A}">
                    <a16:rowId xmlns="" xmlns:a16="http://schemas.microsoft.com/office/drawing/2014/main" val="10004"/>
                  </a:ext>
                </a:extLst>
              </a:tr>
              <a:tr h="538861">
                <a:tc>
                  <a:txBody>
                    <a:bodyPr/>
                    <a:lstStyle/>
                    <a:p>
                      <a:pPr algn="l">
                        <a:lnSpc>
                          <a:spcPct val="150000"/>
                        </a:lnSpc>
                        <a:spcAft>
                          <a:spcPts val="0"/>
                        </a:spcAft>
                      </a:pPr>
                      <a:r>
                        <a:rPr lang="zh-CN" sz="2000" b="1" kern="100">
                          <a:solidFill>
                            <a:srgbClr val="002060"/>
                          </a:solidFill>
                          <a:effectLst/>
                        </a:rPr>
                        <a:t>国际处</a:t>
                      </a:r>
                      <a:endParaRPr lang="zh-CN" sz="2000" b="1" kern="100">
                        <a:solidFill>
                          <a:srgbClr val="002060"/>
                        </a:solidFill>
                        <a:effectLst/>
                        <a:latin typeface="Calibri"/>
                        <a:ea typeface="宋体"/>
                        <a:cs typeface="Times New Roman"/>
                      </a:endParaRPr>
                    </a:p>
                  </a:txBody>
                  <a:tcPr marL="91432" marR="91432" marT="0" marB="0"/>
                </a:tc>
                <a:tc>
                  <a:txBody>
                    <a:bodyPr/>
                    <a:lstStyle/>
                    <a:p>
                      <a:pPr algn="ctr">
                        <a:lnSpc>
                          <a:spcPct val="150000"/>
                        </a:lnSpc>
                        <a:spcAft>
                          <a:spcPts val="0"/>
                        </a:spcAft>
                      </a:pPr>
                      <a:r>
                        <a:rPr lang="en-US" sz="2000" b="1" kern="100">
                          <a:solidFill>
                            <a:srgbClr val="002060"/>
                          </a:solidFill>
                          <a:effectLst/>
                        </a:rPr>
                        <a:t>47</a:t>
                      </a:r>
                      <a:endParaRPr lang="zh-CN" sz="2000" b="1" kern="100">
                        <a:solidFill>
                          <a:srgbClr val="002060"/>
                        </a:solidFill>
                        <a:effectLst/>
                        <a:latin typeface="Calibri"/>
                        <a:ea typeface="宋体"/>
                        <a:cs typeface="Times New Roman"/>
                      </a:endParaRPr>
                    </a:p>
                  </a:txBody>
                  <a:tcPr marL="91432" marR="91432" marT="0" marB="0"/>
                </a:tc>
                <a:tc>
                  <a:txBody>
                    <a:bodyPr/>
                    <a:lstStyle/>
                    <a:p>
                      <a:pPr algn="ctr">
                        <a:lnSpc>
                          <a:spcPct val="150000"/>
                        </a:lnSpc>
                        <a:spcAft>
                          <a:spcPts val="0"/>
                        </a:spcAft>
                      </a:pPr>
                      <a:r>
                        <a:rPr lang="en-US" sz="2000" b="1" kern="100" dirty="0">
                          <a:solidFill>
                            <a:srgbClr val="002060"/>
                          </a:solidFill>
                          <a:effectLst/>
                        </a:rPr>
                        <a:t>50</a:t>
                      </a:r>
                      <a:endParaRPr lang="zh-CN" sz="2000" b="1" kern="100" dirty="0">
                        <a:solidFill>
                          <a:srgbClr val="002060"/>
                        </a:solidFill>
                        <a:effectLst/>
                        <a:latin typeface="Calibri"/>
                        <a:ea typeface="宋体"/>
                        <a:cs typeface="Times New Roman"/>
                      </a:endParaRPr>
                    </a:p>
                  </a:txBody>
                  <a:tcPr marL="91432" marR="91432" marT="0" marB="0"/>
                </a:tc>
                <a:extLst>
                  <a:ext uri="{0D108BD9-81ED-4DB2-BD59-A6C34878D82A}">
                    <a16:rowId xmlns="" xmlns:a16="http://schemas.microsoft.com/office/drawing/2014/main" val="10005"/>
                  </a:ext>
                </a:extLst>
              </a:tr>
              <a:tr h="538861">
                <a:tc>
                  <a:txBody>
                    <a:bodyPr/>
                    <a:lstStyle/>
                    <a:p>
                      <a:pPr algn="l">
                        <a:lnSpc>
                          <a:spcPct val="150000"/>
                        </a:lnSpc>
                        <a:spcAft>
                          <a:spcPts val="0"/>
                        </a:spcAft>
                      </a:pPr>
                      <a:r>
                        <a:rPr lang="zh-CN" sz="2000" b="1" kern="100">
                          <a:solidFill>
                            <a:srgbClr val="002060"/>
                          </a:solidFill>
                          <a:effectLst/>
                        </a:rPr>
                        <a:t>人事处</a:t>
                      </a:r>
                      <a:endParaRPr lang="zh-CN" sz="2000" b="1" kern="100">
                        <a:solidFill>
                          <a:srgbClr val="002060"/>
                        </a:solidFill>
                        <a:effectLst/>
                        <a:latin typeface="Calibri"/>
                        <a:ea typeface="宋体"/>
                        <a:cs typeface="Times New Roman"/>
                      </a:endParaRPr>
                    </a:p>
                  </a:txBody>
                  <a:tcPr marL="91432" marR="91432" marT="0" marB="0"/>
                </a:tc>
                <a:tc>
                  <a:txBody>
                    <a:bodyPr/>
                    <a:lstStyle/>
                    <a:p>
                      <a:pPr algn="ctr">
                        <a:lnSpc>
                          <a:spcPct val="150000"/>
                        </a:lnSpc>
                        <a:spcAft>
                          <a:spcPts val="0"/>
                        </a:spcAft>
                      </a:pPr>
                      <a:r>
                        <a:rPr lang="en-US" sz="2000" b="1" kern="100">
                          <a:solidFill>
                            <a:srgbClr val="002060"/>
                          </a:solidFill>
                          <a:effectLst/>
                        </a:rPr>
                        <a:t>8</a:t>
                      </a:r>
                      <a:endParaRPr lang="zh-CN" sz="2000" b="1" kern="100">
                        <a:solidFill>
                          <a:srgbClr val="002060"/>
                        </a:solidFill>
                        <a:effectLst/>
                        <a:latin typeface="Calibri"/>
                        <a:ea typeface="宋体"/>
                        <a:cs typeface="Times New Roman"/>
                      </a:endParaRPr>
                    </a:p>
                  </a:txBody>
                  <a:tcPr marL="91432" marR="91432" marT="0" marB="0"/>
                </a:tc>
                <a:tc>
                  <a:txBody>
                    <a:bodyPr/>
                    <a:lstStyle/>
                    <a:p>
                      <a:pPr algn="ctr">
                        <a:lnSpc>
                          <a:spcPct val="150000"/>
                        </a:lnSpc>
                        <a:spcAft>
                          <a:spcPts val="0"/>
                        </a:spcAft>
                      </a:pPr>
                      <a:r>
                        <a:rPr lang="en-US" sz="2000" b="1" kern="100" dirty="0">
                          <a:solidFill>
                            <a:srgbClr val="002060"/>
                          </a:solidFill>
                          <a:effectLst/>
                        </a:rPr>
                        <a:t>8</a:t>
                      </a:r>
                      <a:endParaRPr lang="zh-CN" sz="2000" b="1" kern="100" dirty="0">
                        <a:solidFill>
                          <a:srgbClr val="002060"/>
                        </a:solidFill>
                        <a:effectLst/>
                        <a:latin typeface="Calibri"/>
                        <a:ea typeface="宋体"/>
                        <a:cs typeface="Times New Roman"/>
                      </a:endParaRPr>
                    </a:p>
                  </a:txBody>
                  <a:tcPr marL="91432" marR="91432" marT="0" marB="0"/>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9478320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97</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8062841"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国际化短板：基础建设落后于国际化发展</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b="0" kern="0" dirty="0">
                <a:solidFill>
                  <a:srgbClr val="FFFFFF"/>
                </a:solidFill>
                <a:latin typeface="微软雅黑" panose="020B0503020204020204" pitchFamily="34" charset="-122"/>
                <a:ea typeface="微软雅黑" panose="020B0503020204020204" pitchFamily="34" charset="-122"/>
              </a:rPr>
              <a:t>8</a:t>
            </a:r>
            <a:endParaRPr lang="zh-CN" altLang="en-US" b="0"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97</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97</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b="1" dirty="0">
                <a:solidFill>
                  <a:schemeClr val="accent6">
                    <a:lumMod val="75000"/>
                  </a:schemeClr>
                </a:solidFill>
                <a:latin typeface="华文楷体" pitchFamily="2" charset="-122"/>
                <a:ea typeface="华文楷体" pitchFamily="2" charset="-122"/>
              </a:rPr>
              <a:t>短</a:t>
            </a:r>
            <a:r>
              <a:rPr lang="zh-CN" altLang="en-US" b="1" dirty="0" smtClean="0">
                <a:solidFill>
                  <a:schemeClr val="accent6">
                    <a:lumMod val="75000"/>
                  </a:schemeClr>
                </a:solidFill>
                <a:latin typeface="华文楷体" pitchFamily="2" charset="-122"/>
                <a:ea typeface="华文楷体" pitchFamily="2" charset="-122"/>
              </a:rPr>
              <a:t>板八：</a:t>
            </a:r>
            <a:r>
              <a:rPr lang="zh-CN" altLang="en-US" b="1" dirty="0">
                <a:solidFill>
                  <a:schemeClr val="accent6">
                    <a:lumMod val="75000"/>
                  </a:schemeClr>
                </a:solidFill>
                <a:latin typeface="华文楷体" pitchFamily="2" charset="-122"/>
                <a:ea typeface="华文楷体" pitchFamily="2" charset="-122"/>
              </a:rPr>
              <a:t>学校外文网站建设不理想</a:t>
            </a:r>
          </a:p>
          <a:p>
            <a:pPr>
              <a:lnSpc>
                <a:spcPts val="4800"/>
              </a:lnSpc>
              <a:buNone/>
            </a:pPr>
            <a:endParaRPr lang="zh-CN" altLang="en-US" dirty="0" smtClean="0">
              <a:solidFill>
                <a:srgbClr val="C00000"/>
              </a:solidFill>
              <a:latin typeface="华文楷体" pitchFamily="2" charset="-122"/>
              <a:ea typeface="华文楷体" pitchFamily="2" charset="-122"/>
            </a:endParaRPr>
          </a:p>
          <a:p>
            <a:pPr marL="0" indent="0">
              <a:buNone/>
            </a:pPr>
            <a:endParaRPr lang="zh-CN" altLang="en-US" b="1" dirty="0" smtClean="0">
              <a:latin typeface="华文楷体" pitchFamily="2" charset="-122"/>
              <a:ea typeface="华文楷体" pitchFamily="2" charset="-122"/>
            </a:endParaRPr>
          </a:p>
          <a:p>
            <a:pPr>
              <a:lnSpc>
                <a:spcPts val="4800"/>
              </a:lnSpc>
              <a:buNone/>
            </a:pPr>
            <a:endParaRPr lang="zh-CN" altLang="en-US" dirty="0"/>
          </a:p>
        </p:txBody>
      </p:sp>
      <p:sp>
        <p:nvSpPr>
          <p:cNvPr id="24" name="内容占位符 2"/>
          <p:cNvSpPr txBox="1">
            <a:spLocks/>
          </p:cNvSpPr>
          <p:nvPr/>
        </p:nvSpPr>
        <p:spPr bwMode="auto">
          <a:xfrm>
            <a:off x="695401" y="1739602"/>
            <a:ext cx="10225136"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ltLang="zh-CN" sz="2400" b="0" dirty="0">
                <a:solidFill>
                  <a:srgbClr val="740000"/>
                </a:solidFill>
                <a:latin typeface="华文楷体" pitchFamily="2" charset="-122"/>
                <a:ea typeface="华文楷体" pitchFamily="2" charset="-122"/>
              </a:rPr>
              <a:t> </a:t>
            </a:r>
            <a:r>
              <a:rPr lang="en-US" altLang="zh-CN" sz="2400" b="0" dirty="0" smtClean="0">
                <a:solidFill>
                  <a:srgbClr val="740000"/>
                </a:solidFill>
                <a:latin typeface="华文楷体" pitchFamily="2" charset="-122"/>
                <a:ea typeface="华文楷体" pitchFamily="2" charset="-122"/>
              </a:rPr>
              <a:t>                                     </a:t>
            </a:r>
            <a:r>
              <a:rPr lang="zh-CN" altLang="en-US" sz="2400" b="1" dirty="0" smtClean="0">
                <a:solidFill>
                  <a:srgbClr val="002060"/>
                </a:solidFill>
                <a:latin typeface="华文楷体" pitchFamily="2" charset="-122"/>
                <a:ea typeface="华文楷体" pitchFamily="2" charset="-122"/>
              </a:rPr>
              <a:t>样本大学</a:t>
            </a:r>
            <a:r>
              <a:rPr lang="en-US" altLang="zh-CN" sz="2400" b="1" dirty="0" smtClean="0">
                <a:solidFill>
                  <a:srgbClr val="002060"/>
                </a:solidFill>
                <a:latin typeface="华文楷体" pitchFamily="2" charset="-122"/>
                <a:ea typeface="华文楷体" pitchFamily="2" charset="-122"/>
              </a:rPr>
              <a:t>2017</a:t>
            </a:r>
            <a:r>
              <a:rPr lang="zh-CN" altLang="en-US" sz="2400" b="1" dirty="0" smtClean="0">
                <a:solidFill>
                  <a:srgbClr val="002060"/>
                </a:solidFill>
                <a:latin typeface="华文楷体" pitchFamily="2" charset="-122"/>
                <a:ea typeface="华文楷体" pitchFamily="2" charset="-122"/>
              </a:rPr>
              <a:t>二级学院外文网站建设情况</a:t>
            </a:r>
            <a:endParaRPr lang="en-US" altLang="zh-CN" sz="2400" b="1" dirty="0" smtClean="0">
              <a:solidFill>
                <a:srgbClr val="002060"/>
              </a:solidFill>
              <a:latin typeface="华文楷体" pitchFamily="2" charset="-122"/>
              <a:ea typeface="华文楷体" pitchFamily="2" charset="-122"/>
            </a:endParaRPr>
          </a:p>
        </p:txBody>
      </p:sp>
      <p:pic>
        <p:nvPicPr>
          <p:cNvPr id="25" name="Picture 5"/>
          <p:cNvPicPr>
            <a:picLocks noChangeAspect="1" noChangeArrowheads="1"/>
          </p:cNvPicPr>
          <p:nvPr/>
        </p:nvPicPr>
        <p:blipFill>
          <a:blip r:embed="rId6" cstate="print"/>
          <a:srcRect/>
          <a:stretch>
            <a:fillRect/>
          </a:stretch>
        </p:blipFill>
        <p:spPr bwMode="auto">
          <a:xfrm>
            <a:off x="1846867" y="2604790"/>
            <a:ext cx="8570383" cy="3516313"/>
          </a:xfrm>
          <a:prstGeom prst="rect">
            <a:avLst/>
          </a:prstGeom>
          <a:noFill/>
          <a:ln w="9525">
            <a:noFill/>
            <a:miter lim="800000"/>
            <a:headEnd/>
            <a:tailEnd/>
          </a:ln>
        </p:spPr>
      </p:pic>
    </p:spTree>
    <p:extLst>
      <p:ext uri="{BB962C8B-B14F-4D97-AF65-F5344CB8AC3E}">
        <p14:creationId xmlns:p14="http://schemas.microsoft.com/office/powerpoint/2010/main" val="33614716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98</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8134849"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国际化短板：基础建设落后于国际化发展</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b="0" kern="0" dirty="0">
                <a:solidFill>
                  <a:srgbClr val="FFFFFF"/>
                </a:solidFill>
                <a:latin typeface="微软雅黑" panose="020B0503020204020204" pitchFamily="34" charset="-122"/>
                <a:ea typeface="微软雅黑" panose="020B0503020204020204" pitchFamily="34" charset="-122"/>
              </a:rPr>
              <a:t>8</a:t>
            </a:r>
            <a:endParaRPr lang="zh-CN" altLang="en-US" b="0"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98</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98</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3" name="内容占位符 2"/>
          <p:cNvSpPr>
            <a:spLocks noGrp="1"/>
          </p:cNvSpPr>
          <p:nvPr>
            <p:ph idx="1"/>
          </p:nvPr>
        </p:nvSpPr>
        <p:spPr>
          <a:xfrm>
            <a:off x="609600" y="1052736"/>
            <a:ext cx="10972800" cy="4525963"/>
          </a:xfrm>
        </p:spPr>
        <p:txBody>
          <a:bodyPr/>
          <a:lstStyle/>
          <a:p>
            <a:pPr>
              <a:lnSpc>
                <a:spcPts val="4800"/>
              </a:lnSpc>
              <a:buNone/>
            </a:pPr>
            <a:r>
              <a:rPr lang="zh-CN" altLang="en-US" b="1" dirty="0">
                <a:solidFill>
                  <a:schemeClr val="accent6">
                    <a:lumMod val="75000"/>
                  </a:schemeClr>
                </a:solidFill>
                <a:latin typeface="华文楷体" pitchFamily="2" charset="-122"/>
                <a:ea typeface="华文楷体" pitchFamily="2" charset="-122"/>
              </a:rPr>
              <a:t>短</a:t>
            </a:r>
            <a:r>
              <a:rPr lang="zh-CN" altLang="en-US" b="1" dirty="0" smtClean="0">
                <a:solidFill>
                  <a:schemeClr val="accent6">
                    <a:lumMod val="75000"/>
                  </a:schemeClr>
                </a:solidFill>
                <a:latin typeface="华文楷体" pitchFamily="2" charset="-122"/>
                <a:ea typeface="华文楷体" pitchFamily="2" charset="-122"/>
              </a:rPr>
              <a:t>板八：</a:t>
            </a:r>
            <a:r>
              <a:rPr lang="zh-CN" altLang="en-US" b="1" dirty="0">
                <a:solidFill>
                  <a:schemeClr val="accent6">
                    <a:lumMod val="75000"/>
                  </a:schemeClr>
                </a:solidFill>
                <a:latin typeface="华文楷体" pitchFamily="2" charset="-122"/>
                <a:ea typeface="华文楷体" pitchFamily="2" charset="-122"/>
              </a:rPr>
              <a:t>学校外文网站建设不理想</a:t>
            </a:r>
          </a:p>
          <a:p>
            <a:pPr marL="0" indent="0">
              <a:buNone/>
            </a:pPr>
            <a:endParaRPr lang="zh-CN" altLang="en-US" b="1" dirty="0" smtClean="0">
              <a:latin typeface="华文楷体" pitchFamily="2" charset="-122"/>
              <a:ea typeface="华文楷体" pitchFamily="2" charset="-122"/>
            </a:endParaRPr>
          </a:p>
          <a:p>
            <a:pPr>
              <a:lnSpc>
                <a:spcPts val="4800"/>
              </a:lnSpc>
              <a:buNone/>
            </a:pPr>
            <a:endParaRPr lang="zh-CN" altLang="en-US" dirty="0"/>
          </a:p>
        </p:txBody>
      </p:sp>
      <p:sp>
        <p:nvSpPr>
          <p:cNvPr id="21" name="内容占位符 2"/>
          <p:cNvSpPr txBox="1">
            <a:spLocks/>
          </p:cNvSpPr>
          <p:nvPr/>
        </p:nvSpPr>
        <p:spPr bwMode="auto">
          <a:xfrm>
            <a:off x="609600" y="1783357"/>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3600" b="0" dirty="0" smtClean="0">
                <a:latin typeface="Arial" pitchFamily="34" charset="0"/>
              </a:rPr>
              <a:t> </a:t>
            </a:r>
            <a:r>
              <a:rPr lang="en-US" altLang="zh-CN" sz="2800" b="0" dirty="0" smtClean="0">
                <a:latin typeface="华文楷体" pitchFamily="2" charset="-122"/>
                <a:ea typeface="华文楷体" pitchFamily="2" charset="-122"/>
              </a:rPr>
              <a:t>   </a:t>
            </a:r>
            <a:r>
              <a:rPr lang="en-US" altLang="zh-CN" sz="2800" b="0" dirty="0" smtClean="0">
                <a:solidFill>
                  <a:srgbClr val="740000"/>
                </a:solidFill>
                <a:latin typeface="华文楷体" pitchFamily="2" charset="-122"/>
                <a:ea typeface="华文楷体" pitchFamily="2" charset="-122"/>
              </a:rPr>
              <a:t>◆</a:t>
            </a:r>
            <a:r>
              <a:rPr lang="en-US" altLang="zh-CN" sz="2800" b="1" dirty="0" smtClean="0">
                <a:solidFill>
                  <a:srgbClr val="002060"/>
                </a:solidFill>
                <a:latin typeface="华文楷体" pitchFamily="2" charset="-122"/>
                <a:ea typeface="华文楷体" pitchFamily="2" charset="-122"/>
              </a:rPr>
              <a:t>2015-2017</a:t>
            </a:r>
            <a:r>
              <a:rPr lang="zh-CN" altLang="en-US" sz="2800" b="1" dirty="0" smtClean="0">
                <a:solidFill>
                  <a:srgbClr val="002060"/>
                </a:solidFill>
                <a:latin typeface="华文楷体" pitchFamily="2" charset="-122"/>
                <a:ea typeface="华文楷体" pitchFamily="2" charset="-122"/>
              </a:rPr>
              <a:t>，连续</a:t>
            </a:r>
            <a:r>
              <a:rPr lang="en-US" altLang="zh-CN" sz="2800" b="1" dirty="0" smtClean="0">
                <a:solidFill>
                  <a:srgbClr val="002060"/>
                </a:solidFill>
                <a:latin typeface="华文楷体" pitchFamily="2" charset="-122"/>
                <a:ea typeface="华文楷体" pitchFamily="2" charset="-122"/>
              </a:rPr>
              <a:t>3</a:t>
            </a:r>
            <a:r>
              <a:rPr lang="zh-CN" altLang="en-US" sz="2800" b="1" dirty="0" smtClean="0">
                <a:solidFill>
                  <a:srgbClr val="002060"/>
                </a:solidFill>
                <a:latin typeface="华文楷体" pitchFamily="2" charset="-122"/>
                <a:ea typeface="华文楷体" pitchFamily="2" charset="-122"/>
              </a:rPr>
              <a:t>年查阅每所样本大学管理、教学科研单位</a:t>
            </a:r>
            <a:r>
              <a:rPr lang="en-US" altLang="zh-CN" sz="2800" b="1" dirty="0" smtClean="0">
                <a:solidFill>
                  <a:srgbClr val="002060"/>
                </a:solidFill>
                <a:latin typeface="华文楷体" pitchFamily="2" charset="-122"/>
                <a:ea typeface="华文楷体" pitchFamily="2" charset="-122"/>
              </a:rPr>
              <a:t>10</a:t>
            </a:r>
            <a:r>
              <a:rPr lang="zh-CN" altLang="en-US" sz="2800" b="1" dirty="0" smtClean="0">
                <a:solidFill>
                  <a:srgbClr val="002060"/>
                </a:solidFill>
                <a:latin typeface="华文楷体" pitchFamily="2" charset="-122"/>
                <a:ea typeface="华文楷体" pitchFamily="2" charset="-122"/>
              </a:rPr>
              <a:t>个单位的外文网站建设情况。</a:t>
            </a:r>
            <a:endParaRPr lang="en-US" altLang="zh-CN" sz="28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r>
              <a:rPr lang="en-US" altLang="zh-CN" sz="2800" b="1" dirty="0" smtClean="0">
                <a:solidFill>
                  <a:srgbClr val="002060"/>
                </a:solidFill>
                <a:latin typeface="华文楷体" pitchFamily="2" charset="-122"/>
                <a:ea typeface="华文楷体" pitchFamily="2" charset="-122"/>
              </a:rPr>
              <a:t>       1.</a:t>
            </a:r>
            <a:r>
              <a:rPr lang="zh-CN" altLang="en-US" sz="2800" b="1" dirty="0" smtClean="0">
                <a:solidFill>
                  <a:srgbClr val="002060"/>
                </a:solidFill>
                <a:latin typeface="华文楷体" pitchFamily="2" charset="-122"/>
                <a:ea typeface="华文楷体" pitchFamily="2" charset="-122"/>
              </a:rPr>
              <a:t>每年都有</a:t>
            </a:r>
            <a:r>
              <a:rPr lang="en-US" altLang="zh-CN" sz="2800" b="1" dirty="0" smtClean="0">
                <a:solidFill>
                  <a:srgbClr val="002060"/>
                </a:solidFill>
                <a:latin typeface="华文楷体" pitchFamily="2" charset="-122"/>
                <a:ea typeface="华文楷体" pitchFamily="2" charset="-122"/>
              </a:rPr>
              <a:t>20</a:t>
            </a:r>
            <a:r>
              <a:rPr lang="zh-CN" altLang="en-US" sz="2800" b="1" dirty="0" smtClean="0">
                <a:solidFill>
                  <a:srgbClr val="002060"/>
                </a:solidFill>
                <a:latin typeface="华文楷体" pitchFamily="2" charset="-122"/>
                <a:ea typeface="华文楷体" pitchFamily="2" charset="-122"/>
              </a:rPr>
              <a:t>所左右的大学二级单位没有外文网站；</a:t>
            </a:r>
            <a:endParaRPr lang="en-US" altLang="zh-CN" sz="28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r>
              <a:rPr lang="en-US" altLang="zh-CN" sz="2800" b="1" dirty="0" smtClean="0">
                <a:solidFill>
                  <a:srgbClr val="002060"/>
                </a:solidFill>
                <a:latin typeface="华文楷体" pitchFamily="2" charset="-122"/>
                <a:ea typeface="华文楷体" pitchFamily="2" charset="-122"/>
              </a:rPr>
              <a:t>       2.</a:t>
            </a:r>
            <a:r>
              <a:rPr lang="zh-CN" altLang="en-US" sz="2800" b="1" dirty="0" smtClean="0">
                <a:solidFill>
                  <a:srgbClr val="002060"/>
                </a:solidFill>
                <a:latin typeface="华文楷体" pitchFamily="2" charset="-122"/>
                <a:ea typeface="华文楷体" pitchFamily="2" charset="-122"/>
              </a:rPr>
              <a:t>每校查阅</a:t>
            </a:r>
            <a:r>
              <a:rPr lang="en-US" altLang="zh-CN" sz="2800" b="1" dirty="0" smtClean="0">
                <a:solidFill>
                  <a:srgbClr val="002060"/>
                </a:solidFill>
                <a:latin typeface="华文楷体" pitchFamily="2" charset="-122"/>
                <a:ea typeface="华文楷体" pitchFamily="2" charset="-122"/>
              </a:rPr>
              <a:t>20</a:t>
            </a:r>
            <a:r>
              <a:rPr lang="zh-CN" altLang="en-US" sz="2800" b="1" dirty="0" smtClean="0">
                <a:solidFill>
                  <a:srgbClr val="002060"/>
                </a:solidFill>
                <a:latin typeface="华文楷体" pitchFamily="2" charset="-122"/>
                <a:ea typeface="华文楷体" pitchFamily="2" charset="-122"/>
              </a:rPr>
              <a:t>个二级单位，超过</a:t>
            </a:r>
            <a:r>
              <a:rPr lang="en-US" altLang="zh-CN" sz="2800" b="1" dirty="0" smtClean="0">
                <a:solidFill>
                  <a:srgbClr val="002060"/>
                </a:solidFill>
                <a:latin typeface="华文楷体" pitchFamily="2" charset="-122"/>
                <a:ea typeface="华文楷体" pitchFamily="2" charset="-122"/>
              </a:rPr>
              <a:t>10</a:t>
            </a:r>
            <a:r>
              <a:rPr lang="zh-CN" altLang="en-US" sz="2800" b="1" dirty="0" smtClean="0">
                <a:solidFill>
                  <a:srgbClr val="002060"/>
                </a:solidFill>
                <a:latin typeface="华文楷体" pitchFamily="2" charset="-122"/>
                <a:ea typeface="华文楷体" pitchFamily="2" charset="-122"/>
              </a:rPr>
              <a:t>个及以上二级单位有外文网站的大学不超过</a:t>
            </a:r>
            <a:r>
              <a:rPr lang="en-US" altLang="zh-CN" sz="2800" b="1" dirty="0" smtClean="0">
                <a:solidFill>
                  <a:srgbClr val="002060"/>
                </a:solidFill>
                <a:latin typeface="华文楷体" pitchFamily="2" charset="-122"/>
                <a:ea typeface="华文楷体" pitchFamily="2" charset="-122"/>
              </a:rPr>
              <a:t>30</a:t>
            </a:r>
            <a:r>
              <a:rPr lang="zh-CN" altLang="en-US" sz="2800" b="1" dirty="0" smtClean="0">
                <a:solidFill>
                  <a:srgbClr val="002060"/>
                </a:solidFill>
                <a:latin typeface="华文楷体" pitchFamily="2" charset="-122"/>
                <a:ea typeface="华文楷体" pitchFamily="2" charset="-122"/>
              </a:rPr>
              <a:t>个；</a:t>
            </a:r>
            <a:endParaRPr lang="en-US" altLang="zh-CN" sz="28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r>
              <a:rPr lang="en-US" altLang="zh-CN" sz="2800" b="1" dirty="0" smtClean="0">
                <a:solidFill>
                  <a:srgbClr val="002060"/>
                </a:solidFill>
                <a:latin typeface="华文楷体" pitchFamily="2" charset="-122"/>
                <a:ea typeface="华文楷体" pitchFamily="2" charset="-122"/>
              </a:rPr>
              <a:t>       3.</a:t>
            </a:r>
            <a:r>
              <a:rPr lang="zh-CN" altLang="en-US" sz="2800" b="1" dirty="0" smtClean="0">
                <a:solidFill>
                  <a:srgbClr val="002060"/>
                </a:solidFill>
                <a:latin typeface="华文楷体" pitchFamily="2" charset="-122"/>
                <a:ea typeface="华文楷体" pitchFamily="2" charset="-122"/>
              </a:rPr>
              <a:t>网站更新很慢，甚至半年一年没有更新；</a:t>
            </a:r>
            <a:endParaRPr lang="en-US" altLang="zh-CN" sz="28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r>
              <a:rPr lang="en-US" altLang="zh-CN" sz="2800" b="1" dirty="0" smtClean="0">
                <a:solidFill>
                  <a:srgbClr val="002060"/>
                </a:solidFill>
                <a:latin typeface="华文楷体" pitchFamily="2" charset="-122"/>
                <a:ea typeface="华文楷体" pitchFamily="2" charset="-122"/>
              </a:rPr>
              <a:t>       4.</a:t>
            </a:r>
            <a:r>
              <a:rPr lang="zh-CN" altLang="en-US" sz="2800" b="1" dirty="0" smtClean="0">
                <a:solidFill>
                  <a:srgbClr val="002060"/>
                </a:solidFill>
                <a:latin typeface="华文楷体" pitchFamily="2" charset="-122"/>
                <a:ea typeface="华文楷体" pitchFamily="2" charset="-122"/>
              </a:rPr>
              <a:t>栏目设计看不出设计思想、服务对象；</a:t>
            </a:r>
            <a:endParaRPr lang="en-US" altLang="zh-CN" sz="28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r>
              <a:rPr lang="en-US" altLang="zh-CN" sz="2800" b="1" dirty="0" smtClean="0">
                <a:solidFill>
                  <a:srgbClr val="002060"/>
                </a:solidFill>
                <a:latin typeface="华文楷体" pitchFamily="2" charset="-122"/>
                <a:ea typeface="华文楷体" pitchFamily="2" charset="-122"/>
              </a:rPr>
              <a:t>       5.</a:t>
            </a:r>
            <a:r>
              <a:rPr lang="zh-CN" altLang="en-US" sz="2800" b="1" dirty="0" smtClean="0">
                <a:solidFill>
                  <a:srgbClr val="002060"/>
                </a:solidFill>
                <a:latin typeface="华文楷体" pitchFamily="2" charset="-122"/>
                <a:ea typeface="华文楷体" pitchFamily="2" charset="-122"/>
              </a:rPr>
              <a:t>建设情况不平衡</a:t>
            </a:r>
            <a:endParaRPr lang="en-US" altLang="zh-CN" sz="28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r>
              <a:rPr lang="en-US" altLang="zh-CN" sz="2800" b="1" dirty="0" smtClean="0">
                <a:solidFill>
                  <a:srgbClr val="002060"/>
                </a:solidFill>
                <a:latin typeface="华文楷体" pitchFamily="2" charset="-122"/>
                <a:ea typeface="华文楷体" pitchFamily="2" charset="-122"/>
              </a:rPr>
              <a:t>       6.</a:t>
            </a:r>
            <a:r>
              <a:rPr lang="zh-CN" altLang="en-US" sz="2800" b="1" dirty="0" smtClean="0">
                <a:solidFill>
                  <a:srgbClr val="002060"/>
                </a:solidFill>
                <a:latin typeface="华文楷体" pitchFamily="2" charset="-122"/>
                <a:ea typeface="华文楷体" pitchFamily="2" charset="-122"/>
              </a:rPr>
              <a:t>还不能满足国际化人才培养需要</a:t>
            </a:r>
            <a:endParaRPr lang="en-US" altLang="zh-CN" sz="2800" b="1" dirty="0" smtClean="0">
              <a:solidFill>
                <a:srgbClr val="002060"/>
              </a:solidFill>
              <a:latin typeface="华文楷体" pitchFamily="2" charset="-122"/>
              <a:ea typeface="华文楷体" pitchFamily="2" charset="-122"/>
            </a:endParaRPr>
          </a:p>
          <a:p>
            <a:pPr marL="0" indent="0">
              <a:buFont typeface="Arial" panose="020B0604020202020204" pitchFamily="34" charset="0"/>
              <a:buNone/>
            </a:pPr>
            <a:r>
              <a:rPr lang="en-US" altLang="zh-CN" sz="2400" b="1" dirty="0" smtClean="0">
                <a:solidFill>
                  <a:srgbClr val="002060"/>
                </a:solidFill>
                <a:latin typeface="华文楷体" pitchFamily="2" charset="-122"/>
                <a:ea typeface="华文楷体" pitchFamily="2" charset="-122"/>
              </a:rPr>
              <a:t>       </a:t>
            </a:r>
            <a:endParaRPr lang="zh-CN" altLang="en-US" sz="2400" b="1" dirty="0" smtClean="0">
              <a:solidFill>
                <a:srgbClr val="002060"/>
              </a:solidFill>
              <a:latin typeface="华文楷体" pitchFamily="2" charset="-122"/>
              <a:ea typeface="华文楷体" pitchFamily="2" charset="-122"/>
            </a:endParaRPr>
          </a:p>
        </p:txBody>
      </p:sp>
    </p:spTree>
    <p:extLst>
      <p:ext uri="{BB962C8B-B14F-4D97-AF65-F5344CB8AC3E}">
        <p14:creationId xmlns:p14="http://schemas.microsoft.com/office/powerpoint/2010/main" val="40068565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5A92CFB3-7B8F-4F59-86B0-3ADC8D8567CC}" type="slidenum">
              <a:rPr lang="zh-CN" altLang="en-US" smtClean="0"/>
              <a:pPr/>
              <a:t>99</a:t>
            </a:fld>
            <a:endParaRPr lang="zh-CN" altLang="en-US"/>
          </a:p>
        </p:txBody>
      </p:sp>
      <p:sp>
        <p:nvSpPr>
          <p:cNvPr id="8" name="任意多边形 7"/>
          <p:cNvSpPr/>
          <p:nvPr/>
        </p:nvSpPr>
        <p:spPr>
          <a:xfrm rot="10800000">
            <a:off x="104309" y="0"/>
            <a:ext cx="180305" cy="735527"/>
          </a:xfrm>
          <a:custGeom>
            <a:avLst/>
            <a:gdLst>
              <a:gd name="connsiteX0" fmla="*/ 1463041 w 1463041"/>
              <a:gd name="connsiteY0" fmla="*/ 0 h 1665411"/>
              <a:gd name="connsiteX1" fmla="*/ 1463041 w 1463041"/>
              <a:gd name="connsiteY1" fmla="*/ 832707 h 1665411"/>
              <a:gd name="connsiteX2" fmla="*/ 1463041 w 1463041"/>
              <a:gd name="connsiteY2" fmla="*/ 1665411 h 1665411"/>
              <a:gd name="connsiteX3" fmla="*/ 285101 w 1463041"/>
              <a:gd name="connsiteY3" fmla="*/ 1665411 h 1665411"/>
              <a:gd name="connsiteX4" fmla="*/ 217339 w 1463041"/>
              <a:gd name="connsiteY4" fmla="*/ 1665411 h 1665411"/>
              <a:gd name="connsiteX5" fmla="*/ 0 w 1463041"/>
              <a:gd name="connsiteY5" fmla="*/ 1665411 h 1665411"/>
              <a:gd name="connsiteX6" fmla="*/ 152009 w 1463041"/>
              <a:gd name="connsiteY6" fmla="*/ 832707 h 1665411"/>
              <a:gd name="connsiteX7" fmla="*/ 0 w 1463041"/>
              <a:gd name="connsiteY7" fmla="*/ 2 h 1665411"/>
              <a:gd name="connsiteX8" fmla="*/ 217339 w 1463041"/>
              <a:gd name="connsiteY8" fmla="*/ 2 h 1665411"/>
              <a:gd name="connsiteX9" fmla="*/ 217339 w 1463041"/>
              <a:gd name="connsiteY9" fmla="*/ 0 h 16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1" h="1665411">
                <a:moveTo>
                  <a:pt x="1463041" y="0"/>
                </a:moveTo>
                <a:lnTo>
                  <a:pt x="1463041" y="832707"/>
                </a:lnTo>
                <a:lnTo>
                  <a:pt x="1463041" y="1665411"/>
                </a:lnTo>
                <a:lnTo>
                  <a:pt x="285101" y="1665411"/>
                </a:lnTo>
                <a:lnTo>
                  <a:pt x="217339" y="1665411"/>
                </a:lnTo>
                <a:lnTo>
                  <a:pt x="0" y="1665411"/>
                </a:lnTo>
                <a:lnTo>
                  <a:pt x="152009" y="832707"/>
                </a:lnTo>
                <a:lnTo>
                  <a:pt x="0" y="2"/>
                </a:lnTo>
                <a:lnTo>
                  <a:pt x="217339" y="2"/>
                </a:lnTo>
                <a:lnTo>
                  <a:pt x="217339" y="0"/>
                </a:lnTo>
                <a:close/>
              </a:path>
            </a:pathLst>
          </a:custGeom>
          <a:solidFill>
            <a:srgbClr val="F79646"/>
          </a:solidFill>
          <a:ln w="12700" cap="flat" cmpd="sng" algn="ctr">
            <a:noFill/>
            <a:prstDash val="solid"/>
            <a:miter lim="800000"/>
          </a:ln>
          <a:effectLst/>
        </p:spPr>
        <p:txBody>
          <a:bodyPr vert="vert" wrap="square" lIns="144000" tIns="180000" rIns="108000" bIns="36000" anchor="ctr">
            <a:normAutofit fontScale="25000" lnSpcReduction="20000"/>
          </a:bodyPr>
          <a:lstStyle/>
          <a:p>
            <a:pPr eaLnBrk="1" fontAlgn="auto" hangingPunct="1">
              <a:spcBef>
                <a:spcPts val="0"/>
              </a:spcBef>
              <a:spcAft>
                <a:spcPts val="0"/>
              </a:spcAft>
            </a:pPr>
            <a:endParaRPr lang="zh-CN" altLang="en-US" sz="2400" b="0" kern="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540877" y="149833"/>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0" name="矩形 9"/>
          <p:cNvSpPr/>
          <p:nvPr/>
        </p:nvSpPr>
        <p:spPr>
          <a:xfrm flipH="1">
            <a:off x="400488" y="3"/>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13" name="MH_Entry_2">
            <a:hlinkClick r:id="rId4" action="ppaction://hlinksldjump"/>
          </p:cNvPr>
          <p:cNvSpPr/>
          <p:nvPr>
            <p:custDataLst>
              <p:tags r:id="rId1"/>
            </p:custDataLst>
          </p:nvPr>
        </p:nvSpPr>
        <p:spPr>
          <a:xfrm>
            <a:off x="1057495" y="227559"/>
            <a:ext cx="5110513" cy="465137"/>
          </a:xfrm>
          <a:custGeom>
            <a:avLst/>
            <a:gdLst>
              <a:gd name="connsiteX0" fmla="*/ 0 w 3954840"/>
              <a:gd name="connsiteY0" fmla="*/ 0 h 557348"/>
              <a:gd name="connsiteX1" fmla="*/ 3835506 w 3954840"/>
              <a:gd name="connsiteY1" fmla="*/ 0 h 557348"/>
              <a:gd name="connsiteX2" fmla="*/ 3954840 w 3954840"/>
              <a:gd name="connsiteY2" fmla="*/ 92893 h 557348"/>
              <a:gd name="connsiteX3" fmla="*/ 3954840 w 3954840"/>
              <a:gd name="connsiteY3" fmla="*/ 464455 h 557348"/>
              <a:gd name="connsiteX4" fmla="*/ 3835506 w 3954840"/>
              <a:gd name="connsiteY4" fmla="*/ 557348 h 557348"/>
              <a:gd name="connsiteX5" fmla="*/ 0 w 3954840"/>
              <a:gd name="connsiteY5" fmla="*/ 557348 h 557348"/>
              <a:gd name="connsiteX6" fmla="*/ 45938 w 3954840"/>
              <a:gd name="connsiteY6" fmla="*/ 532414 h 557348"/>
              <a:gd name="connsiteX7" fmla="*/ 180850 w 3954840"/>
              <a:gd name="connsiteY7" fmla="*/ 278674 h 557348"/>
              <a:gd name="connsiteX8" fmla="*/ 45938 w 3954840"/>
              <a:gd name="connsiteY8" fmla="*/ 24934 h 55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840" h="557348">
                <a:moveTo>
                  <a:pt x="0" y="0"/>
                </a:moveTo>
                <a:lnTo>
                  <a:pt x="3835506" y="0"/>
                </a:lnTo>
                <a:cubicBezTo>
                  <a:pt x="3901412" y="0"/>
                  <a:pt x="3954840" y="41590"/>
                  <a:pt x="3954840" y="92893"/>
                </a:cubicBezTo>
                <a:lnTo>
                  <a:pt x="3954840" y="464455"/>
                </a:lnTo>
                <a:cubicBezTo>
                  <a:pt x="3954840" y="515758"/>
                  <a:pt x="3901412" y="557348"/>
                  <a:pt x="3835506" y="557348"/>
                </a:cubicBezTo>
                <a:lnTo>
                  <a:pt x="0" y="557348"/>
                </a:lnTo>
                <a:lnTo>
                  <a:pt x="45938" y="532414"/>
                </a:lnTo>
                <a:cubicBezTo>
                  <a:pt x="127334" y="477424"/>
                  <a:pt x="180850" y="384299"/>
                  <a:pt x="180850" y="278674"/>
                </a:cubicBezTo>
                <a:cubicBezTo>
                  <a:pt x="180850" y="173050"/>
                  <a:pt x="127334" y="79925"/>
                  <a:pt x="45938" y="24934"/>
                </a:cubicBezTo>
                <a:close/>
              </a:path>
            </a:pathLst>
          </a:custGeom>
          <a:solidFill>
            <a:srgbClr val="025483"/>
          </a:solidFill>
          <a:ln w="12700" cap="flat" cmpd="sng" algn="ctr">
            <a:noFill/>
            <a:prstDash val="solid"/>
            <a:miter lim="800000"/>
          </a:ln>
          <a:effectLst/>
        </p:spPr>
        <p:txBody>
          <a:bodyPr wrap="square" lIns="324000" tIns="36000" rIns="36000" bIns="36000" anchor="ctr">
            <a:noAutofit/>
          </a:bodyPr>
          <a:lstStyle/>
          <a:p>
            <a:pPr eaLnBrk="1" fontAlgn="auto" hangingPunct="1">
              <a:spcBef>
                <a:spcPts val="0"/>
              </a:spcBef>
              <a:spcAft>
                <a:spcPts val="0"/>
              </a:spcAft>
              <a:defRPr/>
            </a:pPr>
            <a:r>
              <a:rPr lang="zh-CN" altLang="en-US" kern="0" dirty="0" smtClean="0">
                <a:solidFill>
                  <a:srgbClr val="FFFFFF"/>
                </a:solidFill>
                <a:latin typeface="微软雅黑" panose="020B0503020204020204" pitchFamily="34" charset="-122"/>
                <a:ea typeface="微软雅黑" panose="020B0503020204020204" pitchFamily="34" charset="-122"/>
              </a:rPr>
              <a:t>结论与建议</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4" name="MH_Number_2">
            <a:hlinkClick r:id="rId4" action="ppaction://hlinksldjump"/>
          </p:cNvPr>
          <p:cNvSpPr/>
          <p:nvPr>
            <p:custDataLst>
              <p:tags r:id="rId2"/>
            </p:custDataLst>
          </p:nvPr>
        </p:nvSpPr>
        <p:spPr>
          <a:xfrm>
            <a:off x="821449" y="227559"/>
            <a:ext cx="465138" cy="465137"/>
          </a:xfrm>
          <a:prstGeom prst="ellipse">
            <a:avLst/>
          </a:prstGeom>
          <a:solidFill>
            <a:srgbClr val="FF9900"/>
          </a:solidFill>
          <a:ln w="38100" cap="flat" cmpd="sng" algn="ctr">
            <a:solidFill>
              <a:schemeClr val="bg1">
                <a:lumMod val="95000"/>
              </a:schemeClr>
            </a:solidFill>
            <a:prstDash val="solid"/>
            <a:miter lim="800000"/>
          </a:ln>
          <a:effectLst/>
        </p:spPr>
        <p:txBody>
          <a:bodyPr anchor="ctr"/>
          <a:lstStyle/>
          <a:p>
            <a:pPr algn="ctr" eaLnBrk="1" fontAlgn="auto" hangingPunct="1">
              <a:spcBef>
                <a:spcPts val="0"/>
              </a:spcBef>
              <a:spcAft>
                <a:spcPts val="0"/>
              </a:spcAft>
              <a:defRPr/>
            </a:pPr>
            <a:r>
              <a:rPr lang="en-US" altLang="zh-CN" kern="0" dirty="0" smtClean="0">
                <a:solidFill>
                  <a:srgbClr val="FFFFFF"/>
                </a:solidFill>
                <a:latin typeface="微软雅黑" panose="020B0503020204020204" pitchFamily="34" charset="-122"/>
                <a:ea typeface="微软雅黑" panose="020B0503020204020204" pitchFamily="34" charset="-122"/>
              </a:rPr>
              <a:t>9</a:t>
            </a: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15"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99</a:t>
            </a:fld>
            <a:endParaRPr lang="zh-CN" altLang="en-US" dirty="0"/>
          </a:p>
        </p:txBody>
      </p:sp>
      <p:sp>
        <p:nvSpPr>
          <p:cNvPr id="16" name="灯片编号占位符 1"/>
          <p:cNvSpPr txBox="1">
            <a:spLocks/>
          </p:cNvSpPr>
          <p:nvPr/>
        </p:nvSpPr>
        <p:spPr>
          <a:xfrm>
            <a:off x="8737600" y="6356353"/>
            <a:ext cx="2844800" cy="365125"/>
          </a:xfrm>
          <a:prstGeom prst="rect">
            <a:avLst/>
          </a:prstGeom>
        </p:spPr>
        <p:txBody>
          <a:bodyPr vert="horz" wrap="square" lIns="91440" tIns="45720" rIns="91440" bIns="45720" numCol="1" anchor="ctr" anchorCtr="0" compatLnSpc="1"/>
          <a:lstStyle>
            <a:defPPr>
              <a:defRPr lang="zh-CN"/>
            </a:defPPr>
            <a:lvl1pPr algn="r" rtl="0" eaLnBrk="0" fontAlgn="base" hangingPunct="0">
              <a:spcBef>
                <a:spcPct val="0"/>
              </a:spcBef>
              <a:spcAft>
                <a:spcPct val="0"/>
              </a:spcAft>
              <a:defRPr sz="1200" b="1" kern="1200">
                <a:solidFill>
                  <a:srgbClr val="898989"/>
                </a:solidFill>
                <a:latin typeface="Times New Roman" panose="02020603050405020304" pitchFamily="18" charset="0"/>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a:lstStyle>
          <a:p>
            <a:fld id="{8ED00465-D374-4F2E-AC45-E0562814E941}" type="slidenum">
              <a:rPr lang="zh-CN" altLang="en-US" smtClean="0"/>
              <a:pPr/>
              <a:t>99</a:t>
            </a:fld>
            <a:endParaRPr lang="zh-CN" altLang="en-US"/>
          </a:p>
        </p:txBody>
      </p:sp>
      <p:pic>
        <p:nvPicPr>
          <p:cNvPr id="17" name="图片 16"/>
          <p:cNvPicPr>
            <a:picLocks noChangeAspect="1"/>
          </p:cNvPicPr>
          <p:nvPr/>
        </p:nvPicPr>
        <p:blipFill>
          <a:blip r:embed="rId5" cstate="print"/>
          <a:stretch>
            <a:fillRect/>
          </a:stretch>
        </p:blipFill>
        <p:spPr>
          <a:xfrm>
            <a:off x="10227664" y="6108847"/>
            <a:ext cx="1772992" cy="599321"/>
          </a:xfrm>
          <a:prstGeom prst="rect">
            <a:avLst/>
          </a:prstGeom>
        </p:spPr>
      </p:pic>
      <p:cxnSp>
        <p:nvCxnSpPr>
          <p:cNvPr id="18" name="直接连接符 17"/>
          <p:cNvCxnSpPr/>
          <p:nvPr/>
        </p:nvCxnSpPr>
        <p:spPr>
          <a:xfrm>
            <a:off x="0" y="6559925"/>
            <a:ext cx="9672034" cy="0"/>
          </a:xfrm>
          <a:prstGeom prst="line">
            <a:avLst/>
          </a:prstGeom>
          <a:noFill/>
          <a:ln w="9525" cap="flat" cmpd="sng" algn="ctr">
            <a:solidFill>
              <a:schemeClr val="bg1">
                <a:lumMod val="50000"/>
              </a:schemeClr>
            </a:solidFill>
            <a:prstDash val="solid"/>
          </a:ln>
          <a:effectLst/>
        </p:spPr>
      </p:cxnSp>
      <p:sp>
        <p:nvSpPr>
          <p:cNvPr id="19" name="矩形 18"/>
          <p:cNvSpPr/>
          <p:nvPr/>
        </p:nvSpPr>
        <p:spPr>
          <a:xfrm>
            <a:off x="9943770" y="6258678"/>
            <a:ext cx="45719" cy="29966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0" name="矩形 19"/>
          <p:cNvSpPr/>
          <p:nvPr/>
        </p:nvSpPr>
        <p:spPr>
          <a:xfrm flipH="1">
            <a:off x="9803381" y="6108848"/>
            <a:ext cx="45719" cy="449490"/>
          </a:xfrm>
          <a:prstGeom prst="rect">
            <a:avLst/>
          </a:prstGeom>
          <a:solidFill>
            <a:schemeClr val="bg1">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eaLnBrk="1" fontAlgn="auto" hangingPunct="1">
              <a:spcBef>
                <a:spcPts val="0"/>
              </a:spcBef>
              <a:spcAft>
                <a:spcPts val="0"/>
              </a:spcAft>
            </a:pPr>
            <a:endParaRPr lang="zh-CN" altLang="en-US" sz="1800" b="0">
              <a:solidFill>
                <a:prstClr val="white"/>
              </a:solidFill>
            </a:endParaRPr>
          </a:p>
        </p:txBody>
      </p:sp>
      <p:sp>
        <p:nvSpPr>
          <p:cNvPr id="21" name="内容占位符 10"/>
          <p:cNvSpPr>
            <a:spLocks noGrp="1"/>
          </p:cNvSpPr>
          <p:nvPr>
            <p:ph idx="1"/>
          </p:nvPr>
        </p:nvSpPr>
        <p:spPr>
          <a:xfrm>
            <a:off x="609600" y="764704"/>
            <a:ext cx="11031016" cy="5750644"/>
          </a:xfrm>
        </p:spPr>
        <p:txBody>
          <a:bodyPr/>
          <a:lstStyle/>
          <a:p>
            <a:pPr marL="0" indent="0">
              <a:buFont typeface="Arial" pitchFamily="34" charset="0"/>
              <a:buNone/>
            </a:pPr>
            <a:endParaRPr lang="en-US" altLang="zh-CN" sz="2800" dirty="0" smtClean="0">
              <a:solidFill>
                <a:srgbClr val="C00000"/>
              </a:solidFill>
              <a:latin typeface="华文楷体" pitchFamily="2" charset="-122"/>
              <a:ea typeface="华文楷体" pitchFamily="2" charset="-122"/>
            </a:endParaRPr>
          </a:p>
          <a:p>
            <a:pPr marL="0" indent="0">
              <a:buFont typeface="Arial" pitchFamily="34" charset="0"/>
              <a:buNone/>
            </a:pPr>
            <a:r>
              <a:rPr lang="en-US" altLang="zh-CN" sz="2800" dirty="0" smtClean="0">
                <a:solidFill>
                  <a:srgbClr val="C00000"/>
                </a:solidFill>
                <a:latin typeface="华文楷体" pitchFamily="2" charset="-122"/>
                <a:ea typeface="华文楷体" pitchFamily="2" charset="-122"/>
              </a:rPr>
              <a:t>●</a:t>
            </a:r>
            <a:r>
              <a:rPr lang="zh-CN" altLang="en-US" sz="2800" b="1" dirty="0" smtClean="0">
                <a:solidFill>
                  <a:srgbClr val="002060"/>
                </a:solidFill>
                <a:latin typeface="华文楷体" pitchFamily="2" charset="-122"/>
                <a:ea typeface="华文楷体" pitchFamily="2" charset="-122"/>
              </a:rPr>
              <a:t>国际化人才培养受到政府主管部门、各高校的高度重视，有专门管理机构、规划、政策</a:t>
            </a:r>
            <a:endParaRPr lang="en-US" altLang="zh-CN" sz="2800" b="1" dirty="0" smtClean="0">
              <a:solidFill>
                <a:srgbClr val="002060"/>
              </a:solidFill>
              <a:latin typeface="华文楷体" pitchFamily="2" charset="-122"/>
              <a:ea typeface="华文楷体" pitchFamily="2" charset="-122"/>
            </a:endParaRPr>
          </a:p>
          <a:p>
            <a:pPr marL="0" indent="0">
              <a:buFont typeface="Arial" pitchFamily="34" charset="0"/>
              <a:buNone/>
            </a:pPr>
            <a:r>
              <a:rPr lang="en-US" altLang="zh-CN" sz="2800" dirty="0" smtClean="0">
                <a:solidFill>
                  <a:srgbClr val="C00000"/>
                </a:solidFill>
                <a:latin typeface="华文楷体" pitchFamily="2" charset="-122"/>
                <a:ea typeface="华文楷体" pitchFamily="2" charset="-122"/>
              </a:rPr>
              <a:t>●</a:t>
            </a:r>
            <a:r>
              <a:rPr lang="zh-CN" altLang="en-US" sz="2800" b="1" dirty="0" smtClean="0">
                <a:solidFill>
                  <a:srgbClr val="002060"/>
                </a:solidFill>
                <a:latin typeface="华文楷体" pitchFamily="2" charset="-122"/>
                <a:ea typeface="华文楷体" pitchFamily="2" charset="-122"/>
              </a:rPr>
              <a:t>已经形成了多样化培养局面、发展趋势很好</a:t>
            </a:r>
            <a:endParaRPr lang="en-US" altLang="zh-CN" sz="2800" b="1" dirty="0" smtClean="0">
              <a:solidFill>
                <a:srgbClr val="002060"/>
              </a:solidFill>
              <a:latin typeface="华文楷体" pitchFamily="2" charset="-122"/>
              <a:ea typeface="华文楷体" pitchFamily="2" charset="-122"/>
            </a:endParaRPr>
          </a:p>
          <a:p>
            <a:pPr marL="0" indent="0">
              <a:buFont typeface="Arial" pitchFamily="34" charset="0"/>
              <a:buNone/>
            </a:pPr>
            <a:r>
              <a:rPr lang="en-US" altLang="zh-CN" sz="2800" dirty="0" smtClean="0">
                <a:solidFill>
                  <a:srgbClr val="C00000"/>
                </a:solidFill>
                <a:latin typeface="华文楷体" pitchFamily="2" charset="-122"/>
                <a:ea typeface="华文楷体" pitchFamily="2" charset="-122"/>
              </a:rPr>
              <a:t>●</a:t>
            </a:r>
            <a:r>
              <a:rPr lang="zh-CN" altLang="en-US" sz="2800" b="1" dirty="0" smtClean="0">
                <a:solidFill>
                  <a:srgbClr val="002060"/>
                </a:solidFill>
                <a:latin typeface="华文楷体" pitchFamily="2" charset="-122"/>
                <a:ea typeface="华文楷体" pitchFamily="2" charset="-122"/>
              </a:rPr>
              <a:t>高校国际化人才培养的资源与国际化人才培养需求存在供给不足、不匹配情况</a:t>
            </a:r>
            <a:endParaRPr lang="en-US" altLang="zh-CN" sz="2800" b="1" dirty="0" smtClean="0">
              <a:solidFill>
                <a:srgbClr val="002060"/>
              </a:solidFill>
              <a:latin typeface="华文楷体" pitchFamily="2" charset="-122"/>
              <a:ea typeface="华文楷体" pitchFamily="2" charset="-122"/>
            </a:endParaRPr>
          </a:p>
          <a:p>
            <a:pPr marL="0" indent="0">
              <a:buFont typeface="Arial" pitchFamily="34" charset="0"/>
              <a:buNone/>
            </a:pPr>
            <a:r>
              <a:rPr lang="en-US" altLang="zh-CN" sz="2800" dirty="0" smtClean="0">
                <a:solidFill>
                  <a:srgbClr val="C00000"/>
                </a:solidFill>
                <a:latin typeface="华文楷体" pitchFamily="2" charset="-122"/>
                <a:ea typeface="华文楷体" pitchFamily="2" charset="-122"/>
              </a:rPr>
              <a:t>●</a:t>
            </a:r>
            <a:r>
              <a:rPr lang="zh-CN" altLang="en-US" sz="2800" b="1" dirty="0" smtClean="0">
                <a:solidFill>
                  <a:srgbClr val="002060"/>
                </a:solidFill>
                <a:latin typeface="华文楷体" pitchFamily="2" charset="-122"/>
                <a:ea typeface="华文楷体" pitchFamily="2" charset="-122"/>
              </a:rPr>
              <a:t>国际化人才培养存在着不平衡性</a:t>
            </a:r>
            <a:endParaRPr lang="en-US" altLang="zh-CN" sz="2800" b="1" dirty="0" smtClean="0">
              <a:solidFill>
                <a:srgbClr val="002060"/>
              </a:solidFill>
              <a:latin typeface="华文楷体" pitchFamily="2" charset="-122"/>
              <a:ea typeface="华文楷体" pitchFamily="2" charset="-122"/>
            </a:endParaRPr>
          </a:p>
          <a:p>
            <a:pPr marL="0" indent="0">
              <a:buFont typeface="Arial" pitchFamily="34" charset="0"/>
              <a:buNone/>
            </a:pPr>
            <a:r>
              <a:rPr lang="en-US" altLang="zh-CN" sz="2800" dirty="0" smtClean="0">
                <a:solidFill>
                  <a:srgbClr val="C00000"/>
                </a:solidFill>
                <a:latin typeface="华文楷体" pitchFamily="2" charset="-122"/>
                <a:ea typeface="华文楷体" pitchFamily="2" charset="-122"/>
              </a:rPr>
              <a:t>●</a:t>
            </a:r>
            <a:r>
              <a:rPr lang="zh-CN" altLang="en-US" sz="2800" b="1" dirty="0" smtClean="0">
                <a:solidFill>
                  <a:srgbClr val="002060"/>
                </a:solidFill>
                <a:latin typeface="华文楷体" pitchFamily="2" charset="-122"/>
                <a:ea typeface="华文楷体" pitchFamily="2" charset="-122"/>
              </a:rPr>
              <a:t>师资、管理、教学等方面要进一步提升水平</a:t>
            </a:r>
            <a:endParaRPr lang="en-US" altLang="zh-CN" sz="2800" b="1" dirty="0" smtClean="0">
              <a:solidFill>
                <a:srgbClr val="002060"/>
              </a:solidFill>
              <a:latin typeface="华文楷体" pitchFamily="2" charset="-122"/>
              <a:ea typeface="华文楷体" pitchFamily="2" charset="-122"/>
            </a:endParaRPr>
          </a:p>
          <a:p>
            <a:pPr marL="0" indent="0">
              <a:buFont typeface="Arial" pitchFamily="34" charset="0"/>
              <a:buNone/>
            </a:pPr>
            <a:r>
              <a:rPr lang="en-US" altLang="zh-CN" sz="2800" dirty="0" smtClean="0">
                <a:solidFill>
                  <a:srgbClr val="C00000"/>
                </a:solidFill>
                <a:latin typeface="华文楷体" pitchFamily="2" charset="-122"/>
                <a:ea typeface="华文楷体" pitchFamily="2" charset="-122"/>
              </a:rPr>
              <a:t>●</a:t>
            </a:r>
            <a:r>
              <a:rPr lang="zh-CN" altLang="en-US" sz="2800" b="1" dirty="0" smtClean="0">
                <a:solidFill>
                  <a:srgbClr val="002060"/>
                </a:solidFill>
                <a:latin typeface="华文楷体" pitchFamily="2" charset="-122"/>
                <a:ea typeface="华文楷体" pitchFamily="2" charset="-122"/>
              </a:rPr>
              <a:t>国际化人才培养的基本建设要大力加强</a:t>
            </a:r>
            <a:endParaRPr lang="en-US" altLang="zh-CN" sz="2800" b="1" dirty="0" smtClean="0">
              <a:solidFill>
                <a:srgbClr val="002060"/>
              </a:solidFill>
              <a:latin typeface="华文楷体" pitchFamily="2" charset="-122"/>
              <a:ea typeface="华文楷体" pitchFamily="2" charset="-122"/>
            </a:endParaRPr>
          </a:p>
        </p:txBody>
      </p:sp>
    </p:spTree>
    <p:extLst>
      <p:ext uri="{BB962C8B-B14F-4D97-AF65-F5344CB8AC3E}">
        <p14:creationId xmlns:p14="http://schemas.microsoft.com/office/powerpoint/2010/main" val="17861151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1"/>
</p:tagLst>
</file>

<file path=ppt/tags/tag100.xml><?xml version="1.0" encoding="utf-8"?>
<p:tagLst xmlns:a="http://schemas.openxmlformats.org/drawingml/2006/main" xmlns:r="http://schemas.openxmlformats.org/officeDocument/2006/relationships" xmlns:p="http://schemas.openxmlformats.org/presentationml/2006/main">
  <p:tag name="MH" val="20170509151411"/>
  <p:tag name="MH_LIBRARY" val="GRAPHIC"/>
  <p:tag name="MH_TYPE" val="SubTitle"/>
  <p:tag name="MH_ORDER" val="1"/>
</p:tagLst>
</file>

<file path=ppt/tags/tag101.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02.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03.xml><?xml version="1.0" encoding="utf-8"?>
<p:tagLst xmlns:a="http://schemas.openxmlformats.org/drawingml/2006/main" xmlns:r="http://schemas.openxmlformats.org/officeDocument/2006/relationships" xmlns:p="http://schemas.openxmlformats.org/presentationml/2006/main">
  <p:tag name="MH" val="20170405143907"/>
  <p:tag name="MH_LIBRARY" val="GRAPHIC"/>
  <p:tag name="MH_ORDER" val="Freeform 4"/>
</p:tagLst>
</file>

<file path=ppt/tags/tag104.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SubTitle"/>
  <p:tag name="MH_ORDER" val="1"/>
</p:tagLst>
</file>

<file path=ppt/tags/tag105.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Other"/>
  <p:tag name="MH_ORDER" val="1"/>
</p:tagLst>
</file>

<file path=ppt/tags/tag106.xml><?xml version="1.0" encoding="utf-8"?>
<p:tagLst xmlns:a="http://schemas.openxmlformats.org/drawingml/2006/main" xmlns:r="http://schemas.openxmlformats.org/officeDocument/2006/relationships" xmlns:p="http://schemas.openxmlformats.org/presentationml/2006/main">
  <p:tag name="MH" val="20170509151411"/>
  <p:tag name="MH_LIBRARY" val="GRAPHIC"/>
  <p:tag name="MH_TYPE" val="SubTitle"/>
  <p:tag name="MH_ORDER" val="1"/>
</p:tagLst>
</file>

<file path=ppt/tags/tag107.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08.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09.xml><?xml version="1.0" encoding="utf-8"?>
<p:tagLst xmlns:a="http://schemas.openxmlformats.org/drawingml/2006/main" xmlns:r="http://schemas.openxmlformats.org/officeDocument/2006/relationships" xmlns:p="http://schemas.openxmlformats.org/presentationml/2006/main">
  <p:tag name="MH" val="20170405143907"/>
  <p:tag name="MH_LIBRARY" val="GRAPHIC"/>
  <p:tag name="MH_ORDER" val="Freeform 4"/>
</p:tagLst>
</file>

<file path=ppt/tags/tag11.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1"/>
</p:tagLst>
</file>

<file path=ppt/tags/tag110.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SubTitle"/>
  <p:tag name="MH_ORDER" val="2"/>
</p:tagLst>
</file>

<file path=ppt/tags/tag111.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Other"/>
  <p:tag name="MH_ORDER" val="3"/>
</p:tagLst>
</file>

<file path=ppt/tags/tag112.xml><?xml version="1.0" encoding="utf-8"?>
<p:tagLst xmlns:a="http://schemas.openxmlformats.org/drawingml/2006/main" xmlns:r="http://schemas.openxmlformats.org/officeDocument/2006/relationships" xmlns:p="http://schemas.openxmlformats.org/presentationml/2006/main">
  <p:tag name="MH" val="20170509151411"/>
  <p:tag name="MH_LIBRARY" val="GRAPHIC"/>
  <p:tag name="MH_TYPE" val="SubTitle"/>
  <p:tag name="MH_ORDER" val="1"/>
</p:tagLst>
</file>

<file path=ppt/tags/tag113.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14.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15.xml><?xml version="1.0" encoding="utf-8"?>
<p:tagLst xmlns:a="http://schemas.openxmlformats.org/drawingml/2006/main" xmlns:r="http://schemas.openxmlformats.org/officeDocument/2006/relationships" xmlns:p="http://schemas.openxmlformats.org/presentationml/2006/main">
  <p:tag name="MH" val="20170405143907"/>
  <p:tag name="MH_LIBRARY" val="GRAPHIC"/>
  <p:tag name="MH_ORDER" val="Freeform 4"/>
</p:tagLst>
</file>

<file path=ppt/tags/tag116.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SubTitle"/>
  <p:tag name="MH_ORDER" val="3"/>
</p:tagLst>
</file>

<file path=ppt/tags/tag117.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Other"/>
  <p:tag name="MH_ORDER" val="5"/>
</p:tagLst>
</file>

<file path=ppt/tags/tag118.xml><?xml version="1.0" encoding="utf-8"?>
<p:tagLst xmlns:a="http://schemas.openxmlformats.org/drawingml/2006/main" xmlns:r="http://schemas.openxmlformats.org/officeDocument/2006/relationships" xmlns:p="http://schemas.openxmlformats.org/presentationml/2006/main">
  <p:tag name="MH" val="20170509151411"/>
  <p:tag name="MH_LIBRARY" val="GRAPHIC"/>
  <p:tag name="MH_TYPE" val="SubTitle"/>
  <p:tag name="MH_ORDER" val="1"/>
</p:tagLst>
</file>

<file path=ppt/tags/tag119.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1"/>
</p:tagLst>
</file>

<file path=ppt/tags/tag120.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21.xml><?xml version="1.0" encoding="utf-8"?>
<p:tagLst xmlns:a="http://schemas.openxmlformats.org/drawingml/2006/main" xmlns:r="http://schemas.openxmlformats.org/officeDocument/2006/relationships" xmlns:p="http://schemas.openxmlformats.org/presentationml/2006/main">
  <p:tag name="MH" val="20170405143907"/>
  <p:tag name="MH_LIBRARY" val="GRAPHIC"/>
  <p:tag name="MH_ORDER" val="Freeform 4"/>
</p:tagLst>
</file>

<file path=ppt/tags/tag122.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SubTitle"/>
  <p:tag name="MH_ORDER" val="4"/>
</p:tagLst>
</file>

<file path=ppt/tags/tag123.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Other"/>
  <p:tag name="MH_ORDER" val="7"/>
</p:tagLst>
</file>

<file path=ppt/tags/tag124.xml><?xml version="1.0" encoding="utf-8"?>
<p:tagLst xmlns:a="http://schemas.openxmlformats.org/drawingml/2006/main" xmlns:r="http://schemas.openxmlformats.org/officeDocument/2006/relationships" xmlns:p="http://schemas.openxmlformats.org/presentationml/2006/main">
  <p:tag name="MH" val="20170509151411"/>
  <p:tag name="MH_LIBRARY" val="GRAPHIC"/>
  <p:tag name="MH_TYPE" val="SubTitle"/>
  <p:tag name="MH_ORDER" val="1"/>
</p:tagLst>
</file>

<file path=ppt/tags/tag125.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26.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27.xml><?xml version="1.0" encoding="utf-8"?>
<p:tagLst xmlns:a="http://schemas.openxmlformats.org/drawingml/2006/main" xmlns:r="http://schemas.openxmlformats.org/officeDocument/2006/relationships" xmlns:p="http://schemas.openxmlformats.org/presentationml/2006/main">
  <p:tag name="MH" val="20170405143907"/>
  <p:tag name="MH_LIBRARY" val="GRAPHIC"/>
  <p:tag name="MH_ORDER" val="Freeform 4"/>
</p:tagLst>
</file>

<file path=ppt/tags/tag128.xml><?xml version="1.0" encoding="utf-8"?>
<p:tagLst xmlns:a="http://schemas.openxmlformats.org/drawingml/2006/main" xmlns:r="http://schemas.openxmlformats.org/officeDocument/2006/relationships" xmlns:p="http://schemas.openxmlformats.org/presentationml/2006/main">
  <p:tag name="MH" val="20170509151411"/>
  <p:tag name="MH_LIBRARY" val="GRAPHIC"/>
  <p:tag name="MH_TYPE" val="SubTitle"/>
  <p:tag name="MH_ORDER" val="1"/>
</p:tagLst>
</file>

<file path=ppt/tags/tag129.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30.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31.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SubTitle"/>
  <p:tag name="MH_ORDER" val="3"/>
</p:tagLst>
</file>

<file path=ppt/tags/tag132.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Other"/>
  <p:tag name="MH_ORDER" val="5"/>
</p:tagLst>
</file>

<file path=ppt/tags/tag133.xml><?xml version="1.0" encoding="utf-8"?>
<p:tagLst xmlns:a="http://schemas.openxmlformats.org/drawingml/2006/main" xmlns:r="http://schemas.openxmlformats.org/officeDocument/2006/relationships" xmlns:p="http://schemas.openxmlformats.org/presentationml/2006/main">
  <p:tag name="MH" val="20170405143907"/>
  <p:tag name="MH_LIBRARY" val="GRAPHIC"/>
  <p:tag name="MH_ORDER" val="Freeform 4"/>
</p:tagLst>
</file>

<file path=ppt/tags/tag134.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SubTitle"/>
  <p:tag name="MH_ORDER" val="4"/>
</p:tagLst>
</file>

<file path=ppt/tags/tag135.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Other"/>
  <p:tag name="MH_ORDER" val="7"/>
</p:tagLst>
</file>

<file path=ppt/tags/tag136.xml><?xml version="1.0" encoding="utf-8"?>
<p:tagLst xmlns:a="http://schemas.openxmlformats.org/drawingml/2006/main" xmlns:r="http://schemas.openxmlformats.org/officeDocument/2006/relationships" xmlns:p="http://schemas.openxmlformats.org/presentationml/2006/main">
  <p:tag name="MH" val="20170509151411"/>
  <p:tag name="MH_LIBRARY" val="GRAPHIC"/>
  <p:tag name="MH_TYPE" val="SubTitle"/>
  <p:tag name="MH_ORDER" val="1"/>
</p:tagLst>
</file>

<file path=ppt/tags/tag137.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38.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39.xml><?xml version="1.0" encoding="utf-8"?>
<p:tagLst xmlns:a="http://schemas.openxmlformats.org/drawingml/2006/main" xmlns:r="http://schemas.openxmlformats.org/officeDocument/2006/relationships" xmlns:p="http://schemas.openxmlformats.org/presentationml/2006/main">
  <p:tag name="MH" val="20170405143907"/>
  <p:tag name="MH_LIBRARY" val="GRAPHIC"/>
  <p:tag name="MH_ORDER" val="Freeform 4"/>
</p:tagLst>
</file>

<file path=ppt/tags/tag14.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40.xml><?xml version="1.0" encoding="utf-8"?>
<p:tagLst xmlns:a="http://schemas.openxmlformats.org/drawingml/2006/main" xmlns:r="http://schemas.openxmlformats.org/officeDocument/2006/relationships" xmlns:p="http://schemas.openxmlformats.org/presentationml/2006/main">
  <p:tag name="MH" val="20170509151411"/>
  <p:tag name="MH_LIBRARY" val="GRAPHIC"/>
  <p:tag name="MH_TYPE" val="SubTitle"/>
  <p:tag name="MH_ORDER" val="1"/>
</p:tagLst>
</file>

<file path=ppt/tags/tag141.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42.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43.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SubTitle"/>
  <p:tag name="MH_ORDER" val="3"/>
</p:tagLst>
</file>

<file path=ppt/tags/tag144.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Other"/>
  <p:tag name="MH_ORDER" val="5"/>
</p:tagLst>
</file>

<file path=ppt/tags/tag145.xml><?xml version="1.0" encoding="utf-8"?>
<p:tagLst xmlns:a="http://schemas.openxmlformats.org/drawingml/2006/main" xmlns:r="http://schemas.openxmlformats.org/officeDocument/2006/relationships" xmlns:p="http://schemas.openxmlformats.org/presentationml/2006/main">
  <p:tag name="MH" val="20170405143907"/>
  <p:tag name="MH_LIBRARY" val="GRAPHIC"/>
  <p:tag name="MH_ORDER" val="Freeform 4"/>
</p:tagLst>
</file>

<file path=ppt/tags/tag146.xml><?xml version="1.0" encoding="utf-8"?>
<p:tagLst xmlns:a="http://schemas.openxmlformats.org/drawingml/2006/main" xmlns:r="http://schemas.openxmlformats.org/officeDocument/2006/relationships" xmlns:p="http://schemas.openxmlformats.org/presentationml/2006/main">
  <p:tag name="MH" val="20170509151411"/>
  <p:tag name="MH_LIBRARY" val="GRAPHIC"/>
  <p:tag name="MH_TYPE" val="SubTitle"/>
  <p:tag name="MH_ORDER" val="1"/>
</p:tagLst>
</file>

<file path=ppt/tags/tag147.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48.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49.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SubTitle"/>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70509091018"/>
  <p:tag name="MH_LIBRARY" val="CONTENTS"/>
  <p:tag name="MH_TYPE" val="ENTRY"/>
  <p:tag name="ID" val="547137"/>
  <p:tag name="MH_ORDER" val="1"/>
</p:tagLst>
</file>

<file path=ppt/tags/tag150.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Other"/>
  <p:tag name="MH_ORDER" val="7"/>
</p:tagLst>
</file>

<file path=ppt/tags/tag151.xml><?xml version="1.0" encoding="utf-8"?>
<p:tagLst xmlns:a="http://schemas.openxmlformats.org/drawingml/2006/main" xmlns:r="http://schemas.openxmlformats.org/officeDocument/2006/relationships" xmlns:p="http://schemas.openxmlformats.org/presentationml/2006/main">
  <p:tag name="MH" val="20170509151411"/>
  <p:tag name="MH_LIBRARY" val="GRAPHIC"/>
  <p:tag name="MH_TYPE" val="SubTitle"/>
  <p:tag name="MH_ORDER" val="1"/>
</p:tagLst>
</file>

<file path=ppt/tags/tag152.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53.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54.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SubTitle"/>
  <p:tag name="MH_ORDER" val="4"/>
</p:tagLst>
</file>

<file path=ppt/tags/tag155.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Other"/>
  <p:tag name="MH_ORDER" val="7"/>
</p:tagLst>
</file>

<file path=ppt/tags/tag156.xml><?xml version="1.0" encoding="utf-8"?>
<p:tagLst xmlns:a="http://schemas.openxmlformats.org/drawingml/2006/main" xmlns:r="http://schemas.openxmlformats.org/officeDocument/2006/relationships" xmlns:p="http://schemas.openxmlformats.org/presentationml/2006/main">
  <p:tag name="MH" val="20170405143907"/>
  <p:tag name="MH_LIBRARY" val="GRAPHIC"/>
  <p:tag name="MH_ORDER" val="Freeform 4"/>
</p:tagLst>
</file>

<file path=ppt/tags/tag157.xml><?xml version="1.0" encoding="utf-8"?>
<p:tagLst xmlns:a="http://schemas.openxmlformats.org/drawingml/2006/main" xmlns:r="http://schemas.openxmlformats.org/officeDocument/2006/relationships" xmlns:p="http://schemas.openxmlformats.org/presentationml/2006/main">
  <p:tag name="MH" val="20170509151411"/>
  <p:tag name="MH_LIBRARY" val="GRAPHIC"/>
  <p:tag name="MH_TYPE" val="SubTitle"/>
  <p:tag name="MH_ORDER" val="1"/>
</p:tagLst>
</file>

<file path=ppt/tags/tag158.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59.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70509091018"/>
  <p:tag name="MH_LIBRARY" val="CONTENTS"/>
  <p:tag name="MH_TYPE" val="ENTRY"/>
  <p:tag name="ID" val="547137"/>
  <p:tag name="MH_ORDER" val="3"/>
</p:tagLst>
</file>

<file path=ppt/tags/tag160.xml><?xml version="1.0" encoding="utf-8"?>
<p:tagLst xmlns:a="http://schemas.openxmlformats.org/drawingml/2006/main" xmlns:r="http://schemas.openxmlformats.org/officeDocument/2006/relationships" xmlns:p="http://schemas.openxmlformats.org/presentationml/2006/main">
  <p:tag name="MH" val="20170509152333"/>
  <p:tag name="MH_LIBRARY" val="GRAPHIC"/>
  <p:tag name="MH_TYPE" val="Other"/>
  <p:tag name="MH_ORDER" val="5"/>
</p:tagLst>
</file>

<file path=ppt/tags/tag161.xml><?xml version="1.0" encoding="utf-8"?>
<p:tagLst xmlns:a="http://schemas.openxmlformats.org/drawingml/2006/main" xmlns:r="http://schemas.openxmlformats.org/officeDocument/2006/relationships" xmlns:p="http://schemas.openxmlformats.org/presentationml/2006/main">
  <p:tag name="MH" val="20170509152333"/>
  <p:tag name="MH_LIBRARY" val="GRAPHIC"/>
  <p:tag name="MH_TYPE" val="SubTitle"/>
  <p:tag name="MH_ORDER" val="3"/>
</p:tagLst>
</file>

<file path=ppt/tags/tag162.xml><?xml version="1.0" encoding="utf-8"?>
<p:tagLst xmlns:a="http://schemas.openxmlformats.org/drawingml/2006/main" xmlns:r="http://schemas.openxmlformats.org/officeDocument/2006/relationships" xmlns:p="http://schemas.openxmlformats.org/presentationml/2006/main">
  <p:tag name="MH" val="20170509152333"/>
  <p:tag name="MH_LIBRARY" val="GRAPHIC"/>
  <p:tag name="MH_TYPE" val="Other"/>
  <p:tag name="MH_ORDER" val="6"/>
</p:tagLst>
</file>

<file path=ppt/tags/tag163.xml><?xml version="1.0" encoding="utf-8"?>
<p:tagLst xmlns:a="http://schemas.openxmlformats.org/drawingml/2006/main" xmlns:r="http://schemas.openxmlformats.org/officeDocument/2006/relationships" xmlns:p="http://schemas.openxmlformats.org/presentationml/2006/main">
  <p:tag name="MH" val="20170509152333"/>
  <p:tag name="MH_LIBRARY" val="GRAPHIC"/>
  <p:tag name="MH_TYPE" val="Other"/>
  <p:tag name="MH_ORDER" val="3"/>
</p:tagLst>
</file>

<file path=ppt/tags/tag164.xml><?xml version="1.0" encoding="utf-8"?>
<p:tagLst xmlns:a="http://schemas.openxmlformats.org/drawingml/2006/main" xmlns:r="http://schemas.openxmlformats.org/officeDocument/2006/relationships" xmlns:p="http://schemas.openxmlformats.org/presentationml/2006/main">
  <p:tag name="MH" val="20170509152333"/>
  <p:tag name="MH_LIBRARY" val="GRAPHIC"/>
  <p:tag name="MH_TYPE" val="SubTitle"/>
  <p:tag name="MH_ORDER" val="2"/>
</p:tagLst>
</file>

<file path=ppt/tags/tag165.xml><?xml version="1.0" encoding="utf-8"?>
<p:tagLst xmlns:a="http://schemas.openxmlformats.org/drawingml/2006/main" xmlns:r="http://schemas.openxmlformats.org/officeDocument/2006/relationships" xmlns:p="http://schemas.openxmlformats.org/presentationml/2006/main">
  <p:tag name="MH" val="20170509152333"/>
  <p:tag name="MH_LIBRARY" val="GRAPHIC"/>
  <p:tag name="MH_TYPE" val="Other"/>
  <p:tag name="MH_ORDER" val="4"/>
</p:tagLst>
</file>

<file path=ppt/tags/tag166.xml><?xml version="1.0" encoding="utf-8"?>
<p:tagLst xmlns:a="http://schemas.openxmlformats.org/drawingml/2006/main" xmlns:r="http://schemas.openxmlformats.org/officeDocument/2006/relationships" xmlns:p="http://schemas.openxmlformats.org/presentationml/2006/main">
  <p:tag name="MH" val="20170509152333"/>
  <p:tag name="MH_LIBRARY" val="GRAPHIC"/>
  <p:tag name="MH_TYPE" val="Other"/>
  <p:tag name="MH_ORDER" val="1"/>
</p:tagLst>
</file>

<file path=ppt/tags/tag167.xml><?xml version="1.0" encoding="utf-8"?>
<p:tagLst xmlns:a="http://schemas.openxmlformats.org/drawingml/2006/main" xmlns:r="http://schemas.openxmlformats.org/officeDocument/2006/relationships" xmlns:p="http://schemas.openxmlformats.org/presentationml/2006/main">
  <p:tag name="MH" val="20170509152333"/>
  <p:tag name="MH_LIBRARY" val="GRAPHIC"/>
  <p:tag name="MH_TYPE" val="SubTitle"/>
  <p:tag name="MH_ORDER" val="1"/>
</p:tagLst>
</file>

<file path=ppt/tags/tag168.xml><?xml version="1.0" encoding="utf-8"?>
<p:tagLst xmlns:a="http://schemas.openxmlformats.org/drawingml/2006/main" xmlns:r="http://schemas.openxmlformats.org/officeDocument/2006/relationships" xmlns:p="http://schemas.openxmlformats.org/presentationml/2006/main">
  <p:tag name="MH" val="20170509152333"/>
  <p:tag name="MH_LIBRARY" val="GRAPHIC"/>
  <p:tag name="MH_TYPE" val="Other"/>
  <p:tag name="MH_ORDER" val="2"/>
</p:tagLst>
</file>

<file path=ppt/tags/tag169.xml><?xml version="1.0" encoding="utf-8"?>
<p:tagLst xmlns:a="http://schemas.openxmlformats.org/drawingml/2006/main" xmlns:r="http://schemas.openxmlformats.org/officeDocument/2006/relationships" xmlns:p="http://schemas.openxmlformats.org/presentationml/2006/main">
  <p:tag name="MH" val="20170405143907"/>
  <p:tag name="MH_LIBRARY" val="GRAPHIC"/>
  <p:tag name="MH_ORDER" val="Freeform 4"/>
</p:tagLst>
</file>

<file path=ppt/tags/tag17.xml><?xml version="1.0" encoding="utf-8"?>
<p:tagLst xmlns:a="http://schemas.openxmlformats.org/drawingml/2006/main" xmlns:r="http://schemas.openxmlformats.org/officeDocument/2006/relationships" xmlns:p="http://schemas.openxmlformats.org/presentationml/2006/main">
  <p:tag name="MH" val="20170509091018"/>
  <p:tag name="MH_LIBRARY" val="CONTENTS"/>
  <p:tag name="MH_TYPE" val="ENTRY"/>
  <p:tag name="ID" val="547137"/>
  <p:tag name="MH_ORDER" val="2"/>
</p:tagLst>
</file>

<file path=ppt/tags/tag170.xml><?xml version="1.0" encoding="utf-8"?>
<p:tagLst xmlns:a="http://schemas.openxmlformats.org/drawingml/2006/main" xmlns:r="http://schemas.openxmlformats.org/officeDocument/2006/relationships" xmlns:p="http://schemas.openxmlformats.org/presentationml/2006/main">
  <p:tag name="MH" val="20170509151411"/>
  <p:tag name="MH_LIBRARY" val="GRAPHIC"/>
  <p:tag name="MH_TYPE" val="SubTitle"/>
  <p:tag name="MH_ORDER" val="1"/>
</p:tagLst>
</file>

<file path=ppt/tags/tag171.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72.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73.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74.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75.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76.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77.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78.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79.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70509091018"/>
  <p:tag name="MH_LIBRARY" val="CONTENTS"/>
  <p:tag name="MH_TYPE" val="ENTRY"/>
  <p:tag name="ID" val="547137"/>
  <p:tag name="MH_ORDER" val="4"/>
</p:tagLst>
</file>

<file path=ppt/tags/tag180.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81.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82.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83.xml><?xml version="1.0" encoding="utf-8"?>
<p:tagLst xmlns:a="http://schemas.openxmlformats.org/drawingml/2006/main" xmlns:r="http://schemas.openxmlformats.org/officeDocument/2006/relationships" xmlns:p="http://schemas.openxmlformats.org/presentationml/2006/main">
  <p:tag name="MH" val="20170405143907"/>
  <p:tag name="MH_LIBRARY" val="GRAPHIC"/>
  <p:tag name="MH_ORDER" val="Freeform 4"/>
</p:tagLst>
</file>

<file path=ppt/tags/tag184.xml><?xml version="1.0" encoding="utf-8"?>
<p:tagLst xmlns:a="http://schemas.openxmlformats.org/drawingml/2006/main" xmlns:r="http://schemas.openxmlformats.org/officeDocument/2006/relationships" xmlns:p="http://schemas.openxmlformats.org/presentationml/2006/main">
  <p:tag name="MH" val="20170405143907"/>
  <p:tag name="MH_LIBRARY" val="GRAPHIC"/>
  <p:tag name="MH_ORDER" val="Freeform 4"/>
</p:tagLst>
</file>

<file path=ppt/tags/tag185.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86.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87.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88.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89.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70509091018"/>
  <p:tag name="MH_LIBRARY" val="CONTENTS"/>
  <p:tag name="MH_TYPE" val="ENTRY"/>
  <p:tag name="ID" val="547137"/>
  <p:tag name="MH_ORDER" val="1"/>
</p:tagLst>
</file>

<file path=ppt/tags/tag190.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91.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92.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93.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94.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95.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96.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97.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198.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199.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00.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01.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02.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03.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04.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05.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06.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07.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08.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09.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10.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11.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12.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13.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14.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15.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16.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17.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18.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19.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70509091018"/>
  <p:tag name="MH_LIBRARY" val="CONTENTS"/>
  <p:tag name="MH_TYPE" val="ENTRY"/>
  <p:tag name="ID" val="547137"/>
  <p:tag name="MH_ORDER" val="1"/>
</p:tagLst>
</file>

<file path=ppt/tags/tag220.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21.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22.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23.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24.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25.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26.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27.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28.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29.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70509091018"/>
  <p:tag name="MH_LIBRARY" val="CONTENTS"/>
  <p:tag name="MH_TYPE" val="ENTRY"/>
  <p:tag name="ID" val="547137"/>
  <p:tag name="MH_ORDER" val="1"/>
</p:tagLst>
</file>

<file path=ppt/tags/tag230.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31.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32.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33.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34.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35.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36.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37.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38.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39.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40.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41.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42.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43.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44.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45.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46.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47.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48.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49.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50.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51.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52.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53.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54.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55.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56.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57.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58.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59.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70509091018"/>
  <p:tag name="MH_LIBRARY" val="CONTENTS"/>
  <p:tag name="MH_TYPE" val="ENTRY"/>
  <p:tag name="ID" val="547137"/>
  <p:tag name="MH_ORDER" val="1"/>
</p:tagLst>
</file>

<file path=ppt/tags/tag260.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61.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62.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63.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64.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65.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66.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67.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68.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69.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70.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71.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72.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73.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74.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75.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76.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77.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78.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79.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80.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81.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82.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83.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84.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85.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86.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87.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88.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89.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70509091018"/>
  <p:tag name="MH_LIBRARY" val="CONTENTS"/>
  <p:tag name="MH_TYPE" val="ENTRY"/>
  <p:tag name="ID" val="547137"/>
  <p:tag name="MH_ORDER" val="1"/>
</p:tagLst>
</file>

<file path=ppt/tags/tag290.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91.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92.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93.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94.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95.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96.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97.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298.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299.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300.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301.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302.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31.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70509091018"/>
  <p:tag name="MH_LIBRARY" val="CONTENTS"/>
  <p:tag name="MH_TYPE" val="ENTRY"/>
  <p:tag name="ID" val="547137"/>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70509091018"/>
  <p:tag name="MH_LIBRARY" val="CONTENTS"/>
  <p:tag name="MH_TYPE" val="ENTRY"/>
  <p:tag name="ID" val="547137"/>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37.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38.xml><?xml version="1.0" encoding="utf-8"?>
<p:tagLst xmlns:a="http://schemas.openxmlformats.org/drawingml/2006/main" xmlns:r="http://schemas.openxmlformats.org/officeDocument/2006/relationships" xmlns:p="http://schemas.openxmlformats.org/presentationml/2006/main">
  <p:tag name="MH" val="20170509091018"/>
  <p:tag name="MH_LIBRARY" val="CONTENTS"/>
  <p:tag name="MH_TYPE" val="ENTRY"/>
  <p:tag name="ID" val="547137"/>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41.xml><?xml version="1.0" encoding="utf-8"?>
<p:tagLst xmlns:a="http://schemas.openxmlformats.org/drawingml/2006/main" xmlns:r="http://schemas.openxmlformats.org/officeDocument/2006/relationships" xmlns:p="http://schemas.openxmlformats.org/presentationml/2006/main">
  <p:tag name="MH" val="20170509091018"/>
  <p:tag name="MH_LIBRARY" val="CONTENTS"/>
  <p:tag name="MH_TYPE" val="ENTRY"/>
  <p:tag name="ID" val="547137"/>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43.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44.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46.xml><?xml version="1.0" encoding="utf-8"?>
<p:tagLst xmlns:a="http://schemas.openxmlformats.org/drawingml/2006/main" xmlns:r="http://schemas.openxmlformats.org/officeDocument/2006/relationships" xmlns:p="http://schemas.openxmlformats.org/presentationml/2006/main">
  <p:tag name="MH" val="20170509111354"/>
  <p:tag name="MH_LIBRARY" val="CONTENTS"/>
  <p:tag name="MH_TYPE" val="NUMBER"/>
  <p:tag name="ID" val="547124"/>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70509111354"/>
  <p:tag name="MH_LIBRARY" val="CONTENTS"/>
  <p:tag name="MH_TYPE" val="ENTRY"/>
  <p:tag name="ID" val="547124"/>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70509111354"/>
  <p:tag name="MH_LIBRARY" val="CONTENTS"/>
  <p:tag name="MH_TYPE" val="NUMBER"/>
  <p:tag name="ID" val="547124"/>
  <p:tag name="MH_ORDER" val="2"/>
</p:tagLst>
</file>

<file path=ppt/tags/tag49.xml><?xml version="1.0" encoding="utf-8"?>
<p:tagLst xmlns:a="http://schemas.openxmlformats.org/drawingml/2006/main" xmlns:r="http://schemas.openxmlformats.org/officeDocument/2006/relationships" xmlns:p="http://schemas.openxmlformats.org/presentationml/2006/main">
  <p:tag name="MH" val="20170509111354"/>
  <p:tag name="MH_LIBRARY" val="CONTENTS"/>
  <p:tag name="MH_TYPE" val="ENTRY"/>
  <p:tag name="ID" val="547124"/>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70509111354"/>
  <p:tag name="MH_LIBRARY" val="CONTENTS"/>
  <p:tag name="MH_TYPE" val="NUMBER"/>
  <p:tag name="ID" val="547124"/>
  <p:tag name="MH_ORDER" val="3"/>
</p:tagLst>
</file>

<file path=ppt/tags/tag51.xml><?xml version="1.0" encoding="utf-8"?>
<p:tagLst xmlns:a="http://schemas.openxmlformats.org/drawingml/2006/main" xmlns:r="http://schemas.openxmlformats.org/officeDocument/2006/relationships" xmlns:p="http://schemas.openxmlformats.org/presentationml/2006/main">
  <p:tag name="MH" val="20170509111354"/>
  <p:tag name="MH_LIBRARY" val="CONTENTS"/>
  <p:tag name="MH_TYPE" val="ENTRY"/>
  <p:tag name="ID" val="547124"/>
  <p:tag name="MH_ORDER" val="3"/>
</p:tagLst>
</file>

<file path=ppt/tags/tag52.xml><?xml version="1.0" encoding="utf-8"?>
<p:tagLst xmlns:a="http://schemas.openxmlformats.org/drawingml/2006/main" xmlns:r="http://schemas.openxmlformats.org/officeDocument/2006/relationships" xmlns:p="http://schemas.openxmlformats.org/presentationml/2006/main">
  <p:tag name="MH" val="20170509111354"/>
  <p:tag name="MH_LIBRARY" val="CONTENTS"/>
  <p:tag name="MH_TYPE" val="NUMBER"/>
  <p:tag name="ID" val="547124"/>
  <p:tag name="MH_ORDER" val="4"/>
</p:tagLst>
</file>

<file path=ppt/tags/tag53.xml><?xml version="1.0" encoding="utf-8"?>
<p:tagLst xmlns:a="http://schemas.openxmlformats.org/drawingml/2006/main" xmlns:r="http://schemas.openxmlformats.org/officeDocument/2006/relationships" xmlns:p="http://schemas.openxmlformats.org/presentationml/2006/main">
  <p:tag name="MH" val="20170509111354"/>
  <p:tag name="MH_LIBRARY" val="CONTENTS"/>
  <p:tag name="MH_TYPE" val="ENTRY"/>
  <p:tag name="ID" val="547124"/>
  <p:tag name="MH_ORDER" val="4"/>
</p:tagLst>
</file>

<file path=ppt/tags/tag54.xml><?xml version="1.0" encoding="utf-8"?>
<p:tagLst xmlns:a="http://schemas.openxmlformats.org/drawingml/2006/main" xmlns:r="http://schemas.openxmlformats.org/officeDocument/2006/relationships" xmlns:p="http://schemas.openxmlformats.org/presentationml/2006/main">
  <p:tag name="MH" val="20170509111354"/>
  <p:tag name="MH_LIBRARY" val="CONTENTS"/>
  <p:tag name="MH_TYPE" val="NUMBER"/>
  <p:tag name="ID" val="547124"/>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70509111354"/>
  <p:tag name="MH_LIBRARY" val="CONTENTS"/>
  <p:tag name="MH_TYPE" val="ENTRY"/>
  <p:tag name="ID" val="547124"/>
  <p:tag name="MH_ORDER" val="1"/>
</p:tagLst>
</file>

<file path=ppt/tags/tag56.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57.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58.xml><?xml version="1.0" encoding="utf-8"?>
<p:tagLst xmlns:a="http://schemas.openxmlformats.org/drawingml/2006/main" xmlns:r="http://schemas.openxmlformats.org/officeDocument/2006/relationships" xmlns:p="http://schemas.openxmlformats.org/presentationml/2006/main">
  <p:tag name="MH" val="20170509111354"/>
  <p:tag name="MH_LIBRARY" val="CONTENTS"/>
  <p:tag name="MH_TYPE" val="NUMBER"/>
  <p:tag name="ID" val="547124"/>
  <p:tag name="MH_ORDER" val="1"/>
</p:tagLst>
</file>

<file path=ppt/tags/tag59.xml><?xml version="1.0" encoding="utf-8"?>
<p:tagLst xmlns:a="http://schemas.openxmlformats.org/drawingml/2006/main" xmlns:r="http://schemas.openxmlformats.org/officeDocument/2006/relationships" xmlns:p="http://schemas.openxmlformats.org/presentationml/2006/main">
  <p:tag name="MH" val="20170509111354"/>
  <p:tag name="MH_LIBRARY" val="CONTENTS"/>
  <p:tag name="MH_TYPE" val="ENTRY"/>
  <p:tag name="ID" val="547124"/>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61.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62.xml><?xml version="1.0" encoding="utf-8"?>
<p:tagLst xmlns:a="http://schemas.openxmlformats.org/drawingml/2006/main" xmlns:r="http://schemas.openxmlformats.org/officeDocument/2006/relationships" xmlns:p="http://schemas.openxmlformats.org/presentationml/2006/main">
  <p:tag name="MH" val="20170509111354"/>
  <p:tag name="MH_LIBRARY" val="CONTENTS"/>
  <p:tag name="MH_TYPE" val="NUMBER"/>
  <p:tag name="ID" val="547124"/>
  <p:tag name="MH_ORDER" val="2"/>
</p:tagLst>
</file>

<file path=ppt/tags/tag63.xml><?xml version="1.0" encoding="utf-8"?>
<p:tagLst xmlns:a="http://schemas.openxmlformats.org/drawingml/2006/main" xmlns:r="http://schemas.openxmlformats.org/officeDocument/2006/relationships" xmlns:p="http://schemas.openxmlformats.org/presentationml/2006/main">
  <p:tag name="MH" val="20170509111354"/>
  <p:tag name="MH_LIBRARY" val="CONTENTS"/>
  <p:tag name="MH_TYPE" val="ENTRY"/>
  <p:tag name="ID" val="547124"/>
  <p:tag name="MH_ORDER" val="2"/>
</p:tagLst>
</file>

<file path=ppt/tags/tag64.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65.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66.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67.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68.xml><?xml version="1.0" encoding="utf-8"?>
<p:tagLst xmlns:a="http://schemas.openxmlformats.org/drawingml/2006/main" xmlns:r="http://schemas.openxmlformats.org/officeDocument/2006/relationships" xmlns:p="http://schemas.openxmlformats.org/presentationml/2006/main">
  <p:tag name="MH" val="20170509111354"/>
  <p:tag name="MH_LIBRARY" val="CONTENTS"/>
  <p:tag name="MH_TYPE" val="NUMBER"/>
  <p:tag name="ID" val="547124"/>
  <p:tag name="MH_ORDER" val="2"/>
</p:tagLst>
</file>

<file path=ppt/tags/tag69.xml><?xml version="1.0" encoding="utf-8"?>
<p:tagLst xmlns:a="http://schemas.openxmlformats.org/drawingml/2006/main" xmlns:r="http://schemas.openxmlformats.org/officeDocument/2006/relationships" xmlns:p="http://schemas.openxmlformats.org/presentationml/2006/main">
  <p:tag name="MH" val="20170509111354"/>
  <p:tag name="MH_LIBRARY" val="CONTENTS"/>
  <p:tag name="MH_TYPE" val="ENTRY"/>
  <p:tag name="ID" val="547124"/>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1"/>
</p:tagLst>
</file>

<file path=ppt/tags/tag70.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71.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72.xml><?xml version="1.0" encoding="utf-8"?>
<p:tagLst xmlns:a="http://schemas.openxmlformats.org/drawingml/2006/main" xmlns:r="http://schemas.openxmlformats.org/officeDocument/2006/relationships" xmlns:p="http://schemas.openxmlformats.org/presentationml/2006/main">
  <p:tag name="MH" val="20170509111354"/>
  <p:tag name="MH_LIBRARY" val="CONTENTS"/>
  <p:tag name="MH_TYPE" val="NUMBER"/>
  <p:tag name="ID" val="547124"/>
  <p:tag name="MH_ORDER" val="2"/>
</p:tagLst>
</file>

<file path=ppt/tags/tag73.xml><?xml version="1.0" encoding="utf-8"?>
<p:tagLst xmlns:a="http://schemas.openxmlformats.org/drawingml/2006/main" xmlns:r="http://schemas.openxmlformats.org/officeDocument/2006/relationships" xmlns:p="http://schemas.openxmlformats.org/presentationml/2006/main">
  <p:tag name="MH" val="20170509111354"/>
  <p:tag name="MH_LIBRARY" val="CONTENTS"/>
  <p:tag name="MH_TYPE" val="ENTRY"/>
  <p:tag name="ID" val="547124"/>
  <p:tag name="MH_ORDER" val="2"/>
</p:tagLst>
</file>

<file path=ppt/tags/tag74.xml><?xml version="1.0" encoding="utf-8"?>
<p:tagLst xmlns:a="http://schemas.openxmlformats.org/drawingml/2006/main" xmlns:r="http://schemas.openxmlformats.org/officeDocument/2006/relationships" xmlns:p="http://schemas.openxmlformats.org/presentationml/2006/main">
  <p:tag name="MH" val="20170509111354"/>
  <p:tag name="MH_LIBRARY" val="CONTENTS"/>
  <p:tag name="MH_TYPE" val="NUMBER"/>
  <p:tag name="ID" val="547124"/>
  <p:tag name="MH_ORDER" val="3"/>
</p:tagLst>
</file>

<file path=ppt/tags/tag75.xml><?xml version="1.0" encoding="utf-8"?>
<p:tagLst xmlns:a="http://schemas.openxmlformats.org/drawingml/2006/main" xmlns:r="http://schemas.openxmlformats.org/officeDocument/2006/relationships" xmlns:p="http://schemas.openxmlformats.org/presentationml/2006/main">
  <p:tag name="MH" val="20170509111354"/>
  <p:tag name="MH_LIBRARY" val="CONTENTS"/>
  <p:tag name="MH_TYPE" val="ENTRY"/>
  <p:tag name="ID" val="547124"/>
  <p:tag name="MH_ORDER" val="3"/>
</p:tagLst>
</file>

<file path=ppt/tags/tag76.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77.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78.xml><?xml version="1.0" encoding="utf-8"?>
<p:tagLst xmlns:a="http://schemas.openxmlformats.org/drawingml/2006/main" xmlns:r="http://schemas.openxmlformats.org/officeDocument/2006/relationships" xmlns:p="http://schemas.openxmlformats.org/presentationml/2006/main">
  <p:tag name="MH" val="20170405143907"/>
  <p:tag name="MH_LIBRARY" val="GRAPHIC"/>
  <p:tag name="MH_ORDER" val="Freeform 4"/>
</p:tagLst>
</file>

<file path=ppt/tags/tag79.xml><?xml version="1.0" encoding="utf-8"?>
<p:tagLst xmlns:a="http://schemas.openxmlformats.org/drawingml/2006/main" xmlns:r="http://schemas.openxmlformats.org/officeDocument/2006/relationships" xmlns:p="http://schemas.openxmlformats.org/presentationml/2006/main">
  <p:tag name="MH" val="20170509111354"/>
  <p:tag name="MH_LIBRARY" val="CONTENTS"/>
  <p:tag name="MH_TYPE" val="NUMBER"/>
  <p:tag name="ID" val="547124"/>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1"/>
</p:tagLst>
</file>

<file path=ppt/tags/tag80.xml><?xml version="1.0" encoding="utf-8"?>
<p:tagLst xmlns:a="http://schemas.openxmlformats.org/drawingml/2006/main" xmlns:r="http://schemas.openxmlformats.org/officeDocument/2006/relationships" xmlns:p="http://schemas.openxmlformats.org/presentationml/2006/main">
  <p:tag name="MH" val="20170509111354"/>
  <p:tag name="MH_LIBRARY" val="CONTENTS"/>
  <p:tag name="MH_TYPE" val="ENTRY"/>
  <p:tag name="ID" val="547124"/>
  <p:tag name="MH_ORDER" val="4"/>
</p:tagLst>
</file>

<file path=ppt/tags/tag81.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2"/>
</p:tagLst>
</file>

<file path=ppt/tags/tag82.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NUMBER"/>
  <p:tag name="ID" val="547106"/>
  <p:tag name="MH_ORDER" val="2"/>
</p:tagLst>
</file>

<file path=ppt/tags/tag83.xml><?xml version="1.0" encoding="utf-8"?>
<p:tagLst xmlns:a="http://schemas.openxmlformats.org/drawingml/2006/main" xmlns:r="http://schemas.openxmlformats.org/officeDocument/2006/relationships" xmlns:p="http://schemas.openxmlformats.org/presentationml/2006/main">
  <p:tag name="MH" val="20170405143907"/>
  <p:tag name="MH_LIBRARY" val="GRAPHIC"/>
  <p:tag name="MH_ORDER" val="Freeform 4"/>
</p:tagLst>
</file>

<file path=ppt/tags/tag84.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SubTitle"/>
  <p:tag name="MH_ORDER" val="1"/>
</p:tagLst>
</file>

<file path=ppt/tags/tag85.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SubTitle"/>
  <p:tag name="MH_ORDER" val="5"/>
</p:tagLst>
</file>

<file path=ppt/tags/tag86.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Other"/>
  <p:tag name="MH_ORDER" val="1"/>
</p:tagLst>
</file>

<file path=ppt/tags/tag87.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Other"/>
  <p:tag name="MH_ORDER" val="2"/>
</p:tagLst>
</file>

<file path=ppt/tags/tag88.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SubTitle"/>
  <p:tag name="MH_ORDER" val="2"/>
</p:tagLst>
</file>

<file path=ppt/tags/tag89.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SubTitle"/>
  <p:tag name="MH_ORDER" val="6"/>
</p:tagLst>
</file>

<file path=ppt/tags/tag9.xml><?xml version="1.0" encoding="utf-8"?>
<p:tagLst xmlns:a="http://schemas.openxmlformats.org/drawingml/2006/main" xmlns:r="http://schemas.openxmlformats.org/officeDocument/2006/relationships" xmlns:p="http://schemas.openxmlformats.org/presentationml/2006/main">
  <p:tag name="MH" val="20170322165846"/>
  <p:tag name="MH_LIBRARY" val="CONTENTS"/>
  <p:tag name="MH_TYPE" val="ENTRY"/>
  <p:tag name="ID" val="547106"/>
  <p:tag name="MH_ORDER" val="1"/>
</p:tagLst>
</file>

<file path=ppt/tags/tag90.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Other"/>
  <p:tag name="MH_ORDER" val="3"/>
</p:tagLst>
</file>

<file path=ppt/tags/tag91.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Other"/>
  <p:tag name="MH_ORDER" val="4"/>
</p:tagLst>
</file>

<file path=ppt/tags/tag92.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SubTitle"/>
  <p:tag name="MH_ORDER" val="3"/>
</p:tagLst>
</file>

<file path=ppt/tags/tag93.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SubTitle"/>
  <p:tag name="MH_ORDER" val="7"/>
</p:tagLst>
</file>

<file path=ppt/tags/tag94.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Other"/>
  <p:tag name="MH_ORDER" val="5"/>
</p:tagLst>
</file>

<file path=ppt/tags/tag95.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Other"/>
  <p:tag name="MH_ORDER" val="6"/>
</p:tagLst>
</file>

<file path=ppt/tags/tag96.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SubTitle"/>
  <p:tag name="MH_ORDER" val="4"/>
</p:tagLst>
</file>

<file path=ppt/tags/tag97.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SubTitle"/>
  <p:tag name="MH_ORDER" val="8"/>
</p:tagLst>
</file>

<file path=ppt/tags/tag98.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Other"/>
  <p:tag name="MH_ORDER" val="7"/>
</p:tagLst>
</file>

<file path=ppt/tags/tag99.xml><?xml version="1.0" encoding="utf-8"?>
<p:tagLst xmlns:a="http://schemas.openxmlformats.org/drawingml/2006/main" xmlns:r="http://schemas.openxmlformats.org/officeDocument/2006/relationships" xmlns:p="http://schemas.openxmlformats.org/presentationml/2006/main">
  <p:tag name="MH" val="20170509144851"/>
  <p:tag name="MH_LIBRARY" val="GRAPHIC"/>
  <p:tag name="MH_TYPE" val="Other"/>
  <p:tag name="MH_ORDER" val="8"/>
</p:tagLst>
</file>

<file path=ppt/theme/theme1.xml><?xml version="1.0" encoding="utf-8"?>
<a:theme xmlns:a="http://schemas.openxmlformats.org/drawingml/2006/main" name="自定义设计方案_2">
  <a:themeElements>
    <a:clrScheme name="自定义设计方案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kx="-3284103" algn="br" rotWithShape="0">
            <a:schemeClr val="bg2">
              <a:alpha val="50000"/>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kx="-3284103" algn="br" rotWithShape="0">
            <a:schemeClr val="bg2">
              <a:alpha val="50000"/>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8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自定义设计方案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黑体"/>
        <a:cs typeface=""/>
      </a:majorFont>
      <a:minorFont>
        <a:latin typeface="Times New Roman"/>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模板一</Template>
  <TotalTime>1211</TotalTime>
  <Words>7812</Words>
  <Application>Microsoft Office PowerPoint</Application>
  <PresentationFormat>自定义</PresentationFormat>
  <Paragraphs>1609</Paragraphs>
  <Slides>101</Slides>
  <Notes>54</Notes>
  <HiddenSlides>0</HiddenSlides>
  <MMClips>0</MMClips>
  <ScaleCrop>false</ScaleCrop>
  <HeadingPairs>
    <vt:vector size="4" baseType="variant">
      <vt:variant>
        <vt:lpstr>主题</vt:lpstr>
      </vt:variant>
      <vt:variant>
        <vt:i4>3</vt:i4>
      </vt:variant>
      <vt:variant>
        <vt:lpstr>幻灯片标题</vt:lpstr>
      </vt:variant>
      <vt:variant>
        <vt:i4>101</vt:i4>
      </vt:variant>
    </vt:vector>
  </HeadingPairs>
  <TitlesOfParts>
    <vt:vector size="104" baseType="lpstr">
      <vt:lpstr>自定义设计方案_2</vt:lpstr>
      <vt:lpstr>1_Office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三、我国大学实践：规划 机构 政策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国际工程人才培养方兴未艾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SWJTU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绪论</dc:title>
  <dc:creator>DTJ</dc:creator>
  <cp:lastModifiedBy>Windows 用户</cp:lastModifiedBy>
  <cp:revision>737</cp:revision>
  <cp:lastPrinted>2411-12-30T00:00:00Z</cp:lastPrinted>
  <dcterms:created xsi:type="dcterms:W3CDTF">2005-02-24T15:21:00Z</dcterms:created>
  <dcterms:modified xsi:type="dcterms:W3CDTF">2019-03-19T11:14:56Z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2052-10.1.0.6391</vt:lpwstr>
  </property>
</Properties>
</file>